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64" r:id="rId5"/>
    <p:sldId id="266" r:id="rId6"/>
    <p:sldId id="267" r:id="rId7"/>
    <p:sldId id="268" r:id="rId8"/>
    <p:sldId id="269" r:id="rId9"/>
    <p:sldId id="271" r:id="rId10"/>
    <p:sldId id="270" r:id="rId11"/>
    <p:sldId id="274" r:id="rId12"/>
    <p:sldId id="261" r:id="rId13"/>
    <p:sldId id="273" r:id="rId14"/>
    <p:sldId id="258" r:id="rId15"/>
    <p:sldId id="259" r:id="rId16"/>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5" d="100"/>
          <a:sy n="125" d="100"/>
        </p:scale>
        <p:origin x="30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85E0EB-3503-4F53-B578-BDCFF6C2F68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D7CDF58-8940-49AA-B658-335E41AB93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B6B69D3-4E1C-468D-AA67-C8041F55C3F1}"/>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780E7415-098E-4D53-A699-1CAA6C3BA2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EB6A5A-9B81-46FF-9ADC-110136966B2D}"/>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278870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AE2153-ADAE-48AB-90F7-EF5F38491CA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9076379-EB4C-4E2E-A3BA-80852E92B899}"/>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2BEC9CF-6657-4691-9823-AB126C03F08C}"/>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DFCAE599-F624-423D-87B5-287AB3A784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A3D6C9-E788-48B2-ADC1-6AAEA25C5E06}"/>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220921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4B0C35D-F184-475D-9339-5443FE0975E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AC7A0B7-D53E-46CC-9D99-284C7EC4BDFD}"/>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85AD9DE-63BF-4778-9C7E-6670CE38A928}"/>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117CA3B9-B3E4-4C8C-831D-55CE2DDA089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20ABE8-8CC4-47B0-B415-7CA2AA1B99B2}"/>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54964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0FFA5E-9FE5-44EB-883F-D5446E19F49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8397DD6-40C9-4046-B959-B0407443F9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0621D3F-1255-41AA-84DD-2CCBD74A1E83}"/>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20B04150-A8F3-47E3-BBD2-E27C96A23F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3253CF-6C37-4278-B6C3-900448051F15}"/>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317791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1CC2B4-9249-4ED0-85B2-3B1E113478F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B42D6F8-5CA0-4715-B180-6F18D4A61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EAABB33E-F95C-436F-BA29-49E226CA3516}"/>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3BFF8623-4F28-40BE-8C71-1B79656966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B7F8A38-E64C-4B47-B53A-DC9B5AFA9CC7}"/>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249850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5DA195-D211-4547-B454-CAAD96DD9A3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75CE440-5319-43AD-8F41-AD77A018151A}"/>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AD0FB20-CAB8-4196-BF46-E154B9DEB666}"/>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BA3B59E-305D-4B9B-A130-39D78A940649}"/>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6" name="Plassholder for bunntekst 5">
            <a:extLst>
              <a:ext uri="{FF2B5EF4-FFF2-40B4-BE49-F238E27FC236}">
                <a16:creationId xmlns:a16="http://schemas.microsoft.com/office/drawing/2014/main" id="{F4C57959-75D3-4D73-B0C8-3C34D2E9352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6E94486-FA4A-4FC6-B6EF-8472BE72AEFB}"/>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398058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1E8114-3729-44C8-8A82-74FC7F00AB87}"/>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3F05F74-5F73-4B28-8FC1-074DBDD58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D6A4CEBF-88F6-4763-891B-DF0BD0853FE3}"/>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F2C9651-D44C-4317-A78D-63586C4FE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8184B780-C20A-4D18-B1A1-3C1BBD3B8C26}"/>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20846BE-7E61-4D7A-BEC4-E9B36610A823}"/>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8" name="Plassholder for bunntekst 7">
            <a:extLst>
              <a:ext uri="{FF2B5EF4-FFF2-40B4-BE49-F238E27FC236}">
                <a16:creationId xmlns:a16="http://schemas.microsoft.com/office/drawing/2014/main" id="{B5CAB1AA-4003-49AC-A52B-EB108693C7A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FBD5264-324A-481E-935A-612EFA27EEEA}"/>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384027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EB7387-D130-453A-9AB9-98A1EEE2057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D289222-A42F-4546-A07F-1B6810FE2601}"/>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4" name="Plassholder for bunntekst 3">
            <a:extLst>
              <a:ext uri="{FF2B5EF4-FFF2-40B4-BE49-F238E27FC236}">
                <a16:creationId xmlns:a16="http://schemas.microsoft.com/office/drawing/2014/main" id="{BA74673E-78D1-40B2-9ED2-B9E44F75257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91DA4CE-9F57-4234-99C0-6F91E48198C4}"/>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252152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A333933-25DA-4398-9C08-19738DD5E8B3}"/>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3" name="Plassholder for bunntekst 2">
            <a:extLst>
              <a:ext uri="{FF2B5EF4-FFF2-40B4-BE49-F238E27FC236}">
                <a16:creationId xmlns:a16="http://schemas.microsoft.com/office/drawing/2014/main" id="{1549D45F-659E-4DEB-92BA-5C1AB6A4591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CC983C8-137A-4986-B499-1E4E83006D91}"/>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1017844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175130-01AB-4811-AC4B-489A290A3A2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EB90E4B-53D5-4ACA-A1D9-AFDC96248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5C02BC2-14C6-45E7-9575-CD8DDA618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7A037585-F593-491D-A909-9BF4BA23C6FF}"/>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6" name="Plassholder for bunntekst 5">
            <a:extLst>
              <a:ext uri="{FF2B5EF4-FFF2-40B4-BE49-F238E27FC236}">
                <a16:creationId xmlns:a16="http://schemas.microsoft.com/office/drawing/2014/main" id="{0B694E89-8689-4B11-B54F-AACB65343EF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73D97E6-EDD6-44DB-A4C0-0F1B266E2DBC}"/>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133124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D99214-5090-41A4-AA36-ED2A0D29B6B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17D3278-21E3-4156-812D-1FEB407D2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1516E4-E11B-47A4-94D1-9C3CB267A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508F480-F791-488F-886B-19BF07248B46}"/>
              </a:ext>
            </a:extLst>
          </p:cNvPr>
          <p:cNvSpPr>
            <a:spLocks noGrp="1"/>
          </p:cNvSpPr>
          <p:nvPr>
            <p:ph type="dt" sz="half" idx="10"/>
          </p:nvPr>
        </p:nvSpPr>
        <p:spPr/>
        <p:txBody>
          <a:bodyPr/>
          <a:lstStyle/>
          <a:p>
            <a:fld id="{17CA0077-4856-4507-875E-FE8CFEBFC356}" type="datetimeFigureOut">
              <a:rPr lang="nb-NO" smtClean="0"/>
              <a:t>16.08.2024</a:t>
            </a:fld>
            <a:endParaRPr lang="nb-NO"/>
          </a:p>
        </p:txBody>
      </p:sp>
      <p:sp>
        <p:nvSpPr>
          <p:cNvPr id="6" name="Plassholder for bunntekst 5">
            <a:extLst>
              <a:ext uri="{FF2B5EF4-FFF2-40B4-BE49-F238E27FC236}">
                <a16:creationId xmlns:a16="http://schemas.microsoft.com/office/drawing/2014/main" id="{D3B9DBA1-84EA-41B9-9557-3E096E81755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301F608-05B7-4555-9708-994F4D2894F7}"/>
              </a:ext>
            </a:extLst>
          </p:cNvPr>
          <p:cNvSpPr>
            <a:spLocks noGrp="1"/>
          </p:cNvSpPr>
          <p:nvPr>
            <p:ph type="sldNum" sz="quarter" idx="12"/>
          </p:nvPr>
        </p:nvSpPr>
        <p:spPr/>
        <p:txBody>
          <a:bodyPr/>
          <a:lstStyle/>
          <a:p>
            <a:fld id="{5FE81FB6-7D28-4E2E-B715-E219387724E5}" type="slidenum">
              <a:rPr lang="nb-NO" smtClean="0"/>
              <a:t>‹#›</a:t>
            </a:fld>
            <a:endParaRPr lang="nb-NO"/>
          </a:p>
        </p:txBody>
      </p:sp>
    </p:spTree>
    <p:extLst>
      <p:ext uri="{BB962C8B-B14F-4D97-AF65-F5344CB8AC3E}">
        <p14:creationId xmlns:p14="http://schemas.microsoft.com/office/powerpoint/2010/main" val="1699004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31ABF49-5DFC-4D39-9931-08C7D8842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0E18EB9-ECDF-4665-A0E9-9FA4C0E1CE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53868C-6468-43A4-9365-539508C35A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A0077-4856-4507-875E-FE8CFEBFC356}" type="datetimeFigureOut">
              <a:rPr lang="nb-NO" smtClean="0"/>
              <a:t>16.08.2024</a:t>
            </a:fld>
            <a:endParaRPr lang="nb-NO"/>
          </a:p>
        </p:txBody>
      </p:sp>
      <p:sp>
        <p:nvSpPr>
          <p:cNvPr id="5" name="Plassholder for bunntekst 4">
            <a:extLst>
              <a:ext uri="{FF2B5EF4-FFF2-40B4-BE49-F238E27FC236}">
                <a16:creationId xmlns:a16="http://schemas.microsoft.com/office/drawing/2014/main" id="{39D2B81F-CB2A-40FA-ACCF-FEE1690D1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BAC0ED0-DA45-4ED9-8F81-C96EB1600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81FB6-7D28-4E2E-B715-E219387724E5}" type="slidenum">
              <a:rPr lang="nb-NO" smtClean="0"/>
              <a:t>‹#›</a:t>
            </a:fld>
            <a:endParaRPr lang="nb-NO"/>
          </a:p>
        </p:txBody>
      </p:sp>
    </p:spTree>
    <p:extLst>
      <p:ext uri="{BB962C8B-B14F-4D97-AF65-F5344CB8AC3E}">
        <p14:creationId xmlns:p14="http://schemas.microsoft.com/office/powerpoint/2010/main" val="1110571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ntnu-no.libguides.com/EndNote-guide/Use-groups-and-tags" TargetMode="External"/><Relationship Id="rId2" Type="http://schemas.openxmlformats.org/officeDocument/2006/relationships/hyperlink" Target="https://ntnu-no.libguides.com/EndNote/Grupper-tagger"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ntnu-no.libguides.com/EndNote-guide/Use-groups-and-tags" TargetMode="External"/><Relationship Id="rId2" Type="http://schemas.openxmlformats.org/officeDocument/2006/relationships/hyperlink" Target="https://ntnu-no.libguides.com/EndNote/Grupper-tagger" TargetMode="Externa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ntnu-no.libguides.com/EndNote-guide/Inserting-and-formatting-references-in-Word" TargetMode="External"/><Relationship Id="rId7" Type="http://schemas.openxmlformats.org/officeDocument/2006/relationships/image" Target="../media/image25.png"/><Relationship Id="rId2" Type="http://schemas.openxmlformats.org/officeDocument/2006/relationships/hyperlink" Target="https://ntnu-no.libguides.com/EndNote/Manusskriving"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ntnu-no.libguides.com/EndNote/Deling-bibliotek-samarbeid" TargetMode="External"/><Relationship Id="rId5" Type="http://schemas.openxmlformats.org/officeDocument/2006/relationships/hyperlink" Target="https://ntnu-no.libguides.com/EndNote-guide/Cooperation-and-library-sharing"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kurspaamelding.no/ntnu-ub/referansehandtering" TargetMode="External"/><Relationship Id="rId7" Type="http://schemas.openxmlformats.org/officeDocument/2006/relationships/hyperlink" Target="https://www.ntnu.no/blogger/ub-mh/wp-content/uploads/sites/21/2023/08/Introduction_EndNote_21_eng.pdf" TargetMode="External"/><Relationship Id="rId2" Type="http://schemas.openxmlformats.org/officeDocument/2006/relationships/hyperlink" Target="https://www.ntnu.no/ub/fagside-medisin-og-helse-kurs-og-veiledning" TargetMode="External"/><Relationship Id="rId1" Type="http://schemas.openxmlformats.org/officeDocument/2006/relationships/slideLayout" Target="../slideLayouts/slideLayout7.xml"/><Relationship Id="rId6" Type="http://schemas.openxmlformats.org/officeDocument/2006/relationships/hyperlink" Target="https://www.ntnu.no/blogger/ub-mh/wp-content/uploads/sites/21/2023/08/Introduksjon_EndNote_21.pdf" TargetMode="External"/><Relationship Id="rId5" Type="http://schemas.openxmlformats.org/officeDocument/2006/relationships/hyperlink" Target="https://ntnu-no.libguides.com/EndNote-guide/" TargetMode="External"/><Relationship Id="rId4" Type="http://schemas.openxmlformats.org/officeDocument/2006/relationships/hyperlink" Target="https://ntnu-no.libguides.com/EndNote/EndNote" TargetMode="Externa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ntnu-no.libguides.com/EndNote/Installere" TargetMode="External"/><Relationship Id="rId2" Type="http://schemas.openxmlformats.org/officeDocument/2006/relationships/hyperlink" Target="https://i.ntnu.no/wiki/-/wiki/English/AppsAnywhere" TargetMode="External"/><Relationship Id="rId1" Type="http://schemas.openxmlformats.org/officeDocument/2006/relationships/slideLayout" Target="../slideLayouts/slideLayout7.xml"/><Relationship Id="rId4" Type="http://schemas.openxmlformats.org/officeDocument/2006/relationships/hyperlink" Target="https://ntnu-no.libguides.com/EndNote-guide/Installing-EndNo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ntnu-no.libguides.com/EndNote-guide/Add-references" TargetMode="External"/><Relationship Id="rId2" Type="http://schemas.openxmlformats.org/officeDocument/2006/relationships/hyperlink" Target="https://ntnu-no.libguides.com/EndNote/Legg-til-innhold" TargetMode="Externa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i.ntnu.no/web/guest/academic-writing/using-and-citing-sources"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ntnu-no.libguides.com/EndNote-guide/Find-full-text" TargetMode="External"/><Relationship Id="rId7" Type="http://schemas.openxmlformats.org/officeDocument/2006/relationships/image" Target="../media/image15.png"/><Relationship Id="rId2" Type="http://schemas.openxmlformats.org/officeDocument/2006/relationships/hyperlink" Target="https://ntnu-no.libguides.com/EndNote/Legg-til-pdf-til-en-referanse"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ntnu-no.libguides.com/EndNote-guide/Find-full-text" TargetMode="External"/><Relationship Id="rId2" Type="http://schemas.openxmlformats.org/officeDocument/2006/relationships/hyperlink" Target="https://ntnu-no.libguides.com/EndNote/Legg-til-pdf-til-en-referanse"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7396F285-5CEF-431A-966D-9A5465B5F5DB}"/>
              </a:ext>
            </a:extLst>
          </p:cNvPr>
          <p:cNvSpPr txBox="1"/>
          <p:nvPr/>
        </p:nvSpPr>
        <p:spPr>
          <a:xfrm>
            <a:off x="360728" y="336272"/>
            <a:ext cx="11098634" cy="1354217"/>
          </a:xfrm>
          <a:prstGeom prst="rect">
            <a:avLst/>
          </a:prstGeom>
          <a:noFill/>
        </p:spPr>
        <p:txBody>
          <a:bodyPr wrap="square" rtlCol="0">
            <a:spAutoFit/>
          </a:bodyPr>
          <a:lstStyle/>
          <a:p>
            <a:pPr algn="ctr"/>
            <a:r>
              <a:rPr lang="en-US" sz="5400" b="1" dirty="0"/>
              <a:t>A Short Introduction to EndNote</a:t>
            </a:r>
            <a:br>
              <a:rPr lang="en-US" sz="5400" b="1" dirty="0"/>
            </a:br>
            <a:r>
              <a:rPr lang="en-US" sz="2800" b="1" dirty="0"/>
              <a:t>Master students in Neuroscience</a:t>
            </a:r>
            <a:endParaRPr lang="en-US" sz="5400" b="1" dirty="0"/>
          </a:p>
        </p:txBody>
      </p:sp>
      <p:sp>
        <p:nvSpPr>
          <p:cNvPr id="7" name="TekstSylinder 6">
            <a:extLst>
              <a:ext uri="{FF2B5EF4-FFF2-40B4-BE49-F238E27FC236}">
                <a16:creationId xmlns:a16="http://schemas.microsoft.com/office/drawing/2014/main" id="{FAF01E30-9FC1-46F5-B84D-2CC5A7A0B3ED}"/>
              </a:ext>
            </a:extLst>
          </p:cNvPr>
          <p:cNvSpPr txBox="1"/>
          <p:nvPr/>
        </p:nvSpPr>
        <p:spPr>
          <a:xfrm>
            <a:off x="486561" y="5972961"/>
            <a:ext cx="11400639" cy="923330"/>
          </a:xfrm>
          <a:prstGeom prst="rect">
            <a:avLst/>
          </a:prstGeom>
          <a:noFill/>
        </p:spPr>
        <p:txBody>
          <a:bodyPr wrap="square" rtlCol="0">
            <a:spAutoFit/>
          </a:bodyPr>
          <a:lstStyle/>
          <a:p>
            <a:pPr algn="ctr"/>
            <a:r>
              <a:rPr lang="en-US" dirty="0"/>
              <a:t>Jan Ove Rein</a:t>
            </a:r>
            <a:br>
              <a:rPr lang="en-US" dirty="0"/>
            </a:br>
            <a:r>
              <a:rPr lang="en-US" dirty="0"/>
              <a:t>Library Section for Teaching and Learning Support, NTNU University Library</a:t>
            </a:r>
            <a:br>
              <a:rPr lang="en-US" dirty="0"/>
            </a:br>
            <a:r>
              <a:rPr lang="en-US" dirty="0"/>
              <a:t>August 2024</a:t>
            </a:r>
          </a:p>
        </p:txBody>
      </p:sp>
      <p:pic>
        <p:nvPicPr>
          <p:cNvPr id="3" name="Bilde 2" descr="Et bilde som inneholder tekst, Font, Grafikk, logo&#10;&#10;Automatisk generert beskrivelse">
            <a:extLst>
              <a:ext uri="{FF2B5EF4-FFF2-40B4-BE49-F238E27FC236}">
                <a16:creationId xmlns:a16="http://schemas.microsoft.com/office/drawing/2014/main" id="{667886A3-3B15-00BB-F3FB-4E6F0BAAD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508" y="2960370"/>
            <a:ext cx="2492984" cy="1489710"/>
          </a:xfrm>
          <a:prstGeom prst="rect">
            <a:avLst/>
          </a:prstGeom>
        </p:spPr>
      </p:pic>
    </p:spTree>
    <p:extLst>
      <p:ext uri="{BB962C8B-B14F-4D97-AF65-F5344CB8AC3E}">
        <p14:creationId xmlns:p14="http://schemas.microsoft.com/office/powerpoint/2010/main" val="335146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94D738F-6E5D-4C3C-9978-33D4DBDE463A}"/>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57A6400C-07FE-4590-95B0-99B6AC3E28B0}"/>
              </a:ext>
            </a:extLst>
          </p:cNvPr>
          <p:cNvSpPr txBox="1"/>
          <p:nvPr/>
        </p:nvSpPr>
        <p:spPr>
          <a:xfrm>
            <a:off x="333962" y="881773"/>
            <a:ext cx="11652307" cy="2739211"/>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Library groups:</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If you have a large library, it is possible to create permanent groups within the library (e.g., a project group (an article you are writing) or a topic group (we usually have several topics of interest within our discipline)). You can make manual groups or smart groups based on a search strategy. See manual for more information.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hlinkClick r:id="rId2"/>
              </a:rPr>
              <a:t>https://ntnu-no.libguides.com/EndNote/Grupper-tagger</a:t>
            </a:r>
            <a:r>
              <a:rPr lang="en-US" sz="1600" dirty="0">
                <a:latin typeface="Arial" panose="020B0604020202020204" pitchFamily="34" charset="0"/>
                <a:cs typeface="Arial" panose="020B0604020202020204" pitchFamily="34" charset="0"/>
              </a:rPr>
              <a:t> (Norwegian)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hlinkClick r:id="rId3"/>
              </a:rPr>
              <a:t>https://ntnu-no.libguides.com/EndNote-guide/Use-groups-and-tags</a:t>
            </a:r>
            <a:r>
              <a:rPr lang="en-US" sz="1600" dirty="0">
                <a:latin typeface="Arial" panose="020B0604020202020204" pitchFamily="34" charset="0"/>
                <a:cs typeface="Arial" panose="020B0604020202020204" pitchFamily="34" charset="0"/>
              </a:rPr>
              <a:t> (English)</a:t>
            </a:r>
          </a:p>
        </p:txBody>
      </p:sp>
      <p:pic>
        <p:nvPicPr>
          <p:cNvPr id="8" name="Bilde 7">
            <a:extLst>
              <a:ext uri="{FF2B5EF4-FFF2-40B4-BE49-F238E27FC236}">
                <a16:creationId xmlns:a16="http://schemas.microsoft.com/office/drawing/2014/main" id="{B8805880-AAD3-4D7A-B284-D0F2936C37BC}"/>
              </a:ext>
            </a:extLst>
          </p:cNvPr>
          <p:cNvPicPr>
            <a:picLocks noChangeAspect="1"/>
          </p:cNvPicPr>
          <p:nvPr/>
        </p:nvPicPr>
        <p:blipFill>
          <a:blip r:embed="rId4"/>
          <a:stretch>
            <a:fillRect/>
          </a:stretch>
        </p:blipFill>
        <p:spPr>
          <a:xfrm>
            <a:off x="333962" y="3763129"/>
            <a:ext cx="4274614" cy="3019370"/>
          </a:xfrm>
          <a:prstGeom prst="rect">
            <a:avLst/>
          </a:prstGeom>
        </p:spPr>
      </p:pic>
      <p:pic>
        <p:nvPicPr>
          <p:cNvPr id="9" name="Bilde 8">
            <a:extLst>
              <a:ext uri="{FF2B5EF4-FFF2-40B4-BE49-F238E27FC236}">
                <a16:creationId xmlns:a16="http://schemas.microsoft.com/office/drawing/2014/main" id="{56D017E1-BA5F-4EF5-B3E4-A788681948C4}"/>
              </a:ext>
            </a:extLst>
          </p:cNvPr>
          <p:cNvPicPr>
            <a:picLocks noChangeAspect="1"/>
          </p:cNvPicPr>
          <p:nvPr/>
        </p:nvPicPr>
        <p:blipFill>
          <a:blip r:embed="rId5"/>
          <a:stretch>
            <a:fillRect/>
          </a:stretch>
        </p:blipFill>
        <p:spPr>
          <a:xfrm>
            <a:off x="5434691" y="3763129"/>
            <a:ext cx="3572693" cy="3019370"/>
          </a:xfrm>
          <a:prstGeom prst="rect">
            <a:avLst/>
          </a:prstGeom>
        </p:spPr>
      </p:pic>
    </p:spTree>
    <p:extLst>
      <p:ext uri="{BB962C8B-B14F-4D97-AF65-F5344CB8AC3E}">
        <p14:creationId xmlns:p14="http://schemas.microsoft.com/office/powerpoint/2010/main" val="50097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94D738F-6E5D-4C3C-9978-33D4DBDE463A}"/>
              </a:ext>
            </a:extLst>
          </p:cNvPr>
          <p:cNvSpPr txBox="1"/>
          <p:nvPr/>
        </p:nvSpPr>
        <p:spPr>
          <a:xfrm>
            <a:off x="243282" y="-40323"/>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57A6400C-07FE-4590-95B0-99B6AC3E28B0}"/>
              </a:ext>
            </a:extLst>
          </p:cNvPr>
          <p:cNvSpPr txBox="1"/>
          <p:nvPr/>
        </p:nvSpPr>
        <p:spPr>
          <a:xfrm>
            <a:off x="355891" y="667563"/>
            <a:ext cx="11652307" cy="2431435"/>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Tags:</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 new function in EndNote 21 is the possibility to create visual tags with names and colors. The tags are shown in the list of references, and you can get a list of all references tagged with one color from the My Tags menu in the left pane. Tags work in the same way as groups.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hlinkClick r:id="rId2"/>
              </a:rPr>
              <a:t>https://ntnu-no.libguides.com/EndNote/Grupper-tagger</a:t>
            </a:r>
            <a:r>
              <a:rPr lang="en-US" sz="1600" dirty="0">
                <a:latin typeface="Arial" panose="020B0604020202020204" pitchFamily="34" charset="0"/>
                <a:cs typeface="Arial" panose="020B0604020202020204" pitchFamily="34" charset="0"/>
              </a:rPr>
              <a:t> (Norwegian)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hlinkClick r:id="rId3"/>
              </a:rPr>
              <a:t>https://ntnu-no.libguides.com/EndNote-guide/Use-groups-and-tags</a:t>
            </a:r>
            <a:r>
              <a:rPr lang="en-US" sz="1600" dirty="0">
                <a:latin typeface="Arial" panose="020B0604020202020204" pitchFamily="34" charset="0"/>
                <a:cs typeface="Arial" panose="020B0604020202020204" pitchFamily="34" charset="0"/>
              </a:rPr>
              <a:t> (English)</a:t>
            </a:r>
          </a:p>
        </p:txBody>
      </p:sp>
      <p:pic>
        <p:nvPicPr>
          <p:cNvPr id="5" name="Bilde 4">
            <a:extLst>
              <a:ext uri="{FF2B5EF4-FFF2-40B4-BE49-F238E27FC236}">
                <a16:creationId xmlns:a16="http://schemas.microsoft.com/office/drawing/2014/main" id="{E70A94E3-B8E1-D879-A60F-3D512ABD1FEA}"/>
              </a:ext>
            </a:extLst>
          </p:cNvPr>
          <p:cNvPicPr>
            <a:picLocks noChangeAspect="1"/>
          </p:cNvPicPr>
          <p:nvPr/>
        </p:nvPicPr>
        <p:blipFill>
          <a:blip r:embed="rId4"/>
          <a:stretch>
            <a:fillRect/>
          </a:stretch>
        </p:blipFill>
        <p:spPr>
          <a:xfrm>
            <a:off x="355891" y="3195661"/>
            <a:ext cx="6008333" cy="3589230"/>
          </a:xfrm>
          <a:prstGeom prst="rect">
            <a:avLst/>
          </a:prstGeom>
        </p:spPr>
      </p:pic>
      <p:pic>
        <p:nvPicPr>
          <p:cNvPr id="7" name="Bilde 6">
            <a:extLst>
              <a:ext uri="{FF2B5EF4-FFF2-40B4-BE49-F238E27FC236}">
                <a16:creationId xmlns:a16="http://schemas.microsoft.com/office/drawing/2014/main" id="{0E06239C-3BEF-CBCA-ADFE-A3FA50091A1F}"/>
              </a:ext>
            </a:extLst>
          </p:cNvPr>
          <p:cNvPicPr>
            <a:picLocks noChangeAspect="1"/>
          </p:cNvPicPr>
          <p:nvPr/>
        </p:nvPicPr>
        <p:blipFill>
          <a:blip r:embed="rId5"/>
          <a:stretch>
            <a:fillRect/>
          </a:stretch>
        </p:blipFill>
        <p:spPr>
          <a:xfrm>
            <a:off x="6747905" y="3195661"/>
            <a:ext cx="1919971" cy="3494410"/>
          </a:xfrm>
          <a:prstGeom prst="rect">
            <a:avLst/>
          </a:prstGeom>
        </p:spPr>
      </p:pic>
    </p:spTree>
    <p:extLst>
      <p:ext uri="{BB962C8B-B14F-4D97-AF65-F5344CB8AC3E}">
        <p14:creationId xmlns:p14="http://schemas.microsoft.com/office/powerpoint/2010/main" val="1640648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59EED5F9-0A6D-4F19-9F5F-81D76DD731D9}"/>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
        <p:nvSpPr>
          <p:cNvPr id="7" name="TekstSylinder 6">
            <a:extLst>
              <a:ext uri="{FF2B5EF4-FFF2-40B4-BE49-F238E27FC236}">
                <a16:creationId xmlns:a16="http://schemas.microsoft.com/office/drawing/2014/main" id="{35537E52-39E0-40CE-9795-75932400E15C}"/>
              </a:ext>
            </a:extLst>
          </p:cNvPr>
          <p:cNvSpPr txBox="1"/>
          <p:nvPr/>
        </p:nvSpPr>
        <p:spPr>
          <a:xfrm>
            <a:off x="333962" y="846937"/>
            <a:ext cx="11652307" cy="2123658"/>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Using EndNote with Word to create citations and a reference list in the required style:</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EndNote can assist you in creating citations and reference list in your manuscript in the required style. See demonstration and </a:t>
            </a:r>
            <a:r>
              <a:rPr lang="en-US" sz="2000" dirty="0">
                <a:latin typeface="Arial" panose="020B0604020202020204" pitchFamily="34" charset="0"/>
                <a:cs typeface="Arial" panose="020B0604020202020204" pitchFamily="34" charset="0"/>
                <a:sym typeface="Wingdings" panose="05000000000000000000" pitchFamily="2" charset="2"/>
              </a:rPr>
              <a:t>the manual for more information.</a:t>
            </a:r>
            <a:br>
              <a:rPr lang="en-US" sz="2000" dirty="0">
                <a:latin typeface="Arial" panose="020B0604020202020204" pitchFamily="34" charset="0"/>
                <a:cs typeface="Arial" panose="020B0604020202020204" pitchFamily="34" charset="0"/>
                <a:sym typeface="Wingdings" panose="05000000000000000000" pitchFamily="2" charset="2"/>
              </a:rPr>
            </a:br>
            <a:endParaRPr lang="en-US" sz="2000" dirty="0">
              <a:latin typeface="Arial" panose="020B0604020202020204" pitchFamily="34" charset="0"/>
              <a:cs typeface="Arial" panose="020B0604020202020204" pitchFamily="34" charset="0"/>
              <a:sym typeface="Wingdings" panose="05000000000000000000" pitchFamily="2" charset="2"/>
            </a:endParaRPr>
          </a:p>
          <a:p>
            <a:pPr>
              <a:defRPr/>
            </a:pPr>
            <a:r>
              <a:rPr lang="en-US" sz="1600" dirty="0">
                <a:latin typeface="Arial" panose="020B0604020202020204" pitchFamily="34" charset="0"/>
                <a:cs typeface="Arial" panose="020B0604020202020204" pitchFamily="34" charset="0"/>
                <a:hlinkClick r:id="rId2"/>
              </a:rPr>
              <a:t>https://ntnu-no.libguides.com/EndNote/Manusskriving</a:t>
            </a:r>
            <a:r>
              <a:rPr lang="en-US" sz="1600" dirty="0">
                <a:latin typeface="Arial" panose="020B0604020202020204" pitchFamily="34" charset="0"/>
                <a:cs typeface="Arial" panose="020B0604020202020204" pitchFamily="34" charset="0"/>
                <a:sym typeface="Wingdings" panose="05000000000000000000" pitchFamily="2" charset="2"/>
              </a:rPr>
              <a:t> (Norwegian)</a:t>
            </a:r>
            <a:br>
              <a:rPr lang="en-US" sz="1600" dirty="0">
                <a:latin typeface="Arial" panose="020B0604020202020204" pitchFamily="34" charset="0"/>
                <a:cs typeface="Arial" panose="020B0604020202020204" pitchFamily="34" charset="0"/>
                <a:sym typeface="Wingdings" panose="05000000000000000000" pitchFamily="2" charset="2"/>
              </a:rPr>
            </a:br>
            <a:r>
              <a:rPr lang="en-US" sz="1600" dirty="0">
                <a:latin typeface="Arial" panose="020B0604020202020204" pitchFamily="34" charset="0"/>
                <a:cs typeface="Arial" panose="020B0604020202020204" pitchFamily="34" charset="0"/>
                <a:sym typeface="Wingdings" panose="05000000000000000000" pitchFamily="2" charset="2"/>
                <a:hlinkClick r:id="rId3"/>
              </a:rPr>
              <a:t>https://ntnu-no.libguides.com/EndNote-guide/Inserting-and-formatting-references-in-Word</a:t>
            </a:r>
            <a:r>
              <a:rPr lang="en-US" sz="1600" dirty="0">
                <a:latin typeface="Arial" panose="020B0604020202020204" pitchFamily="34" charset="0"/>
                <a:cs typeface="Arial" panose="020B0604020202020204" pitchFamily="34" charset="0"/>
                <a:sym typeface="Wingdings" panose="05000000000000000000" pitchFamily="2" charset="2"/>
              </a:rPr>
              <a:t> (English)</a:t>
            </a:r>
            <a:endParaRPr lang="en-US" sz="1600" dirty="0">
              <a:latin typeface="Arial" panose="020B0604020202020204" pitchFamily="34" charset="0"/>
              <a:cs typeface="Arial" panose="020B0604020202020204" pitchFamily="34" charset="0"/>
            </a:endParaRPr>
          </a:p>
        </p:txBody>
      </p:sp>
      <p:pic>
        <p:nvPicPr>
          <p:cNvPr id="8" name="Bilde 7">
            <a:extLst>
              <a:ext uri="{FF2B5EF4-FFF2-40B4-BE49-F238E27FC236}">
                <a16:creationId xmlns:a16="http://schemas.microsoft.com/office/drawing/2014/main" id="{4906FECF-CFDE-4CC3-B48C-C7FDC82048C8}"/>
              </a:ext>
            </a:extLst>
          </p:cNvPr>
          <p:cNvPicPr>
            <a:picLocks noChangeAspect="1"/>
          </p:cNvPicPr>
          <p:nvPr/>
        </p:nvPicPr>
        <p:blipFill>
          <a:blip r:embed="rId4"/>
          <a:stretch>
            <a:fillRect/>
          </a:stretch>
        </p:blipFill>
        <p:spPr>
          <a:xfrm>
            <a:off x="163274" y="3081016"/>
            <a:ext cx="6210722" cy="3582099"/>
          </a:xfrm>
          <a:prstGeom prst="rect">
            <a:avLst/>
          </a:prstGeom>
        </p:spPr>
      </p:pic>
      <p:pic>
        <p:nvPicPr>
          <p:cNvPr id="9" name="Bilde 8">
            <a:extLst>
              <a:ext uri="{FF2B5EF4-FFF2-40B4-BE49-F238E27FC236}">
                <a16:creationId xmlns:a16="http://schemas.microsoft.com/office/drawing/2014/main" id="{25C97EDA-DDD4-4D85-ABA2-F967A88478C3}"/>
              </a:ext>
            </a:extLst>
          </p:cNvPr>
          <p:cNvPicPr>
            <a:picLocks noChangeAspect="1"/>
          </p:cNvPicPr>
          <p:nvPr/>
        </p:nvPicPr>
        <p:blipFill>
          <a:blip r:embed="rId5"/>
          <a:stretch>
            <a:fillRect/>
          </a:stretch>
        </p:blipFill>
        <p:spPr>
          <a:xfrm>
            <a:off x="6823200" y="3081016"/>
            <a:ext cx="3814320" cy="1696745"/>
          </a:xfrm>
          <a:prstGeom prst="rect">
            <a:avLst/>
          </a:prstGeom>
        </p:spPr>
      </p:pic>
      <p:pic>
        <p:nvPicPr>
          <p:cNvPr id="10" name="Bilde 9">
            <a:extLst>
              <a:ext uri="{FF2B5EF4-FFF2-40B4-BE49-F238E27FC236}">
                <a16:creationId xmlns:a16="http://schemas.microsoft.com/office/drawing/2014/main" id="{16253896-9BAC-45E4-9677-2508363B0BCF}"/>
              </a:ext>
            </a:extLst>
          </p:cNvPr>
          <p:cNvPicPr>
            <a:picLocks noChangeAspect="1"/>
          </p:cNvPicPr>
          <p:nvPr/>
        </p:nvPicPr>
        <p:blipFill>
          <a:blip r:embed="rId6"/>
          <a:stretch>
            <a:fillRect/>
          </a:stretch>
        </p:blipFill>
        <p:spPr>
          <a:xfrm>
            <a:off x="6823200" y="4942641"/>
            <a:ext cx="3668016" cy="1720474"/>
          </a:xfrm>
          <a:prstGeom prst="rect">
            <a:avLst/>
          </a:prstGeom>
        </p:spPr>
      </p:pic>
      <p:pic>
        <p:nvPicPr>
          <p:cNvPr id="3" name="Bilde 2">
            <a:extLst>
              <a:ext uri="{FF2B5EF4-FFF2-40B4-BE49-F238E27FC236}">
                <a16:creationId xmlns:a16="http://schemas.microsoft.com/office/drawing/2014/main" id="{420A321D-70DB-4851-8991-91A57FC10CDB}"/>
              </a:ext>
            </a:extLst>
          </p:cNvPr>
          <p:cNvPicPr>
            <a:picLocks noChangeAspect="1"/>
          </p:cNvPicPr>
          <p:nvPr/>
        </p:nvPicPr>
        <p:blipFill>
          <a:blip r:embed="rId7"/>
          <a:stretch>
            <a:fillRect/>
          </a:stretch>
        </p:blipFill>
        <p:spPr>
          <a:xfrm>
            <a:off x="3730725" y="3682767"/>
            <a:ext cx="1044555" cy="184974"/>
          </a:xfrm>
          <a:prstGeom prst="rect">
            <a:avLst/>
          </a:prstGeom>
        </p:spPr>
      </p:pic>
    </p:spTree>
    <p:extLst>
      <p:ext uri="{BB962C8B-B14F-4D97-AF65-F5344CB8AC3E}">
        <p14:creationId xmlns:p14="http://schemas.microsoft.com/office/powerpoint/2010/main" val="106510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Sylinder 18">
            <a:extLst>
              <a:ext uri="{FF2B5EF4-FFF2-40B4-BE49-F238E27FC236}">
                <a16:creationId xmlns:a16="http://schemas.microsoft.com/office/drawing/2014/main" id="{8C846C24-A718-4CF9-A543-D611479F9EFD}"/>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EndNote and cooperation – Library Sharing</a:t>
            </a:r>
          </a:p>
        </p:txBody>
      </p:sp>
      <p:grpSp>
        <p:nvGrpSpPr>
          <p:cNvPr id="40" name="Gruppe 39">
            <a:extLst>
              <a:ext uri="{FF2B5EF4-FFF2-40B4-BE49-F238E27FC236}">
                <a16:creationId xmlns:a16="http://schemas.microsoft.com/office/drawing/2014/main" id="{9BE85B40-5BEF-4414-9880-32E999775CC0}"/>
              </a:ext>
            </a:extLst>
          </p:cNvPr>
          <p:cNvGrpSpPr/>
          <p:nvPr/>
        </p:nvGrpSpPr>
        <p:grpSpPr>
          <a:xfrm>
            <a:off x="528134" y="903982"/>
            <a:ext cx="10017570" cy="5051204"/>
            <a:chOff x="528134" y="1090602"/>
            <a:chExt cx="10017570" cy="5051204"/>
          </a:xfrm>
        </p:grpSpPr>
        <p:sp>
          <p:nvSpPr>
            <p:cNvPr id="6" name="Sky 5">
              <a:extLst>
                <a:ext uri="{FF2B5EF4-FFF2-40B4-BE49-F238E27FC236}">
                  <a16:creationId xmlns:a16="http://schemas.microsoft.com/office/drawing/2014/main" id="{45636F67-6AFB-4EE6-AB2E-C462C7BCC2A0}"/>
                </a:ext>
              </a:extLst>
            </p:cNvPr>
            <p:cNvSpPr/>
            <p:nvPr/>
          </p:nvSpPr>
          <p:spPr>
            <a:xfrm>
              <a:off x="528134" y="3426490"/>
              <a:ext cx="2785889" cy="16812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EndNote</a:t>
              </a:r>
              <a:r>
                <a:rPr lang="nb-NO" dirty="0"/>
                <a:t> Online</a:t>
              </a:r>
            </a:p>
          </p:txBody>
        </p:sp>
        <p:pic>
          <p:nvPicPr>
            <p:cNvPr id="8" name="Grafikk 7" descr="Hode med tannhjul kontur">
              <a:extLst>
                <a:ext uri="{FF2B5EF4-FFF2-40B4-BE49-F238E27FC236}">
                  <a16:creationId xmlns:a16="http://schemas.microsoft.com/office/drawing/2014/main" id="{04AA581A-D2AD-4B42-8191-495F3B25ED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9907" y="1090602"/>
              <a:ext cx="914400" cy="914400"/>
            </a:xfrm>
            <a:prstGeom prst="rect">
              <a:avLst/>
            </a:prstGeom>
          </p:spPr>
        </p:pic>
        <p:pic>
          <p:nvPicPr>
            <p:cNvPr id="10" name="Grafikk 9" descr="Hode med tannhjul kontur">
              <a:extLst>
                <a:ext uri="{FF2B5EF4-FFF2-40B4-BE49-F238E27FC236}">
                  <a16:creationId xmlns:a16="http://schemas.microsoft.com/office/drawing/2014/main" id="{9B289F93-CA80-4F41-8C8F-6231EFEF09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4852" y="4267137"/>
              <a:ext cx="914400" cy="914400"/>
            </a:xfrm>
            <a:prstGeom prst="rect">
              <a:avLst/>
            </a:prstGeom>
          </p:spPr>
        </p:pic>
        <p:pic>
          <p:nvPicPr>
            <p:cNvPr id="12" name="Grafikk 11" descr="Hode med tannhjul kontur">
              <a:extLst>
                <a:ext uri="{FF2B5EF4-FFF2-40B4-BE49-F238E27FC236}">
                  <a16:creationId xmlns:a16="http://schemas.microsoft.com/office/drawing/2014/main" id="{537E86E7-553D-44A3-9024-636AF30936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4818" y="5227406"/>
              <a:ext cx="914400" cy="914400"/>
            </a:xfrm>
            <a:prstGeom prst="rect">
              <a:avLst/>
            </a:prstGeom>
          </p:spPr>
        </p:pic>
        <p:pic>
          <p:nvPicPr>
            <p:cNvPr id="13" name="Grafikk 12" descr="Hode med tannhjul kontur">
              <a:extLst>
                <a:ext uri="{FF2B5EF4-FFF2-40B4-BE49-F238E27FC236}">
                  <a16:creationId xmlns:a16="http://schemas.microsoft.com/office/drawing/2014/main" id="{9B792F06-C58A-430B-A16D-CD1BD0B0EF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4818" y="2296662"/>
              <a:ext cx="914400" cy="914400"/>
            </a:xfrm>
            <a:prstGeom prst="rect">
              <a:avLst/>
            </a:prstGeom>
          </p:spPr>
        </p:pic>
        <p:pic>
          <p:nvPicPr>
            <p:cNvPr id="14" name="Grafikk 13" descr="Hode med tannhjul kontur">
              <a:extLst>
                <a:ext uri="{FF2B5EF4-FFF2-40B4-BE49-F238E27FC236}">
                  <a16:creationId xmlns:a16="http://schemas.microsoft.com/office/drawing/2014/main" id="{7FA825FC-835D-4B50-97BD-F3D65C99F7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4852" y="3287294"/>
              <a:ext cx="914400" cy="914400"/>
            </a:xfrm>
            <a:prstGeom prst="rect">
              <a:avLst/>
            </a:prstGeom>
          </p:spPr>
        </p:pic>
        <p:pic>
          <p:nvPicPr>
            <p:cNvPr id="30" name="Bilde 29">
              <a:extLst>
                <a:ext uri="{FF2B5EF4-FFF2-40B4-BE49-F238E27FC236}">
                  <a16:creationId xmlns:a16="http://schemas.microsoft.com/office/drawing/2014/main" id="{59DC8611-F83C-4F35-9DAD-694B5F9571CA}"/>
                </a:ext>
              </a:extLst>
            </p:cNvPr>
            <p:cNvPicPr>
              <a:picLocks noChangeAspect="1"/>
            </p:cNvPicPr>
            <p:nvPr/>
          </p:nvPicPr>
          <p:blipFill>
            <a:blip r:embed="rId4"/>
            <a:stretch>
              <a:fillRect/>
            </a:stretch>
          </p:blipFill>
          <p:spPr>
            <a:xfrm>
              <a:off x="7370641" y="1348182"/>
              <a:ext cx="3175063" cy="4181912"/>
            </a:xfrm>
            <a:prstGeom prst="rect">
              <a:avLst/>
            </a:prstGeom>
          </p:spPr>
        </p:pic>
        <p:sp>
          <p:nvSpPr>
            <p:cNvPr id="3" name="Pil: venstre og høyre 2">
              <a:extLst>
                <a:ext uri="{FF2B5EF4-FFF2-40B4-BE49-F238E27FC236}">
                  <a16:creationId xmlns:a16="http://schemas.microsoft.com/office/drawing/2014/main" id="{1F3385D8-9AB6-455A-B480-210F6B5B217C}"/>
                </a:ext>
              </a:extLst>
            </p:cNvPr>
            <p:cNvSpPr/>
            <p:nvPr/>
          </p:nvSpPr>
          <p:spPr>
            <a:xfrm rot="5400000">
              <a:off x="1737481" y="2492670"/>
              <a:ext cx="629174" cy="2619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venstre og høyre 19">
              <a:extLst>
                <a:ext uri="{FF2B5EF4-FFF2-40B4-BE49-F238E27FC236}">
                  <a16:creationId xmlns:a16="http://schemas.microsoft.com/office/drawing/2014/main" id="{C4C7570E-8B6C-4830-A0F7-0A97AA21DAF1}"/>
                </a:ext>
              </a:extLst>
            </p:cNvPr>
            <p:cNvSpPr/>
            <p:nvPr/>
          </p:nvSpPr>
          <p:spPr>
            <a:xfrm rot="19295123">
              <a:off x="3289851" y="3103007"/>
              <a:ext cx="629174" cy="2619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il: venstre og høyre 22">
              <a:extLst>
                <a:ext uri="{FF2B5EF4-FFF2-40B4-BE49-F238E27FC236}">
                  <a16:creationId xmlns:a16="http://schemas.microsoft.com/office/drawing/2014/main" id="{F82190F7-CA06-46FC-B704-C547E956416B}"/>
                </a:ext>
              </a:extLst>
            </p:cNvPr>
            <p:cNvSpPr/>
            <p:nvPr/>
          </p:nvSpPr>
          <p:spPr>
            <a:xfrm rot="9860382">
              <a:off x="3337690" y="3814020"/>
              <a:ext cx="629174" cy="2619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Pil: venstre og høyre 27">
              <a:extLst>
                <a:ext uri="{FF2B5EF4-FFF2-40B4-BE49-F238E27FC236}">
                  <a16:creationId xmlns:a16="http://schemas.microsoft.com/office/drawing/2014/main" id="{C551F1C0-DBCC-4383-8F5D-13BCBD5810EB}"/>
                </a:ext>
              </a:extLst>
            </p:cNvPr>
            <p:cNvSpPr/>
            <p:nvPr/>
          </p:nvSpPr>
          <p:spPr>
            <a:xfrm rot="12125710">
              <a:off x="3335202" y="4473340"/>
              <a:ext cx="629174" cy="2619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Pil: venstre og høyre 28">
              <a:extLst>
                <a:ext uri="{FF2B5EF4-FFF2-40B4-BE49-F238E27FC236}">
                  <a16:creationId xmlns:a16="http://schemas.microsoft.com/office/drawing/2014/main" id="{2387501C-1D0D-448F-97A7-6234D2AC093F}"/>
                </a:ext>
              </a:extLst>
            </p:cNvPr>
            <p:cNvSpPr/>
            <p:nvPr/>
          </p:nvSpPr>
          <p:spPr>
            <a:xfrm rot="2327837">
              <a:off x="3121361" y="5126821"/>
              <a:ext cx="629174" cy="26198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 name="Rett pilkobling 4">
              <a:extLst>
                <a:ext uri="{FF2B5EF4-FFF2-40B4-BE49-F238E27FC236}">
                  <a16:creationId xmlns:a16="http://schemas.microsoft.com/office/drawing/2014/main" id="{3ED0DA7F-0727-4BA8-A839-37E2F31678B9}"/>
                </a:ext>
              </a:extLst>
            </p:cNvPr>
            <p:cNvCxnSpPr>
              <a:cxnSpLocks/>
            </p:cNvCxnSpPr>
            <p:nvPr/>
          </p:nvCxnSpPr>
          <p:spPr>
            <a:xfrm>
              <a:off x="2961314" y="1547802"/>
              <a:ext cx="4195266" cy="702991"/>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Rett pilkobling 30">
              <a:extLst>
                <a:ext uri="{FF2B5EF4-FFF2-40B4-BE49-F238E27FC236}">
                  <a16:creationId xmlns:a16="http://schemas.microsoft.com/office/drawing/2014/main" id="{142CE7BC-6F2C-4D29-81ED-30E4FDFB20B9}"/>
                </a:ext>
              </a:extLst>
            </p:cNvPr>
            <p:cNvCxnSpPr>
              <a:cxnSpLocks/>
            </p:cNvCxnSpPr>
            <p:nvPr/>
          </p:nvCxnSpPr>
          <p:spPr>
            <a:xfrm>
              <a:off x="4821360" y="2904640"/>
              <a:ext cx="2549281" cy="31253"/>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Rett pilkobling 34">
              <a:extLst>
                <a:ext uri="{FF2B5EF4-FFF2-40B4-BE49-F238E27FC236}">
                  <a16:creationId xmlns:a16="http://schemas.microsoft.com/office/drawing/2014/main" id="{14A73DBE-2153-4E0E-837C-BFC233AECBB5}"/>
                </a:ext>
              </a:extLst>
            </p:cNvPr>
            <p:cNvCxnSpPr>
              <a:cxnSpLocks/>
            </p:cNvCxnSpPr>
            <p:nvPr/>
          </p:nvCxnSpPr>
          <p:spPr>
            <a:xfrm>
              <a:off x="4839218" y="3801566"/>
              <a:ext cx="2549281" cy="31253"/>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Rett pilkobling 35">
              <a:extLst>
                <a:ext uri="{FF2B5EF4-FFF2-40B4-BE49-F238E27FC236}">
                  <a16:creationId xmlns:a16="http://schemas.microsoft.com/office/drawing/2014/main" id="{A1B561BC-9561-4C6C-A57D-D2E0745E1838}"/>
                </a:ext>
              </a:extLst>
            </p:cNvPr>
            <p:cNvCxnSpPr>
              <a:cxnSpLocks/>
            </p:cNvCxnSpPr>
            <p:nvPr/>
          </p:nvCxnSpPr>
          <p:spPr>
            <a:xfrm>
              <a:off x="4821360" y="4698924"/>
              <a:ext cx="2549281" cy="31253"/>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Rett pilkobling 36">
              <a:extLst>
                <a:ext uri="{FF2B5EF4-FFF2-40B4-BE49-F238E27FC236}">
                  <a16:creationId xmlns:a16="http://schemas.microsoft.com/office/drawing/2014/main" id="{18741C5F-6154-4236-89C6-EACEA8435D70}"/>
                </a:ext>
              </a:extLst>
            </p:cNvPr>
            <p:cNvCxnSpPr>
              <a:cxnSpLocks/>
            </p:cNvCxnSpPr>
            <p:nvPr/>
          </p:nvCxnSpPr>
          <p:spPr>
            <a:xfrm flipV="1">
              <a:off x="4877344" y="5101951"/>
              <a:ext cx="2493297" cy="593973"/>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 name="TekstSylinder 38">
            <a:extLst>
              <a:ext uri="{FF2B5EF4-FFF2-40B4-BE49-F238E27FC236}">
                <a16:creationId xmlns:a16="http://schemas.microsoft.com/office/drawing/2014/main" id="{BB378CA4-FA24-455D-92B7-CC9B285B5D8A}"/>
              </a:ext>
            </a:extLst>
          </p:cNvPr>
          <p:cNvSpPr txBox="1"/>
          <p:nvPr/>
        </p:nvSpPr>
        <p:spPr>
          <a:xfrm>
            <a:off x="143403" y="6115401"/>
            <a:ext cx="8795324" cy="738664"/>
          </a:xfrm>
          <a:prstGeom prst="rect">
            <a:avLst/>
          </a:prstGeom>
          <a:noFill/>
        </p:spPr>
        <p:txBody>
          <a:bodyPr wrap="square" rtlCol="0">
            <a:spAutoFit/>
          </a:bodyPr>
          <a:lstStyle/>
          <a:p>
            <a:r>
              <a:rPr lang="nb-NO" dirty="0"/>
              <a:t>How to </a:t>
            </a:r>
            <a:r>
              <a:rPr lang="nb-NO" dirty="0" err="1"/>
              <a:t>use</a:t>
            </a:r>
            <a:r>
              <a:rPr lang="nb-NO" dirty="0"/>
              <a:t> Library </a:t>
            </a:r>
            <a:r>
              <a:rPr lang="nb-NO" dirty="0" err="1"/>
              <a:t>Sharing</a:t>
            </a:r>
            <a:r>
              <a:rPr lang="nb-NO" dirty="0"/>
              <a:t>:</a:t>
            </a:r>
          </a:p>
          <a:p>
            <a:r>
              <a:rPr lang="nb-NO" sz="1200" dirty="0">
                <a:hlinkClick r:id="rId5"/>
              </a:rPr>
              <a:t>https://ntnu-no.libguides.com/EndNote-guide/Cooperation-and-library-sharing</a:t>
            </a:r>
            <a:r>
              <a:rPr lang="nb-NO" sz="1200" dirty="0"/>
              <a:t> (English)</a:t>
            </a:r>
            <a:br>
              <a:rPr lang="nb-NO" sz="1200" dirty="0"/>
            </a:br>
            <a:r>
              <a:rPr lang="nb-NO" sz="1200" dirty="0">
                <a:hlinkClick r:id="rId6"/>
              </a:rPr>
              <a:t>https://ntnu-no.libguides.com/EndNote/Deling-bibliotek-samarbeid</a:t>
            </a:r>
            <a:r>
              <a:rPr lang="nb-NO" sz="1200" dirty="0"/>
              <a:t> (Norsk)</a:t>
            </a:r>
          </a:p>
        </p:txBody>
      </p:sp>
    </p:spTree>
    <p:extLst>
      <p:ext uri="{BB962C8B-B14F-4D97-AF65-F5344CB8AC3E}">
        <p14:creationId xmlns:p14="http://schemas.microsoft.com/office/powerpoint/2010/main" val="2562884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8769AD1-C6BA-4CF5-8160-E3C46B5544F5}"/>
              </a:ext>
            </a:extLst>
          </p:cNvPr>
          <p:cNvSpPr txBox="1"/>
          <p:nvPr/>
        </p:nvSpPr>
        <p:spPr>
          <a:xfrm>
            <a:off x="3700272" y="818999"/>
            <a:ext cx="8421821" cy="6047809"/>
          </a:xfrm>
          <a:prstGeom prst="rect">
            <a:avLst/>
          </a:prstGeom>
          <a:noFill/>
        </p:spPr>
        <p:txBody>
          <a:bodyPr wrap="square">
            <a:spAutoFit/>
          </a:bodyPr>
          <a:lstStyle/>
          <a:p>
            <a:pPr>
              <a:defRPr/>
            </a:pPr>
            <a:r>
              <a:rPr lang="en-US" sz="2000" b="1" dirty="0">
                <a:latin typeface="Arial" panose="020B0604020202020204" pitchFamily="34" charset="0"/>
                <a:cs typeface="Arial" panose="020B0604020202020204" pitchFamily="34" charset="0"/>
              </a:rPr>
              <a:t>Do you need an EndNote course?</a:t>
            </a:r>
          </a:p>
          <a:p>
            <a:pPr>
              <a:defRPr/>
            </a:pP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Local open courses for medicine and health sciences (Physical courses, but digital participation is possible):</a:t>
            </a:r>
            <a:br>
              <a:rPr lang="en-US"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hlinkClick r:id="rId2"/>
              </a:rPr>
              <a:t>https://www.ntnu.no/ub/fagside-medisin-og-helse-kurs-og-veiledning</a:t>
            </a:r>
            <a:r>
              <a:rPr lang="en-US" sz="1400" b="1" dirty="0">
                <a:latin typeface="Arial" panose="020B0604020202020204" pitchFamily="34" charset="0"/>
                <a:cs typeface="Arial" panose="020B0604020202020204" pitchFamily="34" charset="0"/>
              </a:rPr>
              <a:t> (Norwegian)</a:t>
            </a:r>
          </a:p>
          <a:p>
            <a:pPr>
              <a:defRPr/>
            </a:pPr>
            <a:endParaRPr lang="en-US" sz="1400" b="1"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Open, digital courses in EndNote available for students and staff at NTNU:</a:t>
            </a:r>
          </a:p>
          <a:p>
            <a:pPr>
              <a:defRPr/>
            </a:pPr>
            <a:endParaRPr lang="en-US" sz="1400" b="1"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hlinkClick r:id="rId3"/>
              </a:rPr>
              <a:t>https://kurspaamelding.no/ntnu-ub/referansehandtering</a:t>
            </a:r>
            <a:r>
              <a:rPr lang="en-US" sz="1400" b="1" dirty="0">
                <a:latin typeface="Arial" panose="020B0604020202020204" pitchFamily="34" charset="0"/>
                <a:cs typeface="Arial" panose="020B0604020202020204" pitchFamily="34" charset="0"/>
              </a:rPr>
              <a:t> (English or Norwegian)</a:t>
            </a:r>
          </a:p>
          <a:p>
            <a:pPr>
              <a:defRPr/>
            </a:pPr>
            <a:endParaRPr lang="en-US" sz="20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a:defRPr/>
            </a:pPr>
            <a:r>
              <a:rPr lang="en-US" sz="2000" b="1" dirty="0">
                <a:latin typeface="Arial" panose="020B0604020202020204" pitchFamily="34" charset="0"/>
                <a:cs typeface="Arial" panose="020B0604020202020204" pitchFamily="34" charset="0"/>
              </a:rPr>
              <a:t>Check out our EndNote support pages:</a:t>
            </a:r>
          </a:p>
          <a:p>
            <a:pPr>
              <a:defRPr/>
            </a:pPr>
            <a:endParaRPr lang="en-US" sz="2000"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hlinkClick r:id="rId4"/>
              </a:rPr>
              <a:t>https://ntnu-no.libguides.com/EndNote/EndNote</a:t>
            </a:r>
            <a:r>
              <a:rPr lang="en-US" sz="1400" b="1" dirty="0">
                <a:latin typeface="Arial" panose="020B0604020202020204" pitchFamily="34" charset="0"/>
                <a:cs typeface="Arial" panose="020B0604020202020204" pitchFamily="34" charset="0"/>
              </a:rPr>
              <a:t> (Norwegian)</a:t>
            </a:r>
          </a:p>
          <a:p>
            <a:pPr>
              <a:defRPr/>
            </a:pPr>
            <a:endParaRPr lang="en-US" sz="1400" b="1" dirty="0">
              <a:latin typeface="Arial" panose="020B0604020202020204" pitchFamily="34" charset="0"/>
              <a:cs typeface="Arial" panose="020B0604020202020204" pitchFamily="34" charset="0"/>
            </a:endParaRPr>
          </a:p>
          <a:p>
            <a:pPr>
              <a:defRPr/>
            </a:pPr>
            <a:r>
              <a:rPr lang="en-US" sz="1400" b="1" dirty="0">
                <a:latin typeface="Arial" panose="020B0604020202020204" pitchFamily="34" charset="0"/>
                <a:cs typeface="Arial" panose="020B0604020202020204" pitchFamily="34" charset="0"/>
                <a:hlinkClick r:id="rId5"/>
              </a:rPr>
              <a:t>https://ntnu-no.libguides.com/EndNote-guide/</a:t>
            </a:r>
            <a:r>
              <a:rPr lang="en-US" sz="1400" b="1" dirty="0">
                <a:latin typeface="Arial" panose="020B0604020202020204" pitchFamily="34" charset="0"/>
                <a:cs typeface="Arial" panose="020B0604020202020204" pitchFamily="34" charset="0"/>
              </a:rPr>
              <a:t> (English)</a:t>
            </a:r>
          </a:p>
          <a:p>
            <a:pPr>
              <a:defRPr/>
            </a:pPr>
            <a:endParaRPr lang="en-US" sz="1400" b="1" dirty="0">
              <a:latin typeface="Arial" panose="020B0604020202020204" pitchFamily="34" charset="0"/>
              <a:cs typeface="Arial" panose="020B0604020202020204" pitchFamily="34" charset="0"/>
            </a:endParaRPr>
          </a:p>
          <a:p>
            <a:pPr>
              <a:defRPr/>
            </a:pPr>
            <a:endParaRPr lang="en-US" sz="1400" b="1" dirty="0">
              <a:latin typeface="Arial" panose="020B0604020202020204" pitchFamily="34" charset="0"/>
              <a:cs typeface="Arial" panose="020B0604020202020204" pitchFamily="34" charset="0"/>
            </a:endParaRPr>
          </a:p>
          <a:p>
            <a:pPr>
              <a:defRPr/>
            </a:pPr>
            <a:r>
              <a:rPr lang="en-US" sz="2000" b="1" dirty="0">
                <a:latin typeface="Arial" panose="020B0604020202020204" pitchFamily="34" charset="0"/>
                <a:cs typeface="Arial" panose="020B0604020202020204" pitchFamily="34" charset="0"/>
              </a:rPr>
              <a:t>Course guide from The Medicine and Health Library:</a:t>
            </a:r>
          </a:p>
          <a:p>
            <a:pPr>
              <a:defRPr/>
            </a:pPr>
            <a:endParaRPr lang="en-US" sz="2000" b="1"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hlinkClick r:id="rId6"/>
              </a:rPr>
              <a:t>https://www.ntnu.no/blogger/ub-mh/wp-content/uploads/sites/21/2023/08/Introduksjon_EndNote_21.pdf</a:t>
            </a:r>
            <a:r>
              <a:rPr lang="en-US" sz="1100" b="1" dirty="0">
                <a:latin typeface="Arial" panose="020B0604020202020204" pitchFamily="34" charset="0"/>
                <a:cs typeface="Arial" panose="020B0604020202020204" pitchFamily="34" charset="0"/>
              </a:rPr>
              <a:t> (Norwegian)</a:t>
            </a:r>
          </a:p>
          <a:p>
            <a:pPr>
              <a:defRPr/>
            </a:pPr>
            <a:endParaRPr lang="en-US" sz="1100" b="1"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hlinkClick r:id="rId7"/>
              </a:rPr>
              <a:t>https://www.ntnu.no/blogger/ub-mh/wp-content/uploads/sites/21/2023/08/Introduction_EndNote_21_eng.pdf</a:t>
            </a:r>
            <a:r>
              <a:rPr lang="en-US" sz="1100" b="1" dirty="0">
                <a:latin typeface="Arial" panose="020B0604020202020204" pitchFamily="34" charset="0"/>
                <a:cs typeface="Arial" panose="020B0604020202020204" pitchFamily="34" charset="0"/>
              </a:rPr>
              <a:t> (English)</a:t>
            </a:r>
          </a:p>
        </p:txBody>
      </p:sp>
      <p:pic>
        <p:nvPicPr>
          <p:cNvPr id="4" name="Picture 3">
            <a:extLst>
              <a:ext uri="{FF2B5EF4-FFF2-40B4-BE49-F238E27FC236}">
                <a16:creationId xmlns:a16="http://schemas.microsoft.com/office/drawing/2014/main" id="{BA7DD69A-10CE-4D26-8F6B-35E2303CF4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93" y="936006"/>
            <a:ext cx="3600212" cy="269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Sylinder 6">
            <a:extLst>
              <a:ext uri="{FF2B5EF4-FFF2-40B4-BE49-F238E27FC236}">
                <a16:creationId xmlns:a16="http://schemas.microsoft.com/office/drawing/2014/main" id="{5B2153C0-10D5-4859-AC6E-AEE587F3163B}"/>
              </a:ext>
            </a:extLst>
          </p:cNvPr>
          <p:cNvSpPr txBox="1"/>
          <p:nvPr/>
        </p:nvSpPr>
        <p:spPr>
          <a:xfrm>
            <a:off x="243282" y="8445"/>
            <a:ext cx="11098634" cy="707886"/>
          </a:xfrm>
          <a:prstGeom prst="rect">
            <a:avLst/>
          </a:prstGeom>
          <a:noFill/>
        </p:spPr>
        <p:txBody>
          <a:bodyPr wrap="square" rtlCol="0">
            <a:spAutoFit/>
          </a:bodyPr>
          <a:lstStyle/>
          <a:p>
            <a:pPr algn="ctr"/>
            <a:r>
              <a:rPr lang="en-GB" sz="4000" b="1" dirty="0"/>
              <a:t>An introduction to EndNote</a:t>
            </a:r>
          </a:p>
        </p:txBody>
      </p:sp>
      <p:pic>
        <p:nvPicPr>
          <p:cNvPr id="6" name="Bilde 5">
            <a:extLst>
              <a:ext uri="{FF2B5EF4-FFF2-40B4-BE49-F238E27FC236}">
                <a16:creationId xmlns:a16="http://schemas.microsoft.com/office/drawing/2014/main" id="{38E26EDD-CC1B-E0D1-5486-118C3E06E6B0}"/>
              </a:ext>
            </a:extLst>
          </p:cNvPr>
          <p:cNvPicPr>
            <a:picLocks noChangeAspect="1"/>
          </p:cNvPicPr>
          <p:nvPr/>
        </p:nvPicPr>
        <p:blipFill>
          <a:blip r:embed="rId9"/>
          <a:stretch>
            <a:fillRect/>
          </a:stretch>
        </p:blipFill>
        <p:spPr>
          <a:xfrm>
            <a:off x="51293" y="3788270"/>
            <a:ext cx="3380755" cy="2821088"/>
          </a:xfrm>
          <a:prstGeom prst="rect">
            <a:avLst/>
          </a:prstGeom>
        </p:spPr>
      </p:pic>
    </p:spTree>
    <p:extLst>
      <p:ext uri="{BB962C8B-B14F-4D97-AF65-F5344CB8AC3E}">
        <p14:creationId xmlns:p14="http://schemas.microsoft.com/office/powerpoint/2010/main" val="335076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91B70934-06FA-499A-9ECC-941DA27DF493}"/>
              </a:ext>
            </a:extLst>
          </p:cNvPr>
          <p:cNvSpPr txBox="1">
            <a:spLocks noChangeArrowheads="1"/>
          </p:cNvSpPr>
          <p:nvPr/>
        </p:nvSpPr>
        <p:spPr bwMode="auto">
          <a:xfrm>
            <a:off x="1831785" y="4923460"/>
            <a:ext cx="792162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Times" pitchFamily="18" charset="0"/>
              </a:defRPr>
            </a:lvl1pPr>
            <a:lvl2pPr marL="742950" indent="-285750">
              <a:defRPr sz="4000">
                <a:solidFill>
                  <a:schemeClr val="tx1"/>
                </a:solidFill>
                <a:latin typeface="Times" pitchFamily="18" charset="0"/>
              </a:defRPr>
            </a:lvl2pPr>
            <a:lvl3pPr marL="1143000" indent="-228600">
              <a:defRPr sz="4000">
                <a:solidFill>
                  <a:schemeClr val="tx1"/>
                </a:solidFill>
                <a:latin typeface="Times" pitchFamily="18" charset="0"/>
              </a:defRPr>
            </a:lvl3pPr>
            <a:lvl4pPr marL="1600200" indent="-228600">
              <a:defRPr sz="4000">
                <a:solidFill>
                  <a:schemeClr val="tx1"/>
                </a:solidFill>
                <a:latin typeface="Times" pitchFamily="18" charset="0"/>
              </a:defRPr>
            </a:lvl4pPr>
            <a:lvl5pPr marL="2057400" indent="-228600">
              <a:defRPr sz="4000">
                <a:solidFill>
                  <a:schemeClr val="tx1"/>
                </a:solidFill>
                <a:latin typeface="Times" pitchFamily="18" charset="0"/>
              </a:defRPr>
            </a:lvl5pPr>
            <a:lvl6pPr marL="2514600" indent="-228600" eaLnBrk="0" fontAlgn="base" hangingPunct="0">
              <a:spcBef>
                <a:spcPct val="0"/>
              </a:spcBef>
              <a:spcAft>
                <a:spcPct val="0"/>
              </a:spcAft>
              <a:defRPr sz="4000">
                <a:solidFill>
                  <a:schemeClr val="tx1"/>
                </a:solidFill>
                <a:latin typeface="Times" pitchFamily="18" charset="0"/>
              </a:defRPr>
            </a:lvl6pPr>
            <a:lvl7pPr marL="2971800" indent="-228600" eaLnBrk="0" fontAlgn="base" hangingPunct="0">
              <a:spcBef>
                <a:spcPct val="0"/>
              </a:spcBef>
              <a:spcAft>
                <a:spcPct val="0"/>
              </a:spcAft>
              <a:defRPr sz="4000">
                <a:solidFill>
                  <a:schemeClr val="tx1"/>
                </a:solidFill>
                <a:latin typeface="Times" pitchFamily="18" charset="0"/>
              </a:defRPr>
            </a:lvl7pPr>
            <a:lvl8pPr marL="3429000" indent="-228600" eaLnBrk="0" fontAlgn="base" hangingPunct="0">
              <a:spcBef>
                <a:spcPct val="0"/>
              </a:spcBef>
              <a:spcAft>
                <a:spcPct val="0"/>
              </a:spcAft>
              <a:defRPr sz="4000">
                <a:solidFill>
                  <a:schemeClr val="tx1"/>
                </a:solidFill>
                <a:latin typeface="Times" pitchFamily="18" charset="0"/>
              </a:defRPr>
            </a:lvl8pPr>
            <a:lvl9pPr marL="3886200" indent="-228600" eaLnBrk="0" fontAlgn="base" hangingPunct="0">
              <a:spcBef>
                <a:spcPct val="0"/>
              </a:spcBef>
              <a:spcAft>
                <a:spcPct val="0"/>
              </a:spcAft>
              <a:defRPr sz="4000">
                <a:solidFill>
                  <a:schemeClr val="tx1"/>
                </a:solidFill>
                <a:latin typeface="Times" pitchFamily="18" charset="0"/>
              </a:defRPr>
            </a:lvl9pPr>
          </a:lstStyle>
          <a:p>
            <a:pPr algn="ctr">
              <a:spcBef>
                <a:spcPct val="50000"/>
              </a:spcBef>
            </a:pPr>
            <a:r>
              <a:rPr lang="en-US" altLang="nb-NO" sz="2800" b="1" dirty="0">
                <a:latin typeface="Arial" panose="020B0604020202020204" pitchFamily="34" charset="0"/>
                <a:cs typeface="Arial" panose="020B0604020202020204" pitchFamily="34" charset="0"/>
              </a:rPr>
              <a:t>Contact The Library</a:t>
            </a:r>
            <a:r>
              <a:rPr lang="en-US" altLang="nb-NO" sz="2000" b="1" dirty="0">
                <a:latin typeface="Arial" panose="020B0604020202020204" pitchFamily="34" charset="0"/>
                <a:cs typeface="Arial" panose="020B0604020202020204" pitchFamily="34" charset="0"/>
              </a:rPr>
              <a:t>:</a:t>
            </a:r>
          </a:p>
          <a:p>
            <a:pPr algn="ctr">
              <a:spcBef>
                <a:spcPct val="50000"/>
              </a:spcBef>
            </a:pPr>
            <a:r>
              <a:rPr lang="en-US" altLang="nb-NO" sz="2000" b="1" dirty="0">
                <a:latin typeface="Arial" panose="020B0604020202020204" pitchFamily="34" charset="0"/>
                <a:cs typeface="Arial" panose="020B0604020202020204" pitchFamily="34" charset="0"/>
              </a:rPr>
              <a:t>bmh@ub.ntnu.no</a:t>
            </a:r>
            <a:br>
              <a:rPr lang="en-US" altLang="nb-NO" sz="2000" dirty="0">
                <a:latin typeface="Arial" panose="020B0604020202020204" pitchFamily="34" charset="0"/>
                <a:cs typeface="Arial" panose="020B0604020202020204" pitchFamily="34" charset="0"/>
              </a:rPr>
            </a:br>
            <a:br>
              <a:rPr lang="en-US" altLang="nb-NO"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73 59 53 00</a:t>
            </a:r>
            <a:endParaRPr lang="en-US" altLang="nb-NO" sz="2000" b="1" dirty="0">
              <a:latin typeface="Arial" panose="020B0604020202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6F9603BD-8EC2-40B6-904B-9E4157F5C652}"/>
              </a:ext>
            </a:extLst>
          </p:cNvPr>
          <p:cNvSpPr txBox="1"/>
          <p:nvPr/>
        </p:nvSpPr>
        <p:spPr>
          <a:xfrm>
            <a:off x="243282" y="75501"/>
            <a:ext cx="11098634" cy="1323439"/>
          </a:xfrm>
          <a:prstGeom prst="rect">
            <a:avLst/>
          </a:prstGeom>
          <a:noFill/>
        </p:spPr>
        <p:txBody>
          <a:bodyPr wrap="square" rtlCol="0">
            <a:spAutoFit/>
          </a:bodyPr>
          <a:lstStyle/>
          <a:p>
            <a:pPr algn="ctr"/>
            <a:r>
              <a:rPr lang="en-GB" sz="4000" b="1" dirty="0"/>
              <a:t>An introduction to EndNote</a:t>
            </a:r>
            <a:br>
              <a:rPr lang="en-GB" sz="4000" b="1" dirty="0"/>
            </a:br>
            <a:r>
              <a:rPr lang="en-GB" sz="4000" b="1" dirty="0"/>
              <a:t>Do you need help?</a:t>
            </a:r>
          </a:p>
        </p:txBody>
      </p:sp>
      <p:pic>
        <p:nvPicPr>
          <p:cNvPr id="5" name="Bilde 4" descr="Et bilde som inneholder innendørs, Kontorbygning, PC, dataskjerm&#10;&#10;Automatisk generert beskrivelse">
            <a:extLst>
              <a:ext uri="{FF2B5EF4-FFF2-40B4-BE49-F238E27FC236}">
                <a16:creationId xmlns:a16="http://schemas.microsoft.com/office/drawing/2014/main" id="{8E0F5976-49DB-24D9-B922-5DAD59BB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867" y="1887517"/>
            <a:ext cx="3415463" cy="2547366"/>
          </a:xfrm>
          <a:prstGeom prst="rect">
            <a:avLst/>
          </a:prstGeom>
        </p:spPr>
      </p:pic>
    </p:spTree>
    <p:extLst>
      <p:ext uri="{BB962C8B-B14F-4D97-AF65-F5344CB8AC3E}">
        <p14:creationId xmlns:p14="http://schemas.microsoft.com/office/powerpoint/2010/main" val="160706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F38D1D3-DC9D-4ECA-86B5-409713B67D72}"/>
              </a:ext>
            </a:extLst>
          </p:cNvPr>
          <p:cNvSpPr txBox="1"/>
          <p:nvPr/>
        </p:nvSpPr>
        <p:spPr>
          <a:xfrm>
            <a:off x="342671" y="1145504"/>
            <a:ext cx="11652307" cy="1692771"/>
          </a:xfrm>
          <a:prstGeom prst="rect">
            <a:avLst/>
          </a:prstGeom>
          <a:solidFill>
            <a:schemeClr val="accent1">
              <a:lumMod val="20000"/>
              <a:lumOff val="80000"/>
            </a:schemeClr>
          </a:solidFill>
        </p:spPr>
        <p:txBody>
          <a:bodyPr wrap="square">
            <a:spAutoFit/>
          </a:bodyPr>
          <a:lstStyle/>
          <a:p>
            <a:pPr algn="ctr">
              <a:defRPr/>
            </a:pPr>
            <a:r>
              <a:rPr lang="en-US" sz="2000" b="1" dirty="0">
                <a:latin typeface="Arial" panose="020B0604020202020204" pitchFamily="34" charset="0"/>
                <a:cs typeface="Arial" panose="020B0604020202020204" pitchFamily="34" charset="0"/>
              </a:rPr>
              <a:t>You can download this presentation from:</a:t>
            </a:r>
          </a:p>
          <a:p>
            <a:pPr algn="ctr">
              <a:defRPr/>
            </a:pPr>
            <a:endParaRPr lang="en-US" sz="2000" b="1" dirty="0">
              <a:latin typeface="Arial" panose="020B0604020202020204" pitchFamily="34" charset="0"/>
              <a:cs typeface="Arial" panose="020B0604020202020204" pitchFamily="34" charset="0"/>
            </a:endParaRPr>
          </a:p>
          <a:p>
            <a:pPr algn="ctr">
              <a:defRPr/>
            </a:pPr>
            <a:r>
              <a:rPr lang="en-US" sz="4400" b="1" dirty="0">
                <a:latin typeface="Arial" panose="020B0604020202020204" pitchFamily="34" charset="0"/>
                <a:cs typeface="Arial" panose="020B0604020202020204" pitchFamily="34" charset="0"/>
              </a:rPr>
              <a:t>https://folk.ntnu.no/janove/PDF</a:t>
            </a:r>
          </a:p>
          <a:p>
            <a:pPr>
              <a:defRPr/>
            </a:pPr>
            <a:endParaRPr lang="en-US" sz="2000" b="1" dirty="0">
              <a:latin typeface="Arial" panose="020B0604020202020204" pitchFamily="34" charset="0"/>
              <a:cs typeface="Arial" panose="020B0604020202020204" pitchFamily="34" charset="0"/>
            </a:endParaRPr>
          </a:p>
        </p:txBody>
      </p:sp>
      <p:sp>
        <p:nvSpPr>
          <p:cNvPr id="3" name="TekstSylinder 2">
            <a:extLst>
              <a:ext uri="{FF2B5EF4-FFF2-40B4-BE49-F238E27FC236}">
                <a16:creationId xmlns:a16="http://schemas.microsoft.com/office/drawing/2014/main" id="{3A2C96F5-1DFA-4348-9191-CC768D591C6D}"/>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Tree>
    <p:extLst>
      <p:ext uri="{BB962C8B-B14F-4D97-AF65-F5344CB8AC3E}">
        <p14:creationId xmlns:p14="http://schemas.microsoft.com/office/powerpoint/2010/main" val="3022861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E512D54-9C94-465B-A788-E6D916ECCB12}"/>
              </a:ext>
            </a:extLst>
          </p:cNvPr>
          <p:cNvSpPr txBox="1"/>
          <p:nvPr/>
        </p:nvSpPr>
        <p:spPr>
          <a:xfrm>
            <a:off x="133665" y="1727705"/>
            <a:ext cx="11652307" cy="5016758"/>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You can use EndNote to:</a:t>
            </a:r>
          </a:p>
          <a:p>
            <a:pPr>
              <a:defRPr/>
            </a:pP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Create a library with the literature (references)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that you use in your Master thesis, or that you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are going to use in future manuscripts.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Find the full text of your literature and save this in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your library.</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Insert references from the library into your text as in text citations and get a formatted bibliography in the end of the text in the style you need. You have 6000+ styles available.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Change the formatting (style) of the citations and bibliography quickly when needed.</a:t>
            </a:r>
          </a:p>
          <a:p>
            <a:pPr lvl="1">
              <a:defRPr/>
            </a:pP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GB" sz="2000" dirty="0">
                <a:latin typeface="Arial" panose="020B0604020202020204" pitchFamily="34" charset="0"/>
                <a:cs typeface="Arial" panose="020B0604020202020204" pitchFamily="34" charset="0"/>
              </a:rPr>
              <a:t>Create a library for co-operation using EndNote Library Sharing for your co-authors or research group.</a:t>
            </a:r>
          </a:p>
        </p:txBody>
      </p:sp>
      <p:sp>
        <p:nvSpPr>
          <p:cNvPr id="4" name="TekstSylinder 3">
            <a:extLst>
              <a:ext uri="{FF2B5EF4-FFF2-40B4-BE49-F238E27FC236}">
                <a16:creationId xmlns:a16="http://schemas.microsoft.com/office/drawing/2014/main" id="{544E3356-F02F-4530-9DFB-BD5F43B9BB88}"/>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grpSp>
        <p:nvGrpSpPr>
          <p:cNvPr id="3" name="Gruppe 2">
            <a:extLst>
              <a:ext uri="{FF2B5EF4-FFF2-40B4-BE49-F238E27FC236}">
                <a16:creationId xmlns:a16="http://schemas.microsoft.com/office/drawing/2014/main" id="{980A3901-AE04-F47F-BC21-838E6F8B51C2}"/>
              </a:ext>
            </a:extLst>
          </p:cNvPr>
          <p:cNvGrpSpPr/>
          <p:nvPr/>
        </p:nvGrpSpPr>
        <p:grpSpPr>
          <a:xfrm>
            <a:off x="6977787" y="1840992"/>
            <a:ext cx="4659478" cy="2246814"/>
            <a:chOff x="1538731" y="892997"/>
            <a:chExt cx="5776467" cy="2606146"/>
          </a:xfrm>
        </p:grpSpPr>
        <p:pic>
          <p:nvPicPr>
            <p:cNvPr id="6" name="Bilde 5">
              <a:extLst>
                <a:ext uri="{FF2B5EF4-FFF2-40B4-BE49-F238E27FC236}">
                  <a16:creationId xmlns:a16="http://schemas.microsoft.com/office/drawing/2014/main" id="{775D57BF-8385-4C56-C3D1-39D7B0641512}"/>
                </a:ext>
              </a:extLst>
            </p:cNvPr>
            <p:cNvPicPr>
              <a:picLocks noChangeAspect="1"/>
            </p:cNvPicPr>
            <p:nvPr/>
          </p:nvPicPr>
          <p:blipFill>
            <a:blip r:embed="rId2"/>
            <a:stretch>
              <a:fillRect/>
            </a:stretch>
          </p:blipFill>
          <p:spPr>
            <a:xfrm>
              <a:off x="1538731" y="1050652"/>
              <a:ext cx="1570228" cy="2448491"/>
            </a:xfrm>
            <a:prstGeom prst="rect">
              <a:avLst/>
            </a:prstGeom>
          </p:spPr>
        </p:pic>
        <p:pic>
          <p:nvPicPr>
            <p:cNvPr id="7" name="Bilde 6">
              <a:extLst>
                <a:ext uri="{FF2B5EF4-FFF2-40B4-BE49-F238E27FC236}">
                  <a16:creationId xmlns:a16="http://schemas.microsoft.com/office/drawing/2014/main" id="{1C0F49F6-A204-706C-2500-53F1B8F7DCA4}"/>
                </a:ext>
              </a:extLst>
            </p:cNvPr>
            <p:cNvPicPr>
              <a:picLocks noChangeAspect="1"/>
            </p:cNvPicPr>
            <p:nvPr/>
          </p:nvPicPr>
          <p:blipFill>
            <a:blip r:embed="rId3"/>
            <a:stretch>
              <a:fillRect/>
            </a:stretch>
          </p:blipFill>
          <p:spPr>
            <a:xfrm>
              <a:off x="3717551" y="1268610"/>
              <a:ext cx="3597647" cy="2085043"/>
            </a:xfrm>
            <a:prstGeom prst="rect">
              <a:avLst/>
            </a:prstGeom>
          </p:spPr>
        </p:pic>
        <p:sp>
          <p:nvSpPr>
            <p:cNvPr id="8" name="Nedoverbuet pil 8">
              <a:extLst>
                <a:ext uri="{FF2B5EF4-FFF2-40B4-BE49-F238E27FC236}">
                  <a16:creationId xmlns:a16="http://schemas.microsoft.com/office/drawing/2014/main" id="{ACA4578A-B780-6B65-CE62-7238346754E5}"/>
                </a:ext>
              </a:extLst>
            </p:cNvPr>
            <p:cNvSpPr/>
            <p:nvPr/>
          </p:nvSpPr>
          <p:spPr>
            <a:xfrm>
              <a:off x="2587151" y="892997"/>
              <a:ext cx="2929223" cy="96733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grpSp>
    </p:spTree>
    <p:extLst>
      <p:ext uri="{BB962C8B-B14F-4D97-AF65-F5344CB8AC3E}">
        <p14:creationId xmlns:p14="http://schemas.microsoft.com/office/powerpoint/2010/main" val="19339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E512D54-9C94-465B-A788-E6D916ECCB12}"/>
              </a:ext>
            </a:extLst>
          </p:cNvPr>
          <p:cNvSpPr txBox="1"/>
          <p:nvPr/>
        </p:nvSpPr>
        <p:spPr>
          <a:xfrm>
            <a:off x="371409" y="935011"/>
            <a:ext cx="11652307" cy="5632311"/>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How to get EndNote:</a:t>
            </a:r>
          </a:p>
          <a:p>
            <a:pPr lvl="1">
              <a:defRPr/>
            </a:pPr>
            <a:r>
              <a:rPr lang="en-US" sz="2000"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EndNote is freely available for students and staff at NTNU.</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You can download the program from </a:t>
            </a:r>
            <a:r>
              <a:rPr lang="en-US" sz="2000" dirty="0" err="1">
                <a:latin typeface="Arial" panose="020B0604020202020204" pitchFamily="34" charset="0"/>
                <a:cs typeface="Arial" panose="020B0604020202020204" pitchFamily="34" charset="0"/>
              </a:rPr>
              <a:t>AppsAnywhere</a:t>
            </a:r>
            <a:endParaRPr lang="en-US" sz="2000" dirty="0">
              <a:latin typeface="Arial" panose="020B0604020202020204" pitchFamily="34" charset="0"/>
              <a:cs typeface="Arial" panose="020B0604020202020204" pitchFamily="34" charset="0"/>
            </a:endParaRPr>
          </a:p>
          <a:p>
            <a:pPr lvl="1">
              <a:defRPr/>
            </a:pP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
              </a:rPr>
              <a:t>https://i.ntnu.no/wiki/-/wiki/English/AppsAnywhere</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More information: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hlinkClick r:id="rId3"/>
              </a:rPr>
              <a:t>https://ntnu-no.libguides.com/EndNote/Installere</a:t>
            </a:r>
            <a:r>
              <a:rPr lang="en-US" sz="2000" dirty="0">
                <a:latin typeface="Arial" panose="020B0604020202020204" pitchFamily="34" charset="0"/>
                <a:cs typeface="Arial" panose="020B0604020202020204" pitchFamily="34" charset="0"/>
              </a:rPr>
              <a:t> (Norwegian)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hlinkClick r:id="rId4"/>
              </a:rPr>
              <a:t>https://ntnu-no.libguides.com/EndNote-guide/Installing-EndNote</a:t>
            </a:r>
            <a:r>
              <a:rPr lang="en-US" sz="2000" dirty="0">
                <a:latin typeface="Arial" panose="020B0604020202020204" pitchFamily="34" charset="0"/>
                <a:cs typeface="Arial" panose="020B0604020202020204" pitchFamily="34" charset="0"/>
              </a:rPr>
              <a:t> (English)</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 can contact the Oracle Service if you need help.</a:t>
            </a:r>
          </a:p>
          <a:p>
            <a:pPr lvl="1">
              <a:defRPr/>
            </a:pP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Latest main version is EndNote 21 (Windows and Mac).</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EndNote 21 can be used together with Word, Apple Pages and Google Docs.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You can create a back up of your library in the following way: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File </a:t>
            </a:r>
            <a:r>
              <a:rPr lang="en-US" sz="2000" dirty="0">
                <a:latin typeface="Arial" panose="020B0604020202020204" pitchFamily="34" charset="0"/>
                <a:cs typeface="Arial" panose="020B0604020202020204" pitchFamily="34" charset="0"/>
                <a:sym typeface="Wingdings" panose="05000000000000000000" pitchFamily="2" charset="2"/>
              </a:rPr>
              <a:t> Compressed library  Next  Save</a:t>
            </a:r>
            <a:endParaRPr lang="en-US" sz="2000" dirty="0">
              <a:latin typeface="Arial" panose="020B0604020202020204" pitchFamily="34" charset="0"/>
              <a:cs typeface="Arial" panose="020B0604020202020204" pitchFamily="34" charset="0"/>
            </a:endParaRPr>
          </a:p>
        </p:txBody>
      </p:sp>
      <p:sp>
        <p:nvSpPr>
          <p:cNvPr id="4" name="TekstSylinder 3">
            <a:extLst>
              <a:ext uri="{FF2B5EF4-FFF2-40B4-BE49-F238E27FC236}">
                <a16:creationId xmlns:a16="http://schemas.microsoft.com/office/drawing/2014/main" id="{DED90BB1-EFE6-4C1C-8B85-3BDD2B40DDA0}"/>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Tree>
    <p:extLst>
      <p:ext uri="{BB962C8B-B14F-4D97-AF65-F5344CB8AC3E}">
        <p14:creationId xmlns:p14="http://schemas.microsoft.com/office/powerpoint/2010/main" val="21116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77D68B4-0E99-4406-BD88-87260DB4AEA0}"/>
              </a:ext>
            </a:extLst>
          </p:cNvPr>
          <p:cNvSpPr txBox="1"/>
          <p:nvPr/>
        </p:nvSpPr>
        <p:spPr>
          <a:xfrm>
            <a:off x="377505" y="916723"/>
            <a:ext cx="11652307" cy="1938992"/>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Creating a new library:</a:t>
            </a:r>
          </a:p>
          <a:p>
            <a:pPr lvl="1">
              <a:defRPr/>
            </a:pPr>
            <a:r>
              <a:rPr lang="en-US" sz="2000"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File </a:t>
            </a:r>
            <a:r>
              <a:rPr lang="en-US" sz="2000" dirty="0">
                <a:latin typeface="Arial" panose="020B0604020202020204" pitchFamily="34" charset="0"/>
                <a:cs typeface="Arial" panose="020B0604020202020204" pitchFamily="34" charset="0"/>
                <a:sym typeface="Wingdings" panose="05000000000000000000" pitchFamily="2" charset="2"/>
              </a:rPr>
              <a:t> New  Save the library on your hard disk or server.</a:t>
            </a:r>
            <a:br>
              <a:rPr lang="en-US" sz="2000" dirty="0">
                <a:latin typeface="Arial" panose="020B0604020202020204" pitchFamily="34" charset="0"/>
                <a:cs typeface="Arial" panose="020B0604020202020204" pitchFamily="34" charset="0"/>
                <a:sym typeface="Wingdings" panose="05000000000000000000" pitchFamily="2" charset="2"/>
              </a:rPr>
            </a:br>
            <a:endParaRPr lang="en-US" sz="2000" dirty="0">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sym typeface="Wingdings" panose="05000000000000000000" pitchFamily="2" charset="2"/>
              </a:rPr>
              <a:t>Do not save and run your library from a memory stick or cloud service like Drive, Dropbox or iCloud (it is ok to save a backup copy in cloud services, but do not open and run it here).</a:t>
            </a:r>
          </a:p>
        </p:txBody>
      </p:sp>
      <p:sp>
        <p:nvSpPr>
          <p:cNvPr id="3" name="TekstSylinder 2">
            <a:extLst>
              <a:ext uri="{FF2B5EF4-FFF2-40B4-BE49-F238E27FC236}">
                <a16:creationId xmlns:a16="http://schemas.microsoft.com/office/drawing/2014/main" id="{557D836B-6BE2-4C0E-9A75-9F562097D76E}"/>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
        <p:nvSpPr>
          <p:cNvPr id="4" name="TekstSylinder 3">
            <a:extLst>
              <a:ext uri="{FF2B5EF4-FFF2-40B4-BE49-F238E27FC236}">
                <a16:creationId xmlns:a16="http://schemas.microsoft.com/office/drawing/2014/main" id="{C4B00CD8-9B76-4798-8941-149128A1DB97}"/>
              </a:ext>
            </a:extLst>
          </p:cNvPr>
          <p:cNvSpPr txBox="1"/>
          <p:nvPr/>
        </p:nvSpPr>
        <p:spPr>
          <a:xfrm>
            <a:off x="377505" y="3032790"/>
            <a:ext cx="11652307" cy="1631216"/>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Before you start filling your library with content:</a:t>
            </a:r>
          </a:p>
          <a:p>
            <a:pPr lvl="1">
              <a:defRPr/>
            </a:pPr>
            <a:r>
              <a:rPr lang="en-US" sz="2000"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rPr>
              <a:t>Insert NTNU URL in  Find full text preferences (See manual for details).</a:t>
            </a:r>
            <a:br>
              <a:rPr lang="en-US" sz="2000" dirty="0">
                <a:latin typeface="Arial" panose="020B0604020202020204" pitchFamily="34" charset="0"/>
                <a:cs typeface="Arial" panose="020B0604020202020204" pitchFamily="34" charset="0"/>
                <a:sym typeface="Wingdings" panose="05000000000000000000" pitchFamily="2" charset="2"/>
              </a:rPr>
            </a:br>
            <a:endParaRPr lang="en-US" sz="2000" dirty="0">
              <a:latin typeface="Arial" panose="020B0604020202020204" pitchFamily="34" charset="0"/>
              <a:cs typeface="Arial" panose="020B0604020202020204" pitchFamily="34" charset="0"/>
              <a:sym typeface="Wingdings" panose="05000000000000000000" pitchFamily="2" charset="2"/>
            </a:endParaRPr>
          </a:p>
          <a:p>
            <a:pPr marL="800100" lvl="1" indent="-342900">
              <a:buFont typeface="Arial" panose="020B0604020202020204" pitchFamily="34" charset="0"/>
              <a:buChar char="•"/>
              <a:defRPr/>
            </a:pPr>
            <a:r>
              <a:rPr lang="en-US" sz="2000" dirty="0">
                <a:latin typeface="Arial" panose="020B0604020202020204" pitchFamily="34" charset="0"/>
                <a:cs typeface="Arial" panose="020B0604020202020204" pitchFamily="34" charset="0"/>
                <a:sym typeface="Wingdings" panose="05000000000000000000" pitchFamily="2" charset="2"/>
              </a:rPr>
              <a:t>Activate medical term list (standard journal names and abbreviations) for your library:</a:t>
            </a:r>
          </a:p>
        </p:txBody>
      </p:sp>
      <p:pic>
        <p:nvPicPr>
          <p:cNvPr id="7" name="Bilde 6">
            <a:extLst>
              <a:ext uri="{FF2B5EF4-FFF2-40B4-BE49-F238E27FC236}">
                <a16:creationId xmlns:a16="http://schemas.microsoft.com/office/drawing/2014/main" id="{0898773F-AAA0-4217-8E93-44EFFAC74F1E}"/>
              </a:ext>
            </a:extLst>
          </p:cNvPr>
          <p:cNvPicPr>
            <a:picLocks noChangeAspect="1"/>
          </p:cNvPicPr>
          <p:nvPr/>
        </p:nvPicPr>
        <p:blipFill>
          <a:blip r:embed="rId2"/>
          <a:stretch>
            <a:fillRect/>
          </a:stretch>
        </p:blipFill>
        <p:spPr>
          <a:xfrm>
            <a:off x="377505" y="4807968"/>
            <a:ext cx="2366103" cy="1941418"/>
          </a:xfrm>
          <a:prstGeom prst="rect">
            <a:avLst/>
          </a:prstGeom>
        </p:spPr>
      </p:pic>
      <p:pic>
        <p:nvPicPr>
          <p:cNvPr id="8" name="Bilde 7">
            <a:extLst>
              <a:ext uri="{FF2B5EF4-FFF2-40B4-BE49-F238E27FC236}">
                <a16:creationId xmlns:a16="http://schemas.microsoft.com/office/drawing/2014/main" id="{115A29A7-013E-4668-9279-986F5367CC17}"/>
              </a:ext>
            </a:extLst>
          </p:cNvPr>
          <p:cNvPicPr>
            <a:picLocks noChangeAspect="1"/>
          </p:cNvPicPr>
          <p:nvPr/>
        </p:nvPicPr>
        <p:blipFill>
          <a:blip r:embed="rId3"/>
          <a:stretch>
            <a:fillRect/>
          </a:stretch>
        </p:blipFill>
        <p:spPr>
          <a:xfrm>
            <a:off x="3521700" y="4814249"/>
            <a:ext cx="2313919" cy="2010638"/>
          </a:xfrm>
          <a:prstGeom prst="rect">
            <a:avLst/>
          </a:prstGeom>
        </p:spPr>
      </p:pic>
    </p:spTree>
    <p:extLst>
      <p:ext uri="{BB962C8B-B14F-4D97-AF65-F5344CB8AC3E}">
        <p14:creationId xmlns:p14="http://schemas.microsoft.com/office/powerpoint/2010/main" val="3818319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291503C-7A50-4317-9E17-5873CB0CCA9E}"/>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14753653-0DDE-40B5-A45A-E9F96137F75E}"/>
              </a:ext>
            </a:extLst>
          </p:cNvPr>
          <p:cNvSpPr txBox="1"/>
          <p:nvPr/>
        </p:nvSpPr>
        <p:spPr>
          <a:xfrm>
            <a:off x="333962" y="881773"/>
            <a:ext cx="11652307" cy="2123658"/>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Filling your library with content – Import references from databases:</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Try to find most of the references you need in databases as it is possible to import references directly to EndNote from all the major databases. You can find guides for the different databases here: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hlinkClick r:id="rId2"/>
              </a:rPr>
              <a:t>https://ntnu-no.libguides.com/EndNote/Legg-til-innhold</a:t>
            </a:r>
            <a:r>
              <a:rPr lang="en-US" sz="1600" dirty="0">
                <a:latin typeface="Arial" panose="020B0604020202020204" pitchFamily="34" charset="0"/>
                <a:cs typeface="Arial" panose="020B0604020202020204" pitchFamily="34" charset="0"/>
              </a:rPr>
              <a:t> (Norwegian)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hlinkClick r:id="rId3"/>
              </a:rPr>
              <a:t>https://ntnu-no.libguides.com/EndNote-guide/Add-references</a:t>
            </a:r>
            <a:r>
              <a:rPr lang="en-US" sz="1600" dirty="0">
                <a:latin typeface="Arial" panose="020B0604020202020204" pitchFamily="34" charset="0"/>
                <a:cs typeface="Arial" panose="020B0604020202020204" pitchFamily="34" charset="0"/>
              </a:rPr>
              <a:t> (English)</a:t>
            </a:r>
          </a:p>
        </p:txBody>
      </p:sp>
      <p:pic>
        <p:nvPicPr>
          <p:cNvPr id="4" name="Bilde 3">
            <a:extLst>
              <a:ext uri="{FF2B5EF4-FFF2-40B4-BE49-F238E27FC236}">
                <a16:creationId xmlns:a16="http://schemas.microsoft.com/office/drawing/2014/main" id="{B6CC2AB5-9915-48AE-B976-BBD7E33DF5AB}"/>
              </a:ext>
            </a:extLst>
          </p:cNvPr>
          <p:cNvPicPr>
            <a:picLocks noChangeAspect="1"/>
          </p:cNvPicPr>
          <p:nvPr/>
        </p:nvPicPr>
        <p:blipFill>
          <a:blip r:embed="rId4"/>
          <a:stretch>
            <a:fillRect/>
          </a:stretch>
        </p:blipFill>
        <p:spPr>
          <a:xfrm>
            <a:off x="333962" y="3299388"/>
            <a:ext cx="4373243" cy="1938991"/>
          </a:xfrm>
          <a:prstGeom prst="rect">
            <a:avLst/>
          </a:prstGeom>
        </p:spPr>
      </p:pic>
      <p:pic>
        <p:nvPicPr>
          <p:cNvPr id="5" name="Bilde 4">
            <a:extLst>
              <a:ext uri="{FF2B5EF4-FFF2-40B4-BE49-F238E27FC236}">
                <a16:creationId xmlns:a16="http://schemas.microsoft.com/office/drawing/2014/main" id="{54C46A80-C99F-4CE9-986F-E528CD96CF15}"/>
              </a:ext>
            </a:extLst>
          </p:cNvPr>
          <p:cNvPicPr>
            <a:picLocks noChangeAspect="1"/>
          </p:cNvPicPr>
          <p:nvPr/>
        </p:nvPicPr>
        <p:blipFill>
          <a:blip r:embed="rId5"/>
          <a:stretch>
            <a:fillRect/>
          </a:stretch>
        </p:blipFill>
        <p:spPr>
          <a:xfrm>
            <a:off x="6751861" y="3530020"/>
            <a:ext cx="3987673" cy="2363066"/>
          </a:xfrm>
          <a:prstGeom prst="rect">
            <a:avLst/>
          </a:prstGeom>
        </p:spPr>
      </p:pic>
      <p:pic>
        <p:nvPicPr>
          <p:cNvPr id="6" name="Bilde 5">
            <a:extLst>
              <a:ext uri="{FF2B5EF4-FFF2-40B4-BE49-F238E27FC236}">
                <a16:creationId xmlns:a16="http://schemas.microsoft.com/office/drawing/2014/main" id="{3C2E12F6-1F39-4FA0-8D5B-02DB94648C79}"/>
              </a:ext>
            </a:extLst>
          </p:cNvPr>
          <p:cNvPicPr>
            <a:picLocks noChangeAspect="1"/>
          </p:cNvPicPr>
          <p:nvPr/>
        </p:nvPicPr>
        <p:blipFill>
          <a:blip r:embed="rId6"/>
          <a:stretch>
            <a:fillRect/>
          </a:stretch>
        </p:blipFill>
        <p:spPr>
          <a:xfrm>
            <a:off x="333962" y="5485354"/>
            <a:ext cx="5885714" cy="1352381"/>
          </a:xfrm>
          <a:prstGeom prst="rect">
            <a:avLst/>
          </a:prstGeom>
        </p:spPr>
      </p:pic>
    </p:spTree>
    <p:extLst>
      <p:ext uri="{BB962C8B-B14F-4D97-AF65-F5344CB8AC3E}">
        <p14:creationId xmlns:p14="http://schemas.microsoft.com/office/powerpoint/2010/main" val="102913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369CE28-BD0D-4280-94FB-CA4E6DB12161}"/>
              </a:ext>
            </a:extLst>
          </p:cNvPr>
          <p:cNvSpPr txBox="1"/>
          <p:nvPr/>
        </p:nvSpPr>
        <p:spPr>
          <a:xfrm>
            <a:off x="243282" y="75501"/>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A9092233-470D-4546-9C18-6DC9DDE96BE9}"/>
              </a:ext>
            </a:extLst>
          </p:cNvPr>
          <p:cNvSpPr txBox="1"/>
          <p:nvPr/>
        </p:nvSpPr>
        <p:spPr>
          <a:xfrm>
            <a:off x="333962" y="881773"/>
            <a:ext cx="11652307" cy="1323439"/>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Filling your library with content – Manually entering references:</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Sometimes you need to manually enter references (e.g., book chapters, reports, web pages etc.). It is important to enter the necessary data correctly. See manual/guide for more information.</a:t>
            </a:r>
          </a:p>
        </p:txBody>
      </p:sp>
      <p:pic>
        <p:nvPicPr>
          <p:cNvPr id="4" name="Bilde 3">
            <a:extLst>
              <a:ext uri="{FF2B5EF4-FFF2-40B4-BE49-F238E27FC236}">
                <a16:creationId xmlns:a16="http://schemas.microsoft.com/office/drawing/2014/main" id="{A849CA0E-79DE-466D-B461-B4926010BAE7}"/>
              </a:ext>
            </a:extLst>
          </p:cNvPr>
          <p:cNvPicPr>
            <a:picLocks noChangeAspect="1"/>
          </p:cNvPicPr>
          <p:nvPr/>
        </p:nvPicPr>
        <p:blipFill>
          <a:blip r:embed="rId2"/>
          <a:stretch>
            <a:fillRect/>
          </a:stretch>
        </p:blipFill>
        <p:spPr>
          <a:xfrm>
            <a:off x="1564395" y="2303598"/>
            <a:ext cx="1462747" cy="4454065"/>
          </a:xfrm>
          <a:prstGeom prst="rect">
            <a:avLst/>
          </a:prstGeom>
        </p:spPr>
      </p:pic>
      <p:pic>
        <p:nvPicPr>
          <p:cNvPr id="5" name="Bilde 4">
            <a:extLst>
              <a:ext uri="{FF2B5EF4-FFF2-40B4-BE49-F238E27FC236}">
                <a16:creationId xmlns:a16="http://schemas.microsoft.com/office/drawing/2014/main" id="{A5CF3543-B071-4178-9EC6-047D71DBB9DD}"/>
              </a:ext>
            </a:extLst>
          </p:cNvPr>
          <p:cNvPicPr>
            <a:picLocks noChangeAspect="1"/>
          </p:cNvPicPr>
          <p:nvPr/>
        </p:nvPicPr>
        <p:blipFill>
          <a:blip r:embed="rId3"/>
          <a:stretch>
            <a:fillRect/>
          </a:stretch>
        </p:blipFill>
        <p:spPr>
          <a:xfrm>
            <a:off x="3554812" y="2303598"/>
            <a:ext cx="4021646" cy="3452928"/>
          </a:xfrm>
          <a:prstGeom prst="rect">
            <a:avLst/>
          </a:prstGeom>
        </p:spPr>
      </p:pic>
      <p:pic>
        <p:nvPicPr>
          <p:cNvPr id="7" name="Bilde 6">
            <a:extLst>
              <a:ext uri="{FF2B5EF4-FFF2-40B4-BE49-F238E27FC236}">
                <a16:creationId xmlns:a16="http://schemas.microsoft.com/office/drawing/2014/main" id="{3D945E2C-2A58-4EC3-81F8-B61AB5856C31}"/>
              </a:ext>
            </a:extLst>
          </p:cNvPr>
          <p:cNvPicPr>
            <a:picLocks noChangeAspect="1"/>
          </p:cNvPicPr>
          <p:nvPr/>
        </p:nvPicPr>
        <p:blipFill>
          <a:blip r:embed="rId4"/>
          <a:stretch>
            <a:fillRect/>
          </a:stretch>
        </p:blipFill>
        <p:spPr>
          <a:xfrm>
            <a:off x="3554812" y="5854912"/>
            <a:ext cx="5237601" cy="657189"/>
          </a:xfrm>
          <a:prstGeom prst="rect">
            <a:avLst/>
          </a:prstGeom>
        </p:spPr>
      </p:pic>
      <p:sp>
        <p:nvSpPr>
          <p:cNvPr id="6" name="TekstSylinder 5">
            <a:extLst>
              <a:ext uri="{FF2B5EF4-FFF2-40B4-BE49-F238E27FC236}">
                <a16:creationId xmlns:a16="http://schemas.microsoft.com/office/drawing/2014/main" id="{B072DB45-04B2-5B73-C0C1-1C43EED14559}"/>
              </a:ext>
            </a:extLst>
          </p:cNvPr>
          <p:cNvSpPr txBox="1"/>
          <p:nvPr/>
        </p:nvSpPr>
        <p:spPr>
          <a:xfrm>
            <a:off x="6096000" y="4652789"/>
            <a:ext cx="5890269" cy="738664"/>
          </a:xfrm>
          <a:prstGeom prst="rect">
            <a:avLst/>
          </a:prstGeom>
          <a:solidFill>
            <a:schemeClr val="accent5">
              <a:lumMod val="20000"/>
              <a:lumOff val="80000"/>
            </a:schemeClr>
          </a:solidFill>
        </p:spPr>
        <p:txBody>
          <a:bodyPr wrap="square" rtlCol="0">
            <a:spAutoFit/>
          </a:bodyPr>
          <a:lstStyle/>
          <a:p>
            <a:r>
              <a:rPr lang="en-GB" sz="1400" dirty="0"/>
              <a:t>More style related examples can be found in NTNU Academic Writing:</a:t>
            </a:r>
          </a:p>
          <a:p>
            <a:endParaRPr lang="en-GB" sz="1400" dirty="0"/>
          </a:p>
          <a:p>
            <a:r>
              <a:rPr lang="en-GB" sz="1400" dirty="0">
                <a:hlinkClick r:id="rId5"/>
              </a:rPr>
              <a:t>https://i.ntnu.no/web/guest/academic-writing/using-and-citing-sources</a:t>
            </a:r>
            <a:r>
              <a:rPr lang="en-GB" sz="1400" dirty="0"/>
              <a:t> </a:t>
            </a:r>
          </a:p>
        </p:txBody>
      </p:sp>
    </p:spTree>
    <p:extLst>
      <p:ext uri="{BB962C8B-B14F-4D97-AF65-F5344CB8AC3E}">
        <p14:creationId xmlns:p14="http://schemas.microsoft.com/office/powerpoint/2010/main" val="131525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AC1AA1E-5C30-4293-8C1D-7F9625DB910C}"/>
              </a:ext>
            </a:extLst>
          </p:cNvPr>
          <p:cNvSpPr txBox="1"/>
          <p:nvPr/>
        </p:nvSpPr>
        <p:spPr>
          <a:xfrm>
            <a:off x="243282" y="-15939"/>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4C7F6F11-22E0-4DA6-A1AB-8C752834022E}"/>
              </a:ext>
            </a:extLst>
          </p:cNvPr>
          <p:cNvSpPr txBox="1"/>
          <p:nvPr/>
        </p:nvSpPr>
        <p:spPr>
          <a:xfrm>
            <a:off x="333962" y="624175"/>
            <a:ext cx="11652307" cy="2123658"/>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Find full text:</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EndNote can find the full text of a reference for you (mainly articles). You need to be on the NTNU-network for this to work optimally as most journals are subscription journals (use VPN off campus).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hlinkClick r:id="rId2"/>
              </a:rPr>
              <a:t>https://ntnu-no.libguides.com/EndNote/Legg-til-pdf-til-en-referanse</a:t>
            </a:r>
            <a:r>
              <a:rPr lang="en-US" sz="1600" dirty="0">
                <a:latin typeface="Arial" panose="020B0604020202020204" pitchFamily="34" charset="0"/>
                <a:cs typeface="Arial" panose="020B0604020202020204" pitchFamily="34" charset="0"/>
              </a:rPr>
              <a:t> (Norwegian)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hlinkClick r:id="rId3"/>
              </a:rPr>
              <a:t>https://ntnu-no.libguides.com/EndNote-guide/Find-full-text</a:t>
            </a:r>
            <a:r>
              <a:rPr lang="en-US" sz="1600" dirty="0">
                <a:latin typeface="Arial" panose="020B0604020202020204" pitchFamily="34" charset="0"/>
                <a:cs typeface="Arial" panose="020B0604020202020204" pitchFamily="34" charset="0"/>
              </a:rPr>
              <a:t> (English)</a:t>
            </a:r>
          </a:p>
        </p:txBody>
      </p:sp>
      <p:pic>
        <p:nvPicPr>
          <p:cNvPr id="6" name="Bilde 5">
            <a:extLst>
              <a:ext uri="{FF2B5EF4-FFF2-40B4-BE49-F238E27FC236}">
                <a16:creationId xmlns:a16="http://schemas.microsoft.com/office/drawing/2014/main" id="{7CECEBB4-77B0-4070-858F-7B92F31150FC}"/>
              </a:ext>
            </a:extLst>
          </p:cNvPr>
          <p:cNvPicPr>
            <a:picLocks noChangeAspect="1"/>
          </p:cNvPicPr>
          <p:nvPr/>
        </p:nvPicPr>
        <p:blipFill>
          <a:blip r:embed="rId4"/>
          <a:stretch>
            <a:fillRect/>
          </a:stretch>
        </p:blipFill>
        <p:spPr>
          <a:xfrm>
            <a:off x="333962" y="2889504"/>
            <a:ext cx="4907502" cy="3892994"/>
          </a:xfrm>
          <a:prstGeom prst="rect">
            <a:avLst/>
          </a:prstGeom>
        </p:spPr>
      </p:pic>
      <p:pic>
        <p:nvPicPr>
          <p:cNvPr id="7" name="Bilde 6">
            <a:extLst>
              <a:ext uri="{FF2B5EF4-FFF2-40B4-BE49-F238E27FC236}">
                <a16:creationId xmlns:a16="http://schemas.microsoft.com/office/drawing/2014/main" id="{017658A5-C1C9-465E-9BCE-5668AA767C2C}"/>
              </a:ext>
            </a:extLst>
          </p:cNvPr>
          <p:cNvPicPr>
            <a:picLocks noChangeAspect="1"/>
          </p:cNvPicPr>
          <p:nvPr/>
        </p:nvPicPr>
        <p:blipFill>
          <a:blip r:embed="rId5"/>
          <a:stretch>
            <a:fillRect/>
          </a:stretch>
        </p:blipFill>
        <p:spPr>
          <a:xfrm>
            <a:off x="5708760" y="2889504"/>
            <a:ext cx="2161905" cy="1104762"/>
          </a:xfrm>
          <a:prstGeom prst="rect">
            <a:avLst/>
          </a:prstGeom>
        </p:spPr>
      </p:pic>
      <p:pic>
        <p:nvPicPr>
          <p:cNvPr id="8" name="Bilde 7">
            <a:extLst>
              <a:ext uri="{FF2B5EF4-FFF2-40B4-BE49-F238E27FC236}">
                <a16:creationId xmlns:a16="http://schemas.microsoft.com/office/drawing/2014/main" id="{3D180C7A-AF5F-4A68-9FE6-2C1DC527CC03}"/>
              </a:ext>
            </a:extLst>
          </p:cNvPr>
          <p:cNvPicPr>
            <a:picLocks noChangeAspect="1"/>
          </p:cNvPicPr>
          <p:nvPr/>
        </p:nvPicPr>
        <p:blipFill>
          <a:blip r:embed="rId6"/>
          <a:stretch>
            <a:fillRect/>
          </a:stretch>
        </p:blipFill>
        <p:spPr>
          <a:xfrm>
            <a:off x="8716820" y="2857104"/>
            <a:ext cx="2774141" cy="1905950"/>
          </a:xfrm>
          <a:prstGeom prst="rect">
            <a:avLst/>
          </a:prstGeom>
        </p:spPr>
      </p:pic>
      <p:pic>
        <p:nvPicPr>
          <p:cNvPr id="10" name="Bilde 9">
            <a:extLst>
              <a:ext uri="{FF2B5EF4-FFF2-40B4-BE49-F238E27FC236}">
                <a16:creationId xmlns:a16="http://schemas.microsoft.com/office/drawing/2014/main" id="{56CA11C3-82FA-4BB7-A9CE-9BF1B9917512}"/>
              </a:ext>
            </a:extLst>
          </p:cNvPr>
          <p:cNvPicPr>
            <a:picLocks noChangeAspect="1"/>
          </p:cNvPicPr>
          <p:nvPr/>
        </p:nvPicPr>
        <p:blipFill>
          <a:blip r:embed="rId7"/>
          <a:stretch>
            <a:fillRect/>
          </a:stretch>
        </p:blipFill>
        <p:spPr>
          <a:xfrm>
            <a:off x="8716820" y="4872325"/>
            <a:ext cx="1997104" cy="1905950"/>
          </a:xfrm>
          <a:prstGeom prst="rect">
            <a:avLst/>
          </a:prstGeom>
        </p:spPr>
      </p:pic>
    </p:spTree>
    <p:extLst>
      <p:ext uri="{BB962C8B-B14F-4D97-AF65-F5344CB8AC3E}">
        <p14:creationId xmlns:p14="http://schemas.microsoft.com/office/powerpoint/2010/main" val="2416825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9A68E73-92D2-460A-8631-46EFC590A3BD}"/>
              </a:ext>
            </a:extLst>
          </p:cNvPr>
          <p:cNvSpPr txBox="1"/>
          <p:nvPr/>
        </p:nvSpPr>
        <p:spPr>
          <a:xfrm>
            <a:off x="243282" y="51117"/>
            <a:ext cx="11098634" cy="707886"/>
          </a:xfrm>
          <a:prstGeom prst="rect">
            <a:avLst/>
          </a:prstGeom>
          <a:noFill/>
        </p:spPr>
        <p:txBody>
          <a:bodyPr wrap="square" rtlCol="0">
            <a:spAutoFit/>
          </a:bodyPr>
          <a:lstStyle/>
          <a:p>
            <a:pPr algn="ctr"/>
            <a:r>
              <a:rPr lang="en-GB" sz="4000" b="1" dirty="0"/>
              <a:t>An introduction to EndNote</a:t>
            </a:r>
          </a:p>
        </p:txBody>
      </p:sp>
      <p:sp>
        <p:nvSpPr>
          <p:cNvPr id="3" name="TekstSylinder 2">
            <a:extLst>
              <a:ext uri="{FF2B5EF4-FFF2-40B4-BE49-F238E27FC236}">
                <a16:creationId xmlns:a16="http://schemas.microsoft.com/office/drawing/2014/main" id="{B4EC99E4-6EE2-4523-B31C-4F97000A663F}"/>
              </a:ext>
            </a:extLst>
          </p:cNvPr>
          <p:cNvSpPr txBox="1"/>
          <p:nvPr/>
        </p:nvSpPr>
        <p:spPr>
          <a:xfrm>
            <a:off x="333962" y="747661"/>
            <a:ext cx="11652307" cy="2123658"/>
          </a:xfrm>
          <a:prstGeom prst="rect">
            <a:avLst/>
          </a:prstGeom>
          <a:solidFill>
            <a:schemeClr val="accent1">
              <a:lumMod val="20000"/>
              <a:lumOff val="80000"/>
            </a:schemeClr>
          </a:solidFill>
        </p:spPr>
        <p:txBody>
          <a:bodyPr wrap="square">
            <a:spAutoFit/>
          </a:bodyPr>
          <a:lstStyle/>
          <a:p>
            <a:pPr>
              <a:defRPr/>
            </a:pPr>
            <a:r>
              <a:rPr lang="en-US" sz="2000" b="1" dirty="0">
                <a:latin typeface="Arial" panose="020B0604020202020204" pitchFamily="34" charset="0"/>
                <a:cs typeface="Arial" panose="020B0604020202020204" pitchFamily="34" charset="0"/>
              </a:rPr>
              <a:t>Search within your library:</a:t>
            </a:r>
          </a:p>
          <a:p>
            <a:pPr>
              <a:defRPr/>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 can search for information/references in your library by using the simple search or the advanced search. It is also possible to search for search terms within the pdf files in your library.</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hlinkClick r:id="rId2"/>
              </a:rPr>
              <a:t>https://ntnu-no.libguides.com/EndNote/Legg-til-pdf-til-en-referanse</a:t>
            </a:r>
            <a:r>
              <a:rPr lang="en-US" sz="1600" dirty="0">
                <a:latin typeface="Arial" panose="020B0604020202020204" pitchFamily="34" charset="0"/>
                <a:cs typeface="Arial" panose="020B0604020202020204" pitchFamily="34" charset="0"/>
              </a:rPr>
              <a:t> (Norwegian)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hlinkClick r:id="rId3"/>
              </a:rPr>
              <a:t>https://ntnu-no.libguides.com/EndNote-guide/Find-full-text</a:t>
            </a:r>
            <a:r>
              <a:rPr lang="en-US" sz="1600" dirty="0">
                <a:latin typeface="Arial" panose="020B0604020202020204" pitchFamily="34" charset="0"/>
                <a:cs typeface="Arial" panose="020B0604020202020204" pitchFamily="34" charset="0"/>
              </a:rPr>
              <a:t> (English)</a:t>
            </a:r>
          </a:p>
        </p:txBody>
      </p:sp>
      <p:pic>
        <p:nvPicPr>
          <p:cNvPr id="6" name="Bilde 5">
            <a:extLst>
              <a:ext uri="{FF2B5EF4-FFF2-40B4-BE49-F238E27FC236}">
                <a16:creationId xmlns:a16="http://schemas.microsoft.com/office/drawing/2014/main" id="{4E4B36E3-329F-46F0-9DA9-25DE386222CD}"/>
              </a:ext>
            </a:extLst>
          </p:cNvPr>
          <p:cNvPicPr>
            <a:picLocks noChangeAspect="1"/>
          </p:cNvPicPr>
          <p:nvPr/>
        </p:nvPicPr>
        <p:blipFill>
          <a:blip r:embed="rId4"/>
          <a:stretch>
            <a:fillRect/>
          </a:stretch>
        </p:blipFill>
        <p:spPr>
          <a:xfrm>
            <a:off x="243282" y="3049840"/>
            <a:ext cx="5310934" cy="810023"/>
          </a:xfrm>
          <a:prstGeom prst="rect">
            <a:avLst/>
          </a:prstGeom>
        </p:spPr>
      </p:pic>
      <p:pic>
        <p:nvPicPr>
          <p:cNvPr id="7" name="Bilde 6">
            <a:extLst>
              <a:ext uri="{FF2B5EF4-FFF2-40B4-BE49-F238E27FC236}">
                <a16:creationId xmlns:a16="http://schemas.microsoft.com/office/drawing/2014/main" id="{45332BE0-5DDB-4DEC-A8E8-26300296227A}"/>
              </a:ext>
            </a:extLst>
          </p:cNvPr>
          <p:cNvPicPr>
            <a:picLocks noChangeAspect="1"/>
          </p:cNvPicPr>
          <p:nvPr/>
        </p:nvPicPr>
        <p:blipFill>
          <a:blip r:embed="rId5"/>
          <a:stretch>
            <a:fillRect/>
          </a:stretch>
        </p:blipFill>
        <p:spPr>
          <a:xfrm>
            <a:off x="243282" y="4038384"/>
            <a:ext cx="4548934" cy="2565457"/>
          </a:xfrm>
          <a:prstGeom prst="rect">
            <a:avLst/>
          </a:prstGeom>
        </p:spPr>
      </p:pic>
    </p:spTree>
    <p:extLst>
      <p:ext uri="{BB962C8B-B14F-4D97-AF65-F5344CB8AC3E}">
        <p14:creationId xmlns:p14="http://schemas.microsoft.com/office/powerpoint/2010/main" val="358024346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Widescreen</PresentationFormat>
  <Paragraphs>95</Paragraphs>
  <Slides>15</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15</vt:i4>
      </vt:variant>
    </vt:vector>
  </HeadingPairs>
  <TitlesOfParts>
    <vt:vector size="19" baseType="lpstr">
      <vt:lpstr>Arial</vt:lpstr>
      <vt:lpstr>Calibri</vt:lpstr>
      <vt:lpstr>Calibri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Jan Ove Rein</dc:creator>
  <cp:lastModifiedBy>Jan Ove Rein</cp:lastModifiedBy>
  <cp:revision>86</cp:revision>
  <cp:lastPrinted>2021-08-20T10:47:54Z</cp:lastPrinted>
  <dcterms:created xsi:type="dcterms:W3CDTF">2019-03-25T09:03:20Z</dcterms:created>
  <dcterms:modified xsi:type="dcterms:W3CDTF">2024-08-16T11:18:40Z</dcterms:modified>
</cp:coreProperties>
</file>