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60" r:id="rId2"/>
    <p:sldMasterId id="2147483685" r:id="rId3"/>
  </p:sldMasterIdLst>
  <p:notesMasterIdLst>
    <p:notesMasterId r:id="rId23"/>
  </p:notesMasterIdLst>
  <p:sldIdLst>
    <p:sldId id="256" r:id="rId4"/>
    <p:sldId id="279" r:id="rId5"/>
    <p:sldId id="275" r:id="rId6"/>
    <p:sldId id="278" r:id="rId7"/>
    <p:sldId id="257" r:id="rId8"/>
    <p:sldId id="276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274" r:id="rId19"/>
    <p:sldId id="281" r:id="rId20"/>
    <p:sldId id="259" r:id="rId21"/>
    <p:sldId id="261" r:id="rId22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850" y="8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B2FDF-6552-4D5B-954E-7359FB9EDC9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1" y="4776789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0FC1E-648C-4E8D-BCF8-B4F4B8B6E4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28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0FC1E-648C-4E8D-BCF8-B4F4B8B6E43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655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D9F82-9F79-46A4-9D44-E592513BD86A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90B3-D2D8-448B-8CE7-E71CCE94E3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3468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D9F82-9F79-46A4-9D44-E592513BD86A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90B3-D2D8-448B-8CE7-E71CCE94E3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759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D9F82-9F79-46A4-9D44-E592513BD86A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90B3-D2D8-448B-8CE7-E71CCE94E3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2453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1E25-6FE9-4AFE-8E5D-F34B7D7AEB4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A343-60E9-426B-8935-38CBE57250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0476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1E25-6FE9-4AFE-8E5D-F34B7D7AEB4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A343-60E9-426B-8935-38CBE57250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0994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1E25-6FE9-4AFE-8E5D-F34B7D7AEB4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A343-60E9-426B-8935-38CBE57250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3950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1E25-6FE9-4AFE-8E5D-F34B7D7AEB4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A343-60E9-426B-8935-38CBE57250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7698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1E25-6FE9-4AFE-8E5D-F34B7D7AEB4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A343-60E9-426B-8935-38CBE57250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9729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1E25-6FE9-4AFE-8E5D-F34B7D7AEB4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A343-60E9-426B-8935-38CBE57250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135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1E25-6FE9-4AFE-8E5D-F34B7D7AEB4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A343-60E9-426B-8935-38CBE57250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791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1E25-6FE9-4AFE-8E5D-F34B7D7AEB4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A343-60E9-426B-8935-38CBE57250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017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D9F82-9F79-46A4-9D44-E592513BD86A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90B3-D2D8-448B-8CE7-E71CCE94E3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6749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1E25-6FE9-4AFE-8E5D-F34B7D7AEB4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A343-60E9-426B-8935-38CBE57250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5948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1E25-6FE9-4AFE-8E5D-F34B7D7AEB4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A343-60E9-426B-8935-38CBE57250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2239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1E25-6FE9-4AFE-8E5D-F34B7D7AEB4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A343-60E9-426B-8935-38CBE57250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2295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1E25-6FE9-4AFE-8E5D-F34B7D7AEB4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A343-60E9-426B-8935-38CBE57250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9133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DD5DA-E368-4003-868A-EB30D8B8524F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2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DD5DA-E368-4003-868A-EB30D8B8524F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8278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DD5DA-E368-4003-868A-EB30D8B8524F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0464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79500" y="19780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41900" y="19780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DD5DA-E368-4003-868A-EB30D8B8524F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691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DD5DA-E368-4003-868A-EB30D8B8524F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3293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DD5DA-E368-4003-868A-EB30D8B8524F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877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D9F82-9F79-46A4-9D44-E592513BD86A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90B3-D2D8-448B-8CE7-E71CCE94E3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5297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DD5DA-E368-4003-868A-EB30D8B8524F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8539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DD5DA-E368-4003-868A-EB30D8B8524F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9868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DD5DA-E368-4003-868A-EB30D8B8524F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67216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DD5DA-E368-4003-868A-EB30D8B8524F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513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908800" y="539750"/>
            <a:ext cx="1943100" cy="555307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79500" y="539750"/>
            <a:ext cx="5676900" cy="555307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DD5DA-E368-4003-868A-EB30D8B8524F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666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D9F82-9F79-46A4-9D44-E592513BD86A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90B3-D2D8-448B-8CE7-E71CCE94E3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339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D9F82-9F79-46A4-9D44-E592513BD86A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90B3-D2D8-448B-8CE7-E71CCE94E3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054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D9F82-9F79-46A4-9D44-E592513BD86A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90B3-D2D8-448B-8CE7-E71CCE94E3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5372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D9F82-9F79-46A4-9D44-E592513BD86A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90B3-D2D8-448B-8CE7-E71CCE94E3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48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D9F82-9F79-46A4-9D44-E592513BD86A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90B3-D2D8-448B-8CE7-E71CCE94E3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787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D9F82-9F79-46A4-9D44-E592513BD86A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90B3-D2D8-448B-8CE7-E71CCE94E3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36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D9F82-9F79-46A4-9D44-E592513BD86A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390B3-D2D8-448B-8CE7-E71CCE94E3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001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41E25-6FE9-4AFE-8E5D-F34B7D7AEB40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3A343-60E9-426B-8935-38CBE57250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240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5397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n-NO"/>
              <a:t>Overskrift på Times 36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197802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n-NO"/>
              <a:t>Første Nivå: Times 20</a:t>
            </a:r>
          </a:p>
          <a:p>
            <a:pPr lvl="1"/>
            <a:r>
              <a:rPr lang="nn-NO"/>
              <a:t>Andre nivå: Times 18</a:t>
            </a:r>
          </a:p>
          <a:p>
            <a:pPr lvl="2"/>
            <a:r>
              <a:rPr lang="nn-NO"/>
              <a:t>Tredje nivå: Times 16</a:t>
            </a:r>
          </a:p>
          <a:p>
            <a:pPr lvl="3"/>
            <a:r>
              <a:rPr lang="nn-NO"/>
              <a:t>Fjerde nivå: Times 16</a:t>
            </a:r>
          </a:p>
          <a:p>
            <a:pPr lvl="4"/>
            <a:r>
              <a:rPr lang="nn-NO"/>
              <a:t>Femte nivå: Times 16</a:t>
            </a:r>
          </a:p>
          <a:p>
            <a:pPr lvl="0"/>
            <a:endParaRPr lang="nn-NO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84DD5DA-E368-4003-868A-EB30D8B8524F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668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nb-NO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6096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36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nn-NO" sz="3600"/>
              <a:t>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6200" y="6315075"/>
            <a:ext cx="4206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fld id="{19AD6B09-CC8C-490E-8201-2A55E48869F5}" type="slidenum">
              <a:rPr lang="nn-NO" sz="1400">
                <a:solidFill>
                  <a:schemeClr val="bg1"/>
                </a:solidFill>
              </a:rPr>
              <a:pPr algn="ctr"/>
              <a:t>‹#›</a:t>
            </a:fld>
            <a:endParaRPr lang="nn-NO" sz="14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311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cid:B01AEE8E-96FF-4BA1-B635-AEECA4CA3CE6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youtube.com/watch?v=lgFiP35vxJE" TargetMode="Externa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683568" y="323364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/>
              <a:t>Bibliotek for medisin og helse og våre nyttige ressurser i starten av medisinstudiet (IA)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0" y="609329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Førstebibliotekar Jan Ove Rein</a:t>
            </a:r>
            <a:br>
              <a:rPr lang="nb-NO" b="1" dirty="0"/>
            </a:br>
            <a:r>
              <a:rPr lang="nb-NO" b="1" dirty="0"/>
              <a:t>NTNU Universitetsbiblioteket, høsten 2024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8796260-D15F-4109-9AA5-4797D5EC2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685757"/>
            <a:ext cx="2333008" cy="1541178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EF58CDA-FF38-4D2D-AF48-2AC3F7157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450" y="4473656"/>
            <a:ext cx="1758632" cy="161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601D46B-58B2-475F-A7FF-143E4B81A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79" y="1685757"/>
            <a:ext cx="4757278" cy="761011"/>
          </a:xfrm>
          <a:prstGeom prst="rect">
            <a:avLst/>
          </a:prstGeom>
        </p:spPr>
      </p:pic>
      <p:pic>
        <p:nvPicPr>
          <p:cNvPr id="13" name="Bilde 12" descr="Et bilde som inneholder bygning, utendørs, offentlig bygning, søylegang&#10;&#10;Automatisk generert beskrivelse">
            <a:extLst>
              <a:ext uri="{FF2B5EF4-FFF2-40B4-BE49-F238E27FC236}">
                <a16:creationId xmlns:a16="http://schemas.microsoft.com/office/drawing/2014/main" id="{29EA805A-D399-FCBA-B388-C93A23D252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06" y="2591994"/>
            <a:ext cx="3089229" cy="173923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5F939307-9C79-D0B0-656D-FD9F515F7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4208833"/>
            <a:ext cx="2596412" cy="181002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B6D7A37-4576-4692-3880-96DBDAC4B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054" y="-6307280"/>
            <a:ext cx="1403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B01AEE8E-96FF-4BA1-B635-AEECA4CA3CE6" descr="IMG_2125.PNG">
            <a:extLst>
              <a:ext uri="{FF2B5EF4-FFF2-40B4-BE49-F238E27FC236}">
                <a16:creationId xmlns:a16="http://schemas.microsoft.com/office/drawing/2014/main" id="{4E59F293-BBEE-5399-431E-BA28D835B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63" y="2488064"/>
            <a:ext cx="1800200" cy="38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800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7D5224C-1F93-47B9-A504-6265830AEB0C}"/>
              </a:ext>
            </a:extLst>
          </p:cNvPr>
          <p:cNvSpPr txBox="1"/>
          <p:nvPr/>
        </p:nvSpPr>
        <p:spPr>
          <a:xfrm>
            <a:off x="755576" y="18864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E-BØKER: DEMO AV BRUK AV EBØKER I CLINICAL KEY EDUCATION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F066231-FB1F-A287-9EDF-D016EA447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98" y="1430707"/>
            <a:ext cx="8294657" cy="51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30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5DBE7D03-31BF-4B27-AD0D-81418A50CE99}"/>
              </a:ext>
            </a:extLst>
          </p:cNvPr>
          <p:cNvSpPr txBox="1"/>
          <p:nvPr/>
        </p:nvSpPr>
        <p:spPr>
          <a:xfrm>
            <a:off x="755576" y="18864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ANATOMIRESSURSER: HVOR FINNER DU DEM OG HVORDAN FÅR DU TILGANG?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6670AEF-EBC3-4516-B194-764BA50FDBD3}"/>
              </a:ext>
            </a:extLst>
          </p:cNvPr>
          <p:cNvSpPr txBox="1"/>
          <p:nvPr/>
        </p:nvSpPr>
        <p:spPr>
          <a:xfrm>
            <a:off x="2939284" y="1329942"/>
            <a:ext cx="62047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Du finner en oversikt over våre digitale anatomiressurser på Fagsiden for medisin og helse. Tilgang til disse krever at du er tilkoblet NTNU- eller St. Olavsnettet, enten direkte på campus, eller via VPN på andre nett. </a:t>
            </a:r>
          </a:p>
          <a:p>
            <a:endParaRPr lang="nb-NO" dirty="0"/>
          </a:p>
          <a:p>
            <a:r>
              <a:rPr lang="nb-NO" sz="1400" b="1" dirty="0"/>
              <a:t>https://www.ntnu.no/ub/fagside-medisin-og-helse-anatomi-og-læringsressurser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CE28A08-32CF-DE64-F4FB-AFD1EF2DB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96881"/>
            <a:ext cx="1656184" cy="172332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B1B3B14-BE45-0409-40A1-01F1FE03C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354341"/>
            <a:ext cx="6492747" cy="329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24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C60F7FD-58B0-4C53-8A9B-07A9D9CBD2CE}"/>
              </a:ext>
            </a:extLst>
          </p:cNvPr>
          <p:cNvSpPr txBox="1"/>
          <p:nvPr/>
        </p:nvSpPr>
        <p:spPr>
          <a:xfrm>
            <a:off x="755576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ANATOMIRESSURSER: ACLAND ANATOMY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36CD4EA-EADC-4568-9915-884DA0A7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600400" cy="321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BB428F2-D32E-4D21-A144-DAD13808F37C}"/>
              </a:ext>
            </a:extLst>
          </p:cNvPr>
          <p:cNvSpPr txBox="1"/>
          <p:nvPr/>
        </p:nvSpPr>
        <p:spPr>
          <a:xfrm>
            <a:off x="611560" y="5085184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Du finner lenke til denne ressursene her:</a:t>
            </a:r>
          </a:p>
          <a:p>
            <a:r>
              <a:rPr lang="nb-NO" sz="1600" b="1" dirty="0"/>
              <a:t>https://www.ntnu.no/ub/fagside-medisin-og-helse-anatomi-og-læringsressurser</a:t>
            </a:r>
          </a:p>
          <a:p>
            <a:endParaRPr lang="nb-NO" dirty="0"/>
          </a:p>
          <a:p>
            <a:r>
              <a:rPr lang="nb-NO" dirty="0"/>
              <a:t>Bruksanvisning til </a:t>
            </a:r>
            <a:r>
              <a:rPr lang="nb-NO" dirty="0" err="1"/>
              <a:t>Ackland</a:t>
            </a:r>
            <a:r>
              <a:rPr lang="nb-NO" dirty="0"/>
              <a:t> </a:t>
            </a:r>
            <a:r>
              <a:rPr lang="nb-NO" dirty="0" err="1"/>
              <a:t>Anatomy</a:t>
            </a:r>
            <a:r>
              <a:rPr lang="nb-NO" dirty="0"/>
              <a:t>:</a:t>
            </a:r>
          </a:p>
          <a:p>
            <a:r>
              <a:rPr lang="nb-NO" sz="1600" b="1" dirty="0"/>
              <a:t>http://aclandanatomy.com/DocumentLibrary/Acland User Guide </a:t>
            </a:r>
            <a:r>
              <a:rPr lang="nb-NO" sz="1600" b="1" dirty="0" err="1"/>
              <a:t>Aug</a:t>
            </a:r>
            <a:r>
              <a:rPr lang="nb-NO" sz="1600" b="1" dirty="0"/>
              <a:t> 2015.pdf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E3E5098-FB7E-44E2-9F80-D911DFDC4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046" y="1252890"/>
            <a:ext cx="4323434" cy="29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70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C709823E-4F06-46C9-8379-8A94BE22C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66" y="664000"/>
            <a:ext cx="6528248" cy="4574441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D0A89FB-9BF1-4DD8-B346-23B6B6D20F2D}"/>
              </a:ext>
            </a:extLst>
          </p:cNvPr>
          <p:cNvSpPr txBox="1"/>
          <p:nvPr/>
        </p:nvSpPr>
        <p:spPr>
          <a:xfrm>
            <a:off x="755576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ANATOMIRESSURSER: VISIBLE BODY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941567D-656C-48D2-99E4-1235B2C67DDC}"/>
              </a:ext>
            </a:extLst>
          </p:cNvPr>
          <p:cNvSpPr txBox="1"/>
          <p:nvPr/>
        </p:nvSpPr>
        <p:spPr>
          <a:xfrm>
            <a:off x="755576" y="5203118"/>
            <a:ext cx="835292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Du finner lenke til denne ressursene her:</a:t>
            </a:r>
          </a:p>
          <a:p>
            <a:r>
              <a:rPr lang="nb-NO" sz="1600" b="1" dirty="0"/>
              <a:t>https://www.ntnu.no/ub/fagside-medisin-og-helse-anatomi-og-læringsressurser</a:t>
            </a:r>
          </a:p>
          <a:p>
            <a:endParaRPr lang="nb-NO" dirty="0"/>
          </a:p>
          <a:p>
            <a:r>
              <a:rPr lang="nb-NO" dirty="0"/>
              <a:t>Kort demonstrasjonsvideo av Human </a:t>
            </a:r>
            <a:r>
              <a:rPr lang="nb-NO" dirty="0" err="1"/>
              <a:t>Anatomy</a:t>
            </a:r>
            <a:r>
              <a:rPr lang="nb-NO" dirty="0"/>
              <a:t> Atlas 2021:</a:t>
            </a:r>
          </a:p>
          <a:p>
            <a:r>
              <a:rPr lang="nb-NO" sz="1600" b="1" dirty="0"/>
              <a:t>https://youtu.be/QoWSgxzrtjU </a:t>
            </a:r>
          </a:p>
        </p:txBody>
      </p:sp>
    </p:spTree>
    <p:extLst>
      <p:ext uri="{BB962C8B-B14F-4D97-AF65-F5344CB8AC3E}">
        <p14:creationId xmlns:p14="http://schemas.microsoft.com/office/powerpoint/2010/main" val="1043876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0AC572E-B94F-449A-83F5-58BB4E6A2840}"/>
              </a:ext>
            </a:extLst>
          </p:cNvPr>
          <p:cNvSpPr txBox="1"/>
          <p:nvPr/>
        </p:nvSpPr>
        <p:spPr>
          <a:xfrm>
            <a:off x="755576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ANATOMIRESSURSER: VISIBLE BODY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3C70CF5-6B81-49D9-96BB-65B808DC3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366" y="4827189"/>
            <a:ext cx="3744009" cy="190033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E3BBBC4-1BF3-41A8-B4B8-5BB5E9FCA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802" y="897357"/>
            <a:ext cx="2105136" cy="374433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F14D228-E9F4-4638-A89E-78B38E4D8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980728"/>
            <a:ext cx="2932207" cy="556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86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8F00E703-1C45-43D7-BCC9-B407C57E556E}"/>
              </a:ext>
            </a:extLst>
          </p:cNvPr>
          <p:cNvSpPr txBox="1"/>
          <p:nvPr/>
        </p:nvSpPr>
        <p:spPr>
          <a:xfrm>
            <a:off x="755576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ANATOMIRESSURSER: VISIBLE BODY</a:t>
            </a:r>
          </a:p>
        </p:txBody>
      </p:sp>
      <p:pic>
        <p:nvPicPr>
          <p:cNvPr id="2050" name="36C891D5-964C-49BF-BECF-F715B245E480">
            <a:extLst>
              <a:ext uri="{FF2B5EF4-FFF2-40B4-BE49-F238E27FC236}">
                <a16:creationId xmlns:a16="http://schemas.microsoft.com/office/drawing/2014/main" id="{6CA025F8-DACF-4B67-8F3C-AB349B45E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5812"/>
            <a:ext cx="2520280" cy="447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7D9A941E-5742-441C-B859-17BF26766835}"/>
              </a:ext>
            </a:extLst>
          </p:cNvPr>
          <p:cNvSpPr txBox="1"/>
          <p:nvPr/>
        </p:nvSpPr>
        <p:spPr>
          <a:xfrm>
            <a:off x="3347864" y="1095812"/>
            <a:ext cx="345638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Nyhet</a:t>
            </a:r>
            <a:r>
              <a:rPr lang="en-US" b="1" dirty="0"/>
              <a:t> i Human Anatomy 2021:</a:t>
            </a:r>
            <a:br>
              <a:rPr lang="en-US" b="1" dirty="0"/>
            </a:br>
            <a:r>
              <a:rPr lang="en-US" b="1" dirty="0"/>
              <a:t>AR - Augmented Reality</a:t>
            </a:r>
          </a:p>
        </p:txBody>
      </p:sp>
      <p:pic>
        <p:nvPicPr>
          <p:cNvPr id="1028" name="AAF1562B-2E37-437E-AE82-13F5A676FE90" descr="IMG_2122.PNG">
            <a:extLst>
              <a:ext uri="{FF2B5EF4-FFF2-40B4-BE49-F238E27FC236}">
                <a16:creationId xmlns:a16="http://schemas.microsoft.com/office/drawing/2014/main" id="{78B529F7-DD34-600D-567E-402BFF2F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2508406"/>
            <a:ext cx="3865318" cy="178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53EBADD2-B203-4FA5-B683-AA6B2CE50925" descr="IMG_2126.PNG">
            <a:extLst>
              <a:ext uri="{FF2B5EF4-FFF2-40B4-BE49-F238E27FC236}">
                <a16:creationId xmlns:a16="http://schemas.microsoft.com/office/drawing/2014/main" id="{0DA84454-04EF-253F-9DE3-99DB9A609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95812"/>
            <a:ext cx="2123728" cy="459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706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17401B2-0786-4E7B-A746-B021F1566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90" y="735210"/>
            <a:ext cx="5244075" cy="393305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6916A05-878E-497C-A738-547FE6624A44}"/>
              </a:ext>
            </a:extLst>
          </p:cNvPr>
          <p:cNvSpPr txBox="1"/>
          <p:nvPr/>
        </p:nvSpPr>
        <p:spPr>
          <a:xfrm>
            <a:off x="755576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ANATOMIRESSURSER: KUBA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9D74E39-96B9-4012-931D-C708ACDD3C1B}"/>
              </a:ext>
            </a:extLst>
          </p:cNvPr>
          <p:cNvSpPr txBox="1"/>
          <p:nvPr/>
        </p:nvSpPr>
        <p:spPr>
          <a:xfrm>
            <a:off x="755576" y="4727379"/>
            <a:ext cx="8388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Ved Bibliotek for medisin og helse har vi nå etablert et eget sted for deg som skal lære om anatomi – nemlig KUBA. Her kan du jobbe alene, sammen med PBL-gruppa di eller bare stikke innom og møte andre i et inspirerende miljø.</a:t>
            </a:r>
          </a:p>
          <a:p>
            <a:endParaRPr lang="nb-NO" dirty="0"/>
          </a:p>
          <a:p>
            <a:r>
              <a:rPr lang="nb-NO" dirty="0"/>
              <a:t>I Kuba finner du utvalgte lærebøker, plansjer, anatomiske modeller og ikke minst en 86" trykkfølsom skjerm med Visible Body, en interaktiv 3D-modell av menneskets anatomi.</a:t>
            </a:r>
          </a:p>
        </p:txBody>
      </p:sp>
    </p:spTree>
    <p:extLst>
      <p:ext uri="{BB962C8B-B14F-4D97-AF65-F5344CB8AC3E}">
        <p14:creationId xmlns:p14="http://schemas.microsoft.com/office/powerpoint/2010/main" val="1740064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0F60415-FE07-8116-E864-B5027482A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382271"/>
            <a:ext cx="5652120" cy="409345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C08A82F0-64B6-9815-4EF4-25A5BB4E9CB5}"/>
              </a:ext>
            </a:extLst>
          </p:cNvPr>
          <p:cNvSpPr txBox="1"/>
          <p:nvPr/>
        </p:nvSpPr>
        <p:spPr>
          <a:xfrm>
            <a:off x="755576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MEDONE CLINICAL CAPSULES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D8EFE96-D104-6594-335F-A986B587F061}"/>
              </a:ext>
            </a:extLst>
          </p:cNvPr>
          <p:cNvSpPr txBox="1"/>
          <p:nvPr/>
        </p:nvSpPr>
        <p:spPr>
          <a:xfrm>
            <a:off x="1979712" y="5961474"/>
            <a:ext cx="6169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Ny læringsressurs fra </a:t>
            </a:r>
            <a:r>
              <a:rPr lang="nb-NO" dirty="0" err="1"/>
              <a:t>Thieme</a:t>
            </a:r>
            <a:r>
              <a:rPr lang="nb-NO" dirty="0"/>
              <a:t>:</a:t>
            </a:r>
          </a:p>
          <a:p>
            <a:r>
              <a:rPr lang="nb-NO" b="1" dirty="0"/>
              <a:t>https://medone-education.thieme.com/playlists/pl9JI87</a:t>
            </a:r>
          </a:p>
        </p:txBody>
      </p:sp>
    </p:spTree>
    <p:extLst>
      <p:ext uri="{BB962C8B-B14F-4D97-AF65-F5344CB8AC3E}">
        <p14:creationId xmlns:p14="http://schemas.microsoft.com/office/powerpoint/2010/main" val="2555910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755576" y="2782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Andre nyttige e-ressurser i medisinstudiet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86" y="1253518"/>
            <a:ext cx="2904762" cy="742857"/>
          </a:xfrm>
          <a:prstGeom prst="rect">
            <a:avLst/>
          </a:prstGeom>
        </p:spPr>
      </p:pic>
      <p:pic>
        <p:nvPicPr>
          <p:cNvPr id="2052" name="Picture 4" descr="Felleskataloge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64904"/>
            <a:ext cx="166687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328" y="3105696"/>
            <a:ext cx="2848072" cy="78291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623" y="4509120"/>
            <a:ext cx="1800000" cy="742857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6804248" y="5355728"/>
            <a:ext cx="20882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https://www.ordnett.no/ 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1187624" y="1996375"/>
            <a:ext cx="20882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https://legehandboka.no/ 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805518" y="3418322"/>
            <a:ext cx="2542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http://www.felleskatalogen.no/medisin/ 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827584" y="5061500"/>
            <a:ext cx="25202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https://innsida.ntnu.no/oppgaveskriving 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5324328" y="4015566"/>
            <a:ext cx="20882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http://legemiddelhandboka.no/ 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5220072" y="2204864"/>
            <a:ext cx="35283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https://innsida.ntnu.no/wiki/-/wiki/Norsk/Installere+VPN 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30" y="4149080"/>
            <a:ext cx="3201647" cy="87882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41" y="5054119"/>
            <a:ext cx="2063677" cy="1376767"/>
          </a:xfrm>
          <a:prstGeom prst="rect">
            <a:avLst/>
          </a:prstGeom>
        </p:spPr>
      </p:pic>
      <p:sp>
        <p:nvSpPr>
          <p:cNvPr id="16" name="TekstSylinder 15"/>
          <p:cNvSpPr txBox="1"/>
          <p:nvPr/>
        </p:nvSpPr>
        <p:spPr>
          <a:xfrm>
            <a:off x="4235686" y="6400428"/>
            <a:ext cx="35046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https://www.ncbi.nlm.nih.gov/pubmed?otool=inoubitlib 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E6BC07C2-E0BD-4681-B43F-57FE3FED5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717" y="1199408"/>
            <a:ext cx="3019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848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11560" y="3429000"/>
            <a:ext cx="4423662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nb-NO" altLang="nb-NO" dirty="0">
                <a:latin typeface="+mn-lt"/>
              </a:rPr>
              <a:t>Bruk informasjonskildenes/basenes hjelpfunksjoner og veiledninger hvis </a:t>
            </a:r>
            <a:br>
              <a:rPr lang="nb-NO" altLang="nb-NO" dirty="0">
                <a:latin typeface="+mn-lt"/>
              </a:rPr>
            </a:br>
            <a:r>
              <a:rPr lang="nb-NO" altLang="nb-NO" dirty="0">
                <a:latin typeface="+mn-lt"/>
              </a:rPr>
              <a:t>du står fast!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nb-NO" altLang="nb-NO" dirty="0">
                <a:latin typeface="+mn-lt"/>
              </a:rPr>
              <a:t>Ta kontakt med biblioteket hvis </a:t>
            </a:r>
            <a:br>
              <a:rPr lang="nb-NO" altLang="nb-NO" dirty="0">
                <a:latin typeface="+mn-lt"/>
              </a:rPr>
            </a:br>
            <a:r>
              <a:rPr lang="nb-NO" altLang="nb-NO" dirty="0">
                <a:latin typeface="+mn-lt"/>
              </a:rPr>
              <a:t>du trenger hjelp!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nb-NO" altLang="nb-NO" b="1" dirty="0">
                <a:latin typeface="+mn-lt"/>
              </a:rPr>
              <a:t>Skranken</a:t>
            </a:r>
            <a:br>
              <a:rPr lang="nb-NO" altLang="nb-NO" dirty="0">
                <a:latin typeface="+mn-lt"/>
              </a:rPr>
            </a:br>
            <a:br>
              <a:rPr lang="nb-NO" altLang="nb-NO" b="1" dirty="0">
                <a:latin typeface="+mn-lt"/>
              </a:rPr>
            </a:br>
            <a:r>
              <a:rPr lang="nb-NO" altLang="nb-NO" b="1" dirty="0">
                <a:latin typeface="+mn-lt"/>
              </a:rPr>
              <a:t>post@bmh.ntnu.no</a:t>
            </a:r>
            <a:br>
              <a:rPr lang="nb-NO" altLang="nb-NO" dirty="0">
                <a:latin typeface="+mn-lt"/>
              </a:rPr>
            </a:br>
            <a:br>
              <a:rPr lang="nb-NO" altLang="nb-NO" dirty="0">
                <a:latin typeface="+mn-lt"/>
              </a:rPr>
            </a:br>
            <a:r>
              <a:rPr lang="nb-NO" b="1" dirty="0">
                <a:latin typeface="+mn-lt"/>
                <a:ea typeface="Calibri" panose="020F0502020204030204" pitchFamily="34" charset="0"/>
              </a:rPr>
              <a:t>73 59 53 00</a:t>
            </a:r>
            <a:endParaRPr lang="nb-NO" altLang="nb-NO" b="1" dirty="0">
              <a:latin typeface="+mn-lt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755576" y="-99392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Trenger du hjelp?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64" y="476672"/>
            <a:ext cx="8348754" cy="288032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09D6424-2145-810F-A858-EBF74C3F6A7F}"/>
              </a:ext>
            </a:extLst>
          </p:cNvPr>
          <p:cNvSpPr txBox="1"/>
          <p:nvPr/>
        </p:nvSpPr>
        <p:spPr>
          <a:xfrm>
            <a:off x="7802982" y="3284984"/>
            <a:ext cx="12241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Stripe av Frode Øverli </a:t>
            </a:r>
          </a:p>
        </p:txBody>
      </p:sp>
      <p:pic>
        <p:nvPicPr>
          <p:cNvPr id="8" name="Bilde 7" descr="Et bilde som inneholder tekst, Post-it-lapp, Generell forsyning, kontorforsyninger">
            <a:extLst>
              <a:ext uri="{FF2B5EF4-FFF2-40B4-BE49-F238E27FC236}">
                <a16:creationId xmlns:a16="http://schemas.microsoft.com/office/drawing/2014/main" id="{BA9A63A3-7814-6E1F-173F-A147585BCC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22" y="3933056"/>
            <a:ext cx="407328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1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A942F5A-BBAE-4A16-8413-B41D5B043626}"/>
              </a:ext>
            </a:extLst>
          </p:cNvPr>
          <p:cNvSpPr txBox="1"/>
          <p:nvPr/>
        </p:nvSpPr>
        <p:spPr>
          <a:xfrm>
            <a:off x="683568" y="323364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/>
              <a:t>Bibliotek for medisin og helse og våre nyttige ressurser i starten av medisinstudiet (IA)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D59B2AB-D84E-4799-AB97-C1AA46D55033}"/>
              </a:ext>
            </a:extLst>
          </p:cNvPr>
          <p:cNvSpPr txBox="1"/>
          <p:nvPr/>
        </p:nvSpPr>
        <p:spPr>
          <a:xfrm>
            <a:off x="683568" y="2492896"/>
            <a:ext cx="8280920" cy="21236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4400" dirty="0"/>
              <a:t>Presentasjonen kan lastes ned fra:</a:t>
            </a:r>
          </a:p>
          <a:p>
            <a:pPr algn="ctr"/>
            <a:endParaRPr lang="nb-NO" sz="4400" dirty="0"/>
          </a:p>
          <a:p>
            <a:pPr algn="ctr"/>
            <a:r>
              <a:rPr lang="nb-NO" sz="4400" b="1" dirty="0"/>
              <a:t>https:\\folk.ntnu.no/janove/PDF</a:t>
            </a:r>
          </a:p>
        </p:txBody>
      </p:sp>
    </p:spTree>
    <p:extLst>
      <p:ext uri="{BB962C8B-B14F-4D97-AF65-F5344CB8AC3E}">
        <p14:creationId xmlns:p14="http://schemas.microsoft.com/office/powerpoint/2010/main" val="2141829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55D10FB9-63C6-491D-897F-610AB0ECB827}"/>
              </a:ext>
            </a:extLst>
          </p:cNvPr>
          <p:cNvGrpSpPr/>
          <p:nvPr/>
        </p:nvGrpSpPr>
        <p:grpSpPr>
          <a:xfrm>
            <a:off x="5004048" y="2088232"/>
            <a:ext cx="3383519" cy="4509120"/>
            <a:chOff x="3203848" y="1268760"/>
            <a:chExt cx="3383519" cy="4509120"/>
          </a:xfrm>
        </p:grpSpPr>
        <p:pic>
          <p:nvPicPr>
            <p:cNvPr id="2" name="Bilde 1">
              <a:extLst>
                <a:ext uri="{FF2B5EF4-FFF2-40B4-BE49-F238E27FC236}">
                  <a16:creationId xmlns:a16="http://schemas.microsoft.com/office/drawing/2014/main" id="{9A62EC9E-2807-4B0C-BF3C-933505C35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1268760"/>
              <a:ext cx="3383519" cy="4509120"/>
            </a:xfrm>
            <a:prstGeom prst="rect">
              <a:avLst/>
            </a:prstGeom>
          </p:spPr>
        </p:pic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392AA44A-0E3D-4A23-88C4-446AAA2D4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8104" y="1340768"/>
              <a:ext cx="1007482" cy="206911"/>
            </a:xfrm>
            <a:prstGeom prst="rect">
              <a:avLst/>
            </a:prstGeom>
          </p:spPr>
        </p:pic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ABC22F5-1D9D-496A-81D8-C91028690B2B}"/>
              </a:ext>
            </a:extLst>
          </p:cNvPr>
          <p:cNvSpPr txBox="1"/>
          <p:nvPr/>
        </p:nvSpPr>
        <p:spPr>
          <a:xfrm>
            <a:off x="755576" y="260648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Biblioteket er en kunnskapsleverandør som tilbyr mer enn papirbøker og leseplasser i Kunnskapssenteret</a:t>
            </a:r>
          </a:p>
        </p:txBody>
      </p:sp>
      <p:pic>
        <p:nvPicPr>
          <p:cNvPr id="6" name="Bilde 5" descr="Et bilde som inneholder bygning, utendørs, offentlig bygning, søylegang&#10;&#10;Automatisk generert beskrivelse">
            <a:extLst>
              <a:ext uri="{FF2B5EF4-FFF2-40B4-BE49-F238E27FC236}">
                <a16:creationId xmlns:a16="http://schemas.microsoft.com/office/drawing/2014/main" id="{CC0460DF-0E8E-42F0-B88A-FAF1E052F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3" y="2088232"/>
            <a:ext cx="4296684" cy="241903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0B04213-0A45-4452-AF51-FDC696A91EEE}"/>
              </a:ext>
            </a:extLst>
          </p:cNvPr>
          <p:cNvSpPr txBox="1"/>
          <p:nvPr/>
        </p:nvSpPr>
        <p:spPr>
          <a:xfrm>
            <a:off x="626703" y="4709462"/>
            <a:ext cx="458531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600" dirty="0"/>
              <a:t>Bli kjent med biblioteket på </a:t>
            </a:r>
            <a:r>
              <a:rPr lang="nb-NO" sz="1600" dirty="0" err="1"/>
              <a:t>YouTube</a:t>
            </a:r>
            <a:r>
              <a:rPr lang="nb-NO" sz="1600" dirty="0"/>
              <a:t>:</a:t>
            </a:r>
          </a:p>
          <a:p>
            <a:endParaRPr lang="nb-NO" sz="1600" dirty="0"/>
          </a:p>
          <a:p>
            <a:r>
              <a:rPr lang="nb-NO" sz="1600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https://www.youtube.com/watch?v=lgFiP35vxJE</a:t>
            </a:r>
            <a:endParaRPr lang="nb-NO" sz="1600" b="1" dirty="0">
              <a:solidFill>
                <a:srgbClr val="0070C0"/>
              </a:solidFill>
            </a:endParaRPr>
          </a:p>
          <a:p>
            <a:endParaRPr lang="nb-NO" sz="1600" b="1" dirty="0">
              <a:solidFill>
                <a:srgbClr val="0070C0"/>
              </a:solidFill>
            </a:endParaRPr>
          </a:p>
          <a:p>
            <a:r>
              <a:rPr lang="nb-NO" sz="1600" b="1" i="1" dirty="0"/>
              <a:t>NB! Sjekk biblioteksiden (neste lysbilde) for oppdaterte åpningstider.</a:t>
            </a:r>
          </a:p>
          <a:p>
            <a:endParaRPr lang="nb-NO" sz="1600" b="1" i="1" dirty="0"/>
          </a:p>
          <a:p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3957818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C43BB833-2CB5-4B90-A204-51386C77385D}"/>
              </a:ext>
            </a:extLst>
          </p:cNvPr>
          <p:cNvSpPr txBox="1"/>
          <p:nvPr/>
        </p:nvSpPr>
        <p:spPr>
          <a:xfrm>
            <a:off x="755576" y="2782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Biblioteksiden – Det meste om det fysiske biblioteket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80DDE55-BDD8-446F-8AB8-6BB5C758D660}"/>
              </a:ext>
            </a:extLst>
          </p:cNvPr>
          <p:cNvSpPr txBox="1"/>
          <p:nvPr/>
        </p:nvSpPr>
        <p:spPr>
          <a:xfrm>
            <a:off x="683568" y="6444044"/>
            <a:ext cx="82812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b-NO" b="1" dirty="0"/>
              <a:t>https://www.ntnu.no/ub/bibliotek/bmh </a:t>
            </a:r>
            <a:r>
              <a:rPr lang="nb-NO" dirty="0"/>
              <a:t>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A1CB17D-809E-F282-4B54-0F4D2613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16" y="549311"/>
            <a:ext cx="5875697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41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755576" y="2782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Finn faglige ressurser: Fagsiden i medisin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683404" y="5631504"/>
            <a:ext cx="846059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b-NO" b="1" dirty="0"/>
              <a:t>Fagsiden for medisin og helse: </a:t>
            </a:r>
            <a:r>
              <a:rPr lang="nb-NO" dirty="0"/>
              <a:t>https://www.ntnu.no/ub/fagside-for-medisin-og-helse </a:t>
            </a:r>
          </a:p>
          <a:p>
            <a:endParaRPr lang="nb-NO" dirty="0"/>
          </a:p>
          <a:p>
            <a:r>
              <a:rPr lang="nb-NO" b="1" dirty="0"/>
              <a:t>Universitetsbibliotekets hovedside: </a:t>
            </a:r>
            <a:r>
              <a:rPr lang="nb-NO" dirty="0"/>
              <a:t>https://www.ntnu.no/ub/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D3C848C-2075-0448-2130-C6FF6E695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92088"/>
            <a:ext cx="5649979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03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8D83C2F-D7F3-4706-8144-B955FBC552DD}"/>
              </a:ext>
            </a:extLst>
          </p:cNvPr>
          <p:cNvSpPr txBox="1"/>
          <p:nvPr/>
        </p:nvSpPr>
        <p:spPr>
          <a:xfrm>
            <a:off x="648056" y="4212210"/>
            <a:ext cx="4824536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b-NO" b="1" dirty="0"/>
              <a:t>Tips: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Avgrens til NTNU.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Søk på tittel og/eller forfatter.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Bruk Avgrens til … fra menyen til høyre for å spesifisere søket.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Klikk på posten for å finne oppstilling på hylla og om boka er tilgjengelig.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E-bok-eksemplar står sjelden på samme sted i trefflista som trykt utg. Bla litt i trefflista.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8479AF2-19F1-46E7-AA16-5972B778DCC1}"/>
              </a:ext>
            </a:extLst>
          </p:cNvPr>
          <p:cNvSpPr txBox="1"/>
          <p:nvPr/>
        </p:nvSpPr>
        <p:spPr>
          <a:xfrm>
            <a:off x="755576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HVORDAN FINNER DU BØKER?</a:t>
            </a:r>
          </a:p>
        </p:txBody>
      </p:sp>
      <p:pic>
        <p:nvPicPr>
          <p:cNvPr id="3" name="Picture 2" descr="Oria logo">
            <a:extLst>
              <a:ext uri="{FF2B5EF4-FFF2-40B4-BE49-F238E27FC236}">
                <a16:creationId xmlns:a16="http://schemas.microsoft.com/office/drawing/2014/main" id="{97CFEC18-A014-4255-BE7E-37C7EA193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8980"/>
            <a:ext cx="2112590" cy="81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57E0E95-4F5D-4272-C193-B07C1004A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76" y="1200064"/>
            <a:ext cx="3335483" cy="290342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1CA0EBD-51D2-6713-D0D0-998709B3E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521" y="1199379"/>
            <a:ext cx="4211959" cy="282128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53B3F59-214A-B1AE-14E4-9F044FE20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1228" y="4235143"/>
            <a:ext cx="3355699" cy="256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39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06B3C5CE-C3DF-42F8-B318-B59D67A7060D}"/>
              </a:ext>
            </a:extLst>
          </p:cNvPr>
          <p:cNvSpPr txBox="1"/>
          <p:nvPr/>
        </p:nvSpPr>
        <p:spPr>
          <a:xfrm>
            <a:off x="755576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E-BØKER: HVA ER EN E-BOK?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C48FDC3-4860-4AE9-8A2F-0B4299E10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871090"/>
            <a:ext cx="6164359" cy="2383552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193F7B7-472E-4BB8-ADEB-2B43161CD27C}"/>
              </a:ext>
            </a:extLst>
          </p:cNvPr>
          <p:cNvSpPr txBox="1"/>
          <p:nvPr/>
        </p:nvSpPr>
        <p:spPr>
          <a:xfrm>
            <a:off x="827584" y="3030483"/>
            <a:ext cx="8064896" cy="385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Innholdsmessig det samme som papirboka, men ofte med ekstra funksjoner.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Mange e-bøker er tilgjengelig 24/7 for et ubegrenset antall samtidige brukere (i motsetning til papirboka).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Lett å finne frem da innholdet er søkbart.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Oppretter du en personlig bruker kan du merke tekst, legge inn notater og lage bokmerker i boka du bruker. Noen e-bøker tillater også at du deler notatene dine med andre studenter.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Det er ofte mulig å laste ned e-boka for offline-bruk i en begrenset periode.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E-bøkene er som regel tilgjengelig på telefon og nettbrett gjennom egne app-er.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Utskrift tillates i varierende grad.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Bilder, figurer og tabeller i e-bøkene kan lett kopieres og brukes lovlig i presentasjoner o.l.</a:t>
            </a:r>
          </a:p>
          <a:p>
            <a:endParaRPr lang="nb-NO" sz="105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F0319B9-3288-457F-80B3-2010A92DA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014" y="1412776"/>
            <a:ext cx="864096" cy="114219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159F0B9-B0FA-4CAE-93BB-DE2D1088F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010" y="1412776"/>
            <a:ext cx="933333" cy="114285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673AC50-C597-4774-8610-1D0661CC3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990" y="1352859"/>
            <a:ext cx="914286" cy="1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7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765F252-958D-41A0-844C-BEAAE9BBDB18}"/>
              </a:ext>
            </a:extLst>
          </p:cNvPr>
          <p:cNvSpPr txBox="1"/>
          <p:nvPr/>
        </p:nvSpPr>
        <p:spPr>
          <a:xfrm>
            <a:off x="755576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E-BØKER: HVILKE E-BØKER HAR VI?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F2279BC-C7CD-4F8D-8855-4F8D0685E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71856"/>
            <a:ext cx="2507245" cy="160691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C55D36B-E8FC-4507-8CF4-7161A33A3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91" y="5313049"/>
            <a:ext cx="2304762" cy="55238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7CFF2CD-7DA5-4889-B0FD-C9EF7F23EC5D}"/>
              </a:ext>
            </a:extLst>
          </p:cNvPr>
          <p:cNvSpPr txBox="1"/>
          <p:nvPr/>
        </p:nvSpPr>
        <p:spPr>
          <a:xfrm>
            <a:off x="5076056" y="1052736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Clinical</a:t>
            </a:r>
            <a:r>
              <a:rPr lang="nb-NO" dirty="0"/>
              <a:t> Key Student er en nyutviklet læringsplattform fra </a:t>
            </a:r>
            <a:r>
              <a:rPr lang="nb-NO" dirty="0" err="1"/>
              <a:t>Elsevier</a:t>
            </a:r>
            <a:r>
              <a:rPr lang="nb-NO" dirty="0"/>
              <a:t> med nesten 300 lærebøker, 850 videoer, 85 000 bilder og 1500 kliniske oppsummeringer som alle er søkbare gjennom et felles søkegrensesnitt. NB! Personlig bruker må opprettes for å få tilgang.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B7519CF-CF18-4040-BC69-9D7163A0D48E}"/>
              </a:ext>
            </a:extLst>
          </p:cNvPr>
          <p:cNvSpPr txBox="1"/>
          <p:nvPr/>
        </p:nvSpPr>
        <p:spPr>
          <a:xfrm>
            <a:off x="5076056" y="3176224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MedOne </a:t>
            </a:r>
            <a:r>
              <a:rPr lang="nb-NO" dirty="0" err="1"/>
              <a:t>Education</a:t>
            </a:r>
            <a:r>
              <a:rPr lang="nb-NO" dirty="0"/>
              <a:t> er en lærings-plattform fra </a:t>
            </a:r>
            <a:r>
              <a:rPr lang="nb-NO" dirty="0" err="1"/>
              <a:t>Thieme</a:t>
            </a:r>
            <a:r>
              <a:rPr lang="nb-NO" dirty="0"/>
              <a:t> som med over 110 medisinske lærebøker (e-bøker) innen basalfagene, de kliniske spesialitetene og radiologi. Her finner du bøker både for å gå i dybden og bøker for kjappe oppslag.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CEA167A-82AC-4D05-AD37-6B4035FBA17B}"/>
              </a:ext>
            </a:extLst>
          </p:cNvPr>
          <p:cNvSpPr txBox="1"/>
          <p:nvPr/>
        </p:nvSpPr>
        <p:spPr>
          <a:xfrm>
            <a:off x="5076056" y="5266073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Nesten 9000 e-bøker innen medisin og helse. Her er det flere spesialitet-bøker enn lærebøker.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401329F-87FC-422F-B57E-5EFF8E0D4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687" y="1124744"/>
            <a:ext cx="33750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B22081B-DBC4-88EA-79B7-677C411C3E1A}"/>
              </a:ext>
            </a:extLst>
          </p:cNvPr>
          <p:cNvSpPr txBox="1"/>
          <p:nvPr/>
        </p:nvSpPr>
        <p:spPr>
          <a:xfrm>
            <a:off x="683568" y="6167045"/>
            <a:ext cx="820891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Du finner mer info om e-bøkene her:</a:t>
            </a:r>
            <a:br>
              <a:rPr lang="nb-NO" dirty="0"/>
            </a:br>
            <a:r>
              <a:rPr lang="nb-NO" dirty="0"/>
              <a:t>https://www.ntnu.no/ub/fagside-medisin-og-helse-e-bøker-og-bøker</a:t>
            </a:r>
          </a:p>
        </p:txBody>
      </p:sp>
    </p:spTree>
    <p:extLst>
      <p:ext uri="{BB962C8B-B14F-4D97-AF65-F5344CB8AC3E}">
        <p14:creationId xmlns:p14="http://schemas.microsoft.com/office/powerpoint/2010/main" val="3985437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5AFA1D0-8BD7-429A-B040-2A0FCF05D299}"/>
              </a:ext>
            </a:extLst>
          </p:cNvPr>
          <p:cNvSpPr txBox="1"/>
          <p:nvPr/>
        </p:nvSpPr>
        <p:spPr>
          <a:xfrm>
            <a:off x="755576" y="18864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E-BØKER: HVORDAN FÅR DU TILGANG TIL EBØKENE?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DA9D83D-BCD4-4DF6-B50D-5FF792D37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47" y="1449271"/>
            <a:ext cx="3139021" cy="295096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0C241DC-6F2D-473F-85DB-AB1DA2BBC5E6}"/>
              </a:ext>
            </a:extLst>
          </p:cNvPr>
          <p:cNvSpPr txBox="1"/>
          <p:nvPr/>
        </p:nvSpPr>
        <p:spPr>
          <a:xfrm>
            <a:off x="4139952" y="1449271"/>
            <a:ext cx="47525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E-bøkene er tilgjengelig når du sitter på </a:t>
            </a:r>
            <a:r>
              <a:rPr lang="nb-NO" b="1" dirty="0"/>
              <a:t>NTNU- eller St. Olavs nettet</a:t>
            </a:r>
            <a:r>
              <a:rPr lang="nb-NO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Sitter du på privat nett hjemme, kan du bruke </a:t>
            </a:r>
            <a:r>
              <a:rPr lang="nb-NO" b="1" dirty="0"/>
              <a:t>VPN</a:t>
            </a:r>
            <a:r>
              <a:rPr lang="nb-NO" dirty="0"/>
              <a:t> for å få tilgang.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 err="1"/>
              <a:t>Clinical</a:t>
            </a:r>
            <a:r>
              <a:rPr lang="nb-NO" b="1" dirty="0"/>
              <a:t> Key Student </a:t>
            </a:r>
            <a:r>
              <a:rPr lang="nb-NO" dirty="0"/>
              <a:t>krever i tillegg  pålogging. Du må opprette en personlig bruker mens du er på NTNU-nettet og denne må alltid brukes.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 err="1"/>
              <a:t>MedOne</a:t>
            </a:r>
            <a:r>
              <a:rPr lang="nb-NO" b="1" dirty="0"/>
              <a:t> </a:t>
            </a:r>
            <a:r>
              <a:rPr lang="nb-NO" b="1" dirty="0" err="1"/>
              <a:t>Education</a:t>
            </a:r>
            <a:r>
              <a:rPr lang="nb-NO" b="1" dirty="0"/>
              <a:t> </a:t>
            </a:r>
            <a:r>
              <a:rPr lang="nb-NO" dirty="0"/>
              <a:t>kan brukes uten pålogging, men lager du en personlig bruker kan denne brukes til å få tilgang til e-bøkene utenom NTNU-nettet.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Du kan laste ned </a:t>
            </a:r>
            <a:r>
              <a:rPr lang="nb-NO" b="1" dirty="0"/>
              <a:t>apper</a:t>
            </a:r>
            <a:r>
              <a:rPr lang="nb-NO" dirty="0"/>
              <a:t> som gir tilgang til våre </a:t>
            </a:r>
            <a:r>
              <a:rPr lang="nb-NO" dirty="0" err="1"/>
              <a:t>ebok</a:t>
            </a:r>
            <a:r>
              <a:rPr lang="nb-NO" dirty="0"/>
              <a:t>-plattformer på mobil og nettbrett. Din personlige pålogging gir deretter tilgang til innholdet.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0A835F2-875F-4E66-990C-3B51ECD75C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7" y="4740556"/>
            <a:ext cx="2116241" cy="14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4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TNU_liggende">
  <a:themeElements>
    <a:clrScheme name="NTNU_liggen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TNU_liggend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NTNU_liggen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_liggend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_liggend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_liggend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_liggen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_liggen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_liggen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1001</Words>
  <Application>Microsoft Office PowerPoint</Application>
  <PresentationFormat>Skjermfremvisning (4:3)</PresentationFormat>
  <Paragraphs>88</Paragraphs>
  <Slides>19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19</vt:i4>
      </vt:variant>
    </vt:vector>
  </HeadingPairs>
  <TitlesOfParts>
    <vt:vector size="26" baseType="lpstr">
      <vt:lpstr>Aptos</vt:lpstr>
      <vt:lpstr>Arial</vt:lpstr>
      <vt:lpstr>Calibri</vt:lpstr>
      <vt:lpstr>Times</vt:lpstr>
      <vt:lpstr>1_Egendefinert utforming</vt:lpstr>
      <vt:lpstr>Egendefinert utforming</vt:lpstr>
      <vt:lpstr>NTNU_liggende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Jan Ove Rein</dc:creator>
  <cp:lastModifiedBy>Jan Ove Rein</cp:lastModifiedBy>
  <cp:revision>104</cp:revision>
  <cp:lastPrinted>2024-08-19T12:35:09Z</cp:lastPrinted>
  <dcterms:created xsi:type="dcterms:W3CDTF">2013-08-26T07:49:02Z</dcterms:created>
  <dcterms:modified xsi:type="dcterms:W3CDTF">2024-08-19T12:58:13Z</dcterms:modified>
</cp:coreProperties>
</file>