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6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56" r:id="rId2"/>
    <p:sldId id="382" r:id="rId3"/>
    <p:sldId id="259" r:id="rId4"/>
    <p:sldId id="361" r:id="rId5"/>
    <p:sldId id="294" r:id="rId6"/>
    <p:sldId id="368" r:id="rId7"/>
    <p:sldId id="369" r:id="rId8"/>
    <p:sldId id="407" r:id="rId9"/>
    <p:sldId id="268" r:id="rId10"/>
    <p:sldId id="408" r:id="rId11"/>
    <p:sldId id="379" r:id="rId12"/>
    <p:sldId id="409" r:id="rId13"/>
    <p:sldId id="380" r:id="rId14"/>
    <p:sldId id="383" r:id="rId15"/>
    <p:sldId id="358" r:id="rId16"/>
    <p:sldId id="293" r:id="rId17"/>
    <p:sldId id="370" r:id="rId18"/>
    <p:sldId id="386" r:id="rId19"/>
    <p:sldId id="331" r:id="rId20"/>
    <p:sldId id="333" r:id="rId21"/>
    <p:sldId id="330" r:id="rId22"/>
    <p:sldId id="303" r:id="rId23"/>
    <p:sldId id="360" r:id="rId24"/>
    <p:sldId id="304" r:id="rId25"/>
    <p:sldId id="281" r:id="rId26"/>
    <p:sldId id="290" r:id="rId27"/>
    <p:sldId id="335" r:id="rId28"/>
    <p:sldId id="291" r:id="rId29"/>
    <p:sldId id="316" r:id="rId30"/>
    <p:sldId id="357" r:id="rId31"/>
    <p:sldId id="283" r:id="rId32"/>
    <p:sldId id="344" r:id="rId33"/>
    <p:sldId id="390" r:id="rId34"/>
    <p:sldId id="284" r:id="rId35"/>
    <p:sldId id="296" r:id="rId36"/>
    <p:sldId id="285" r:id="rId37"/>
    <p:sldId id="297" r:id="rId38"/>
    <p:sldId id="286" r:id="rId39"/>
    <p:sldId id="298" r:id="rId40"/>
    <p:sldId id="287" r:id="rId41"/>
    <p:sldId id="299" r:id="rId42"/>
    <p:sldId id="288" r:id="rId43"/>
    <p:sldId id="345" r:id="rId44"/>
    <p:sldId id="289" r:id="rId45"/>
    <p:sldId id="301" r:id="rId46"/>
    <p:sldId id="410" r:id="rId47"/>
    <p:sldId id="411" r:id="rId48"/>
    <p:sldId id="418" r:id="rId49"/>
    <p:sldId id="417" r:id="rId50"/>
    <p:sldId id="412" r:id="rId51"/>
    <p:sldId id="419" r:id="rId52"/>
    <p:sldId id="413" r:id="rId53"/>
    <p:sldId id="420" r:id="rId54"/>
    <p:sldId id="271" r:id="rId55"/>
    <p:sldId id="266" r:id="rId56"/>
    <p:sldId id="305" r:id="rId57"/>
    <p:sldId id="350" r:id="rId58"/>
    <p:sldId id="415" r:id="rId59"/>
    <p:sldId id="371" r:id="rId60"/>
    <p:sldId id="372" r:id="rId61"/>
    <p:sldId id="373" r:id="rId62"/>
    <p:sldId id="374" r:id="rId63"/>
    <p:sldId id="362" r:id="rId64"/>
    <p:sldId id="363" r:id="rId65"/>
    <p:sldId id="276" r:id="rId66"/>
    <p:sldId id="279" r:id="rId67"/>
    <p:sldId id="353" r:id="rId68"/>
    <p:sldId id="346" r:id="rId69"/>
    <p:sldId id="352" r:id="rId70"/>
    <p:sldId id="347" r:id="rId71"/>
    <p:sldId id="348" r:id="rId72"/>
    <p:sldId id="306" r:id="rId73"/>
    <p:sldId id="277" r:id="rId74"/>
    <p:sldId id="307" r:id="rId75"/>
    <p:sldId id="308" r:id="rId76"/>
    <p:sldId id="309" r:id="rId77"/>
    <p:sldId id="334" r:id="rId78"/>
    <p:sldId id="280" r:id="rId79"/>
    <p:sldId id="349" r:id="rId80"/>
    <p:sldId id="364" r:id="rId81"/>
    <p:sldId id="314" r:id="rId82"/>
    <p:sldId id="317" r:id="rId83"/>
    <p:sldId id="313" r:id="rId84"/>
    <p:sldId id="311" r:id="rId85"/>
    <p:sldId id="376" r:id="rId86"/>
    <p:sldId id="388" r:id="rId87"/>
    <p:sldId id="292" r:id="rId88"/>
    <p:sldId id="327" r:id="rId89"/>
    <p:sldId id="375" r:id="rId90"/>
  </p:sldIdLst>
  <p:sldSz cx="9144000" cy="5143500" type="screen16x9"/>
  <p:notesSz cx="6797675" cy="9926638"/>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Ove Rein" initials="JOR" lastIdx="1" clrIdx="0">
    <p:extLst>
      <p:ext uri="{19B8F6BF-5375-455C-9EA6-DF929625EA0E}">
        <p15:presenceInfo xmlns:p15="http://schemas.microsoft.com/office/powerpoint/2012/main" userId="S-1-5-21-3959417778-1711865379-3952174976-37473" providerId="AD"/>
      </p:ext>
    </p:extLst>
  </p:cmAuthor>
  <p:cmAuthor id="2" name="Jan Ove Rein" initials="JOR [2]" lastIdx="2" clrIdx="1">
    <p:extLst>
      <p:ext uri="{19B8F6BF-5375-455C-9EA6-DF929625EA0E}">
        <p15:presenceInfo xmlns:p15="http://schemas.microsoft.com/office/powerpoint/2012/main" userId="S::janove@ntnu.no::b62d05d9-ec29-44f7-b8f5-ef1dd515d5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A7"/>
    <a:srgbClr val="FF5050"/>
    <a:srgbClr val="0D3475"/>
    <a:srgbClr val="BBA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napToObjects="1">
      <p:cViewPr varScale="1">
        <p:scale>
          <a:sx n="165" d="100"/>
          <a:sy n="165" d="100"/>
        </p:scale>
        <p:origin x="350" y="12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A3E9549-3F04-468A-9E84-B1B55271B252}" type="datetimeFigureOut">
              <a:rPr lang="nb-NO" smtClean="0"/>
              <a:t>12.09.2024</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7EFC0E7-F3D8-4D2E-8FEC-01200145125A}" type="slidenum">
              <a:rPr lang="nb-NO" smtClean="0"/>
              <a:t>‹#›</a:t>
            </a:fld>
            <a:endParaRPr lang="nb-NO"/>
          </a:p>
        </p:txBody>
      </p:sp>
    </p:spTree>
    <p:extLst>
      <p:ext uri="{BB962C8B-B14F-4D97-AF65-F5344CB8AC3E}">
        <p14:creationId xmlns:p14="http://schemas.microsoft.com/office/powerpoint/2010/main" val="243903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6CB214D2-E6F0-46E0-AF70-964EB29CB446}" type="slidenum">
              <a:rPr lang="en-US" smtClean="0"/>
              <a:t>25</a:t>
            </a:fld>
            <a:endParaRPr lang="en-US"/>
          </a:p>
        </p:txBody>
      </p:sp>
    </p:spTree>
    <p:extLst>
      <p:ext uri="{BB962C8B-B14F-4D97-AF65-F5344CB8AC3E}">
        <p14:creationId xmlns:p14="http://schemas.microsoft.com/office/powerpoint/2010/main" val="79151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35</a:t>
            </a:fld>
            <a:endParaRPr lang="en-US"/>
          </a:p>
        </p:txBody>
      </p:sp>
    </p:spTree>
    <p:extLst>
      <p:ext uri="{BB962C8B-B14F-4D97-AF65-F5344CB8AC3E}">
        <p14:creationId xmlns:p14="http://schemas.microsoft.com/office/powerpoint/2010/main" val="2611205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36</a:t>
            </a:fld>
            <a:endParaRPr lang="en-US"/>
          </a:p>
        </p:txBody>
      </p:sp>
    </p:spTree>
    <p:extLst>
      <p:ext uri="{BB962C8B-B14F-4D97-AF65-F5344CB8AC3E}">
        <p14:creationId xmlns:p14="http://schemas.microsoft.com/office/powerpoint/2010/main" val="2222789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37</a:t>
            </a:fld>
            <a:endParaRPr lang="en-US"/>
          </a:p>
        </p:txBody>
      </p:sp>
    </p:spTree>
    <p:extLst>
      <p:ext uri="{BB962C8B-B14F-4D97-AF65-F5344CB8AC3E}">
        <p14:creationId xmlns:p14="http://schemas.microsoft.com/office/powerpoint/2010/main" val="2627075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38</a:t>
            </a:fld>
            <a:endParaRPr lang="en-US"/>
          </a:p>
        </p:txBody>
      </p:sp>
    </p:spTree>
    <p:extLst>
      <p:ext uri="{BB962C8B-B14F-4D97-AF65-F5344CB8AC3E}">
        <p14:creationId xmlns:p14="http://schemas.microsoft.com/office/powerpoint/2010/main" val="2373094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39</a:t>
            </a:fld>
            <a:endParaRPr lang="en-US"/>
          </a:p>
        </p:txBody>
      </p:sp>
    </p:spTree>
    <p:extLst>
      <p:ext uri="{BB962C8B-B14F-4D97-AF65-F5344CB8AC3E}">
        <p14:creationId xmlns:p14="http://schemas.microsoft.com/office/powerpoint/2010/main" val="3783316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40</a:t>
            </a:fld>
            <a:endParaRPr lang="en-US"/>
          </a:p>
        </p:txBody>
      </p:sp>
    </p:spTree>
    <p:extLst>
      <p:ext uri="{BB962C8B-B14F-4D97-AF65-F5344CB8AC3E}">
        <p14:creationId xmlns:p14="http://schemas.microsoft.com/office/powerpoint/2010/main" val="3026493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41</a:t>
            </a:fld>
            <a:endParaRPr lang="en-US"/>
          </a:p>
        </p:txBody>
      </p:sp>
    </p:spTree>
    <p:extLst>
      <p:ext uri="{BB962C8B-B14F-4D97-AF65-F5344CB8AC3E}">
        <p14:creationId xmlns:p14="http://schemas.microsoft.com/office/powerpoint/2010/main" val="1150188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44</a:t>
            </a:fld>
            <a:endParaRPr lang="en-US"/>
          </a:p>
        </p:txBody>
      </p:sp>
    </p:spTree>
    <p:extLst>
      <p:ext uri="{BB962C8B-B14F-4D97-AF65-F5344CB8AC3E}">
        <p14:creationId xmlns:p14="http://schemas.microsoft.com/office/powerpoint/2010/main" val="968334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45</a:t>
            </a:fld>
            <a:endParaRPr lang="en-US"/>
          </a:p>
        </p:txBody>
      </p:sp>
    </p:spTree>
    <p:extLst>
      <p:ext uri="{BB962C8B-B14F-4D97-AF65-F5344CB8AC3E}">
        <p14:creationId xmlns:p14="http://schemas.microsoft.com/office/powerpoint/2010/main" val="54586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6CB214D2-E6F0-46E0-AF70-964EB29CB446}" type="slidenum">
              <a:rPr lang="en-US" smtClean="0"/>
              <a:t>26</a:t>
            </a:fld>
            <a:endParaRPr lang="en-US"/>
          </a:p>
        </p:txBody>
      </p:sp>
    </p:spTree>
    <p:extLst>
      <p:ext uri="{BB962C8B-B14F-4D97-AF65-F5344CB8AC3E}">
        <p14:creationId xmlns:p14="http://schemas.microsoft.com/office/powerpoint/2010/main" val="175963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6CB214D2-E6F0-46E0-AF70-964EB29CB446}" type="slidenum">
              <a:rPr lang="en-US" smtClean="0"/>
              <a:t>27</a:t>
            </a:fld>
            <a:endParaRPr lang="en-US"/>
          </a:p>
        </p:txBody>
      </p:sp>
    </p:spTree>
    <p:extLst>
      <p:ext uri="{BB962C8B-B14F-4D97-AF65-F5344CB8AC3E}">
        <p14:creationId xmlns:p14="http://schemas.microsoft.com/office/powerpoint/2010/main" val="358430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6CB214D2-E6F0-46E0-AF70-964EB29CB446}" type="slidenum">
              <a:rPr lang="en-US" smtClean="0"/>
              <a:t>28</a:t>
            </a:fld>
            <a:endParaRPr lang="en-US"/>
          </a:p>
        </p:txBody>
      </p:sp>
    </p:spTree>
    <p:extLst>
      <p:ext uri="{BB962C8B-B14F-4D97-AF65-F5344CB8AC3E}">
        <p14:creationId xmlns:p14="http://schemas.microsoft.com/office/powerpoint/2010/main" val="3180335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6CB214D2-E6F0-46E0-AF70-964EB29CB446}" type="slidenum">
              <a:rPr lang="en-US" smtClean="0"/>
              <a:t>30</a:t>
            </a:fld>
            <a:endParaRPr lang="en-US"/>
          </a:p>
        </p:txBody>
      </p:sp>
    </p:spTree>
    <p:extLst>
      <p:ext uri="{BB962C8B-B14F-4D97-AF65-F5344CB8AC3E}">
        <p14:creationId xmlns:p14="http://schemas.microsoft.com/office/powerpoint/2010/main" val="313893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6CB214D2-E6F0-46E0-AF70-964EB29CB446}" type="slidenum">
              <a:rPr lang="en-US" smtClean="0"/>
              <a:t>31</a:t>
            </a:fld>
            <a:endParaRPr lang="en-US"/>
          </a:p>
        </p:txBody>
      </p:sp>
    </p:spTree>
    <p:extLst>
      <p:ext uri="{BB962C8B-B14F-4D97-AF65-F5344CB8AC3E}">
        <p14:creationId xmlns:p14="http://schemas.microsoft.com/office/powerpoint/2010/main" val="7977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6CB214D2-E6F0-46E0-AF70-964EB29CB446}" type="slidenum">
              <a:rPr lang="en-US" smtClean="0"/>
              <a:t>32</a:t>
            </a:fld>
            <a:endParaRPr lang="en-US"/>
          </a:p>
        </p:txBody>
      </p:sp>
    </p:spTree>
    <p:extLst>
      <p:ext uri="{BB962C8B-B14F-4D97-AF65-F5344CB8AC3E}">
        <p14:creationId xmlns:p14="http://schemas.microsoft.com/office/powerpoint/2010/main" val="2894879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p>
        </p:txBody>
      </p:sp>
      <p:sp>
        <p:nvSpPr>
          <p:cNvPr id="4" name="Plassholder for lysbildenummer 3"/>
          <p:cNvSpPr>
            <a:spLocks noGrp="1"/>
          </p:cNvSpPr>
          <p:nvPr>
            <p:ph type="sldNum" sz="quarter" idx="10"/>
          </p:nvPr>
        </p:nvSpPr>
        <p:spPr/>
        <p:txBody>
          <a:bodyPr/>
          <a:lstStyle/>
          <a:p>
            <a:fld id="{6CB214D2-E6F0-46E0-AF70-964EB29CB446}" type="slidenum">
              <a:rPr lang="en-US" smtClean="0"/>
              <a:t>33</a:t>
            </a:fld>
            <a:endParaRPr lang="en-US"/>
          </a:p>
        </p:txBody>
      </p:sp>
    </p:spTree>
    <p:extLst>
      <p:ext uri="{BB962C8B-B14F-4D97-AF65-F5344CB8AC3E}">
        <p14:creationId xmlns:p14="http://schemas.microsoft.com/office/powerpoint/2010/main" val="309265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Brun</a:t>
            </a:r>
            <a:r>
              <a:rPr lang="en-US" dirty="0"/>
              <a:t>, V.H., </a:t>
            </a:r>
            <a:r>
              <a:rPr lang="en-US" dirty="0" err="1"/>
              <a:t>Otnass</a:t>
            </a:r>
            <a:r>
              <a:rPr lang="en-US" dirty="0"/>
              <a:t>, M.K., </a:t>
            </a:r>
            <a:r>
              <a:rPr lang="en-US" dirty="0" err="1"/>
              <a:t>Molden</a:t>
            </a:r>
            <a:r>
              <a:rPr lang="en-US" dirty="0"/>
              <a:t>, S., </a:t>
            </a:r>
            <a:r>
              <a:rPr lang="en-US" dirty="0" err="1"/>
              <a:t>Steffenach</a:t>
            </a:r>
            <a:r>
              <a:rPr lang="en-US" dirty="0"/>
              <a:t>, H.A., Witter, M.P</a:t>
            </a:r>
          </a:p>
          <a:p>
            <a:r>
              <a:rPr lang="en-US" dirty="0"/>
              <a:t>., Moser, M.B., and Moser, </a:t>
            </a:r>
          </a:p>
          <a:p>
            <a:r>
              <a:rPr lang="en-US" dirty="0"/>
              <a:t>E.I.  (2002).  Place  cells  and  place  recognition  maintained  by  direct  </a:t>
            </a:r>
            <a:r>
              <a:rPr lang="en-US" dirty="0" err="1"/>
              <a:t>entorhinal</a:t>
            </a:r>
            <a:endParaRPr lang="en-US" dirty="0"/>
          </a:p>
          <a:p>
            <a:r>
              <a:rPr lang="en-US" dirty="0"/>
              <a:t>-</a:t>
            </a:r>
          </a:p>
          <a:p>
            <a:r>
              <a:rPr lang="en-US" dirty="0"/>
              <a:t>hippocampal </a:t>
            </a:r>
          </a:p>
          <a:p>
            <a:r>
              <a:rPr lang="en-US" dirty="0"/>
              <a:t>circuitry. Science</a:t>
            </a:r>
          </a:p>
          <a:p>
            <a:r>
              <a:rPr lang="en-US" dirty="0"/>
              <a:t>296</a:t>
            </a:r>
          </a:p>
          <a:p>
            <a:r>
              <a:rPr lang="en-US" dirty="0"/>
              <a:t>, 2243</a:t>
            </a:r>
          </a:p>
          <a:p>
            <a:r>
              <a:rPr lang="en-US" dirty="0"/>
              <a:t>-</a:t>
            </a:r>
          </a:p>
          <a:p>
            <a:r>
              <a:rPr lang="en-US" dirty="0"/>
              <a:t>2246.</a:t>
            </a:r>
          </a:p>
        </p:txBody>
      </p:sp>
      <p:sp>
        <p:nvSpPr>
          <p:cNvPr id="4" name="Slide Number Placeholder 3"/>
          <p:cNvSpPr>
            <a:spLocks noGrp="1"/>
          </p:cNvSpPr>
          <p:nvPr>
            <p:ph type="sldNum" sz="quarter" idx="10"/>
          </p:nvPr>
        </p:nvSpPr>
        <p:spPr/>
        <p:txBody>
          <a:bodyPr/>
          <a:lstStyle/>
          <a:p>
            <a:fld id="{6CB214D2-E6F0-46E0-AF70-964EB29CB446}" type="slidenum">
              <a:rPr lang="en-US" smtClean="0"/>
              <a:t>34</a:t>
            </a:fld>
            <a:endParaRPr lang="en-US"/>
          </a:p>
        </p:txBody>
      </p:sp>
    </p:spTree>
    <p:extLst>
      <p:ext uri="{BB962C8B-B14F-4D97-AF65-F5344CB8AC3E}">
        <p14:creationId xmlns:p14="http://schemas.microsoft.com/office/powerpoint/2010/main" val="180247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p:spPr>
        <p:txBody>
          <a:bodyPr anchor="t" anchorCtr="0"/>
          <a:lstStyle/>
          <a:p>
            <a:r>
              <a:rPr lang="nb-NO"/>
              <a:t>Klikk for å redigere tittelstil</a:t>
            </a:r>
            <a:endParaRPr lang="nb-NO" dirty="0"/>
          </a:p>
        </p:txBody>
      </p:sp>
      <p:sp>
        <p:nvSpPr>
          <p:cNvPr id="3" name="Undertittel 2"/>
          <p:cNvSpPr>
            <a:spLocks noGrp="1"/>
          </p:cNvSpPr>
          <p:nvPr>
            <p:ph type="subTitle" idx="1"/>
          </p:nvPr>
        </p:nvSpPr>
        <p:spPr>
          <a:xfrm>
            <a:off x="368315" y="2733866"/>
            <a:ext cx="77724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4" name="Plassholder for lysbildenummer 5"/>
          <p:cNvSpPr txBox="1">
            <a:spLocks/>
          </p:cNvSpPr>
          <p:nvPr userDrawn="1"/>
        </p:nvSpPr>
        <p:spPr>
          <a:xfrm>
            <a:off x="115120" y="4837708"/>
            <a:ext cx="342081" cy="189077"/>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solidFill>
                  <a:schemeClr val="bg1"/>
                </a:solidFill>
                <a:latin typeface="Arial"/>
                <a:cs typeface="Arial"/>
              </a:rPr>
              <a:pPr algn="ctr"/>
              <a:t>‹#›</a:t>
            </a:fld>
            <a:endParaRPr lang="nb-NO" b="1" i="0" dirty="0">
              <a:solidFill>
                <a:schemeClr val="bg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descr="hor_blaa_stripe.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783836"/>
            <a:ext cx="9144000" cy="359664"/>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pressbooks.library.ryerson.ca/scholarlywriting/chapter/plagiarism-and-self-plagiarism-2/" TargetMode="External"/><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textrecycling.org/resources/best-practices-for-researchers/" TargetMode="External"/><Relationship Id="rId2" Type="http://schemas.openxmlformats.org/officeDocument/2006/relationships/hyperlink" Target="https://textrecycling.org/what-is-text-recycling/"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flickr.com/photos/jamingray/1056525232"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86/1471-2482-13-S2-S26"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s://khrono.no/skandaleartiklene-siteres-arevis-etter-at-de-ble-trukket/718129" TargetMode="Externa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integrity.mit.edu/handbook/academic-writing/avoiding-plagiarism-quoti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ww.sokogskriv.no/kjeldebruk/korleis-skal-ein-referere.html#direkte-sita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integrity.mit.edu/handbook/academic-writing/avoiding-plagiarism-quotin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virtuallibrary.info/paraphrasing.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hyperlink" Target="https://www.virtuallibrary.info/paraphrasing.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gif"/><Relationship Id="rId11" Type="http://schemas.openxmlformats.org/officeDocument/2006/relationships/image" Target="../media/image58.png"/><Relationship Id="rId5" Type="http://schemas.openxmlformats.org/officeDocument/2006/relationships/image" Target="../media/image52.jp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hyperlink" Target="https://www.linkedin.com/pulse/skynet-coming-mounir-khaldi" TargetMode="External"/><Relationship Id="rId9" Type="http://schemas.openxmlformats.org/officeDocument/2006/relationships/image" Target="../media/image56.png"/><Relationship Id="rId1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hyperlink" Target="https://i.ntnu.no/wiki/-/wiki/Norsk/Kunstig+intelligens+i+bachelor-+og+masteroppgaver"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phdontrack.net/open-science/AI.html" TargetMode="External"/><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hyperlink" Target="https://integrity.mit.edu/handbook/citing-your-sources/avoiding-plagiarism-cite-your-source"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jp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4.jp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hyperlink" Target="https://i.ntnu.no/oppgaveskriving" TargetMode="External"/><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6.png"/></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i.ntnu.no/web/guest/oppgaveskriving/bruke-og-referere-til-kilder"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hyperlink" Target="https://focustaiwan.tw/politics/202209240001" TargetMode="External"/><Relationship Id="rId7" Type="http://schemas.openxmlformats.org/officeDocument/2006/relationships/hyperlink" Target="https://www.euractiv.com/section/politics/short_news/austrian-labour-minister-steps-down-after-plagiarism-affair/" TargetMode="External"/><Relationship Id="rId12" Type="http://schemas.openxmlformats.org/officeDocument/2006/relationships/image" Target="../media/image14.png"/><Relationship Id="rId2" Type="http://schemas.openxmlformats.org/officeDocument/2006/relationships/hyperlink" Target="https://www.theguardian.com/world/2013/feb/09/german-education-minister-quits-phd-plagiarism" TargetMode="External"/><Relationship Id="rId1" Type="http://schemas.openxmlformats.org/officeDocument/2006/relationships/slideLayout" Target="../slideLayouts/slideLayout7.xml"/><Relationship Id="rId6" Type="http://schemas.openxmlformats.org/officeDocument/2006/relationships/hyperlink" Target="https://www.wionews.com/world/over-90-copied-luxembourg-prime-minister-bettel-accused-of-massive-plagiarism-424723" TargetMode="External"/><Relationship Id="rId11" Type="http://schemas.openxmlformats.org/officeDocument/2006/relationships/image" Target="../media/image13.png"/><Relationship Id="rId5" Type="http://schemas.openxmlformats.org/officeDocument/2006/relationships/hyperlink" Target="https://www.politico.eu/article/romania-plagiarism-nicolae-ciuca-prime-minister/" TargetMode="External"/><Relationship Id="rId10" Type="http://schemas.openxmlformats.org/officeDocument/2006/relationships/image" Target="../media/image12.png"/><Relationship Id="rId4" Type="http://schemas.openxmlformats.org/officeDocument/2006/relationships/hyperlink" Target="https://www.universityworldnews.com/post.php?story=20210521152357150" TargetMode="External"/><Relationship Id="rId9" Type="http://schemas.openxmlformats.org/officeDocument/2006/relationships/image" Target="../media/image11.png"/><Relationship Id="rId1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2.t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e24.no/norsk-oekonomi/i/wA1Kvo/saa-mye-av-sandra-borchs-masteroppgave-er-kopiert"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www.vg.no/spesial/2024/kjerkol-masteroppgave-tekstlikheter/" TargetMode="Externa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hyperlink" Target="https://www.vg.no/nyheter/innenriks/i/gEz75A/testet-chatbot-paa-universitetseksamen-a-besvarelse" TargetMode="External"/><Relationship Id="rId3" Type="http://schemas.openxmlformats.org/officeDocument/2006/relationships/hyperlink" Target="https://khrono.no/slik-lurte-han-sensor-med-chatgpt-fikk-a-pa-eksamen/771140" TargetMode="External"/><Relationship Id="rId7" Type="http://schemas.openxmlformats.org/officeDocument/2006/relationships/image" Target="../media/image127.png"/><Relationship Id="rId2"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hyperlink" Target="https://www.businessinsider.com/list-here-are-the-exams-chatgpt-has-passed-so-far-2023-1?r=US&amp;IR=T" TargetMode="External"/><Relationship Id="rId5" Type="http://schemas.openxmlformats.org/officeDocument/2006/relationships/image" Target="../media/image126.png"/><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khrono.no/bare-tre-studenter-ble-felt-for-chatgpt-juks-i-var-slik-ble-de-avslort/803778" TargetMode="Externa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hyperlink" Target="https://slate.com/technology/2017/06/how-bad-footnotes-helped-cause-the-opioid-crisis.html" TargetMode="External"/><Relationship Id="rId2" Type="http://schemas.openxmlformats.org/officeDocument/2006/relationships/hyperlink" Target="https://integrity.mit.edu/sites/default/files/documents/AcademicIntegrityHandbook2018-color.pdf" TargetMode="External"/><Relationship Id="rId1" Type="http://schemas.openxmlformats.org/officeDocument/2006/relationships/slideLayout" Target="../slideLayouts/slideLayout7.xml"/><Relationship Id="rId4" Type="http://schemas.openxmlformats.org/officeDocument/2006/relationships/hyperlink" Target="https://doi.org/10.1136/bmj.283.6307.1671"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scholarlykitchen.sspnet.org/2024/06/19/chatbots-to-cite-or-not-to-cite-part-1/" TargetMode="External"/><Relationship Id="rId2" Type="http://schemas.openxmlformats.org/officeDocument/2006/relationships/hyperlink" Target="https://doi.org/10.1056/nejmc1700150" TargetMode="External"/><Relationship Id="rId1" Type="http://schemas.openxmlformats.org/officeDocument/2006/relationships/slideLayout" Target="../slideLayouts/slideLayout7.xml"/><Relationship Id="rId5" Type="http://schemas.openxmlformats.org/officeDocument/2006/relationships/hyperlink" Target="https://www.science.org/content/article/when-self-plagiarism-ok-new-guidelines-offer-researchers-rules-recycling-text" TargetMode="External"/><Relationship Id="rId4" Type="http://schemas.openxmlformats.org/officeDocument/2006/relationships/hyperlink" Target="https://scholarlykitchen.sspnet.org/2024/06/20/the-case-for-not-citing-chatbots-as-information-sources-part-ii/"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oi.org/10.1177/0306312714535679" TargetMode="External"/><Relationship Id="rId2" Type="http://schemas.openxmlformats.org/officeDocument/2006/relationships/hyperlink" Target="https://www.phdontrack.net/review-and-write/writing/index.html#toc18" TargetMode="External"/><Relationship Id="rId1" Type="http://schemas.openxmlformats.org/officeDocument/2006/relationships/slideLayout" Target="../slideLayouts/slideLayout7.xml"/><Relationship Id="rId4" Type="http://schemas.openxmlformats.org/officeDocument/2006/relationships/hyperlink" Target="https://blogg.hvl.no/kildebruk/"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584860" y="44207"/>
            <a:ext cx="7772400" cy="675821"/>
          </a:xfrm>
        </p:spPr>
        <p:txBody>
          <a:bodyPr>
            <a:normAutofit fontScale="90000"/>
          </a:bodyPr>
          <a:lstStyle/>
          <a:p>
            <a:pPr algn="ctr"/>
            <a:r>
              <a:rPr lang="nb-NO" dirty="0"/>
              <a:t>God Siteringspraksis</a:t>
            </a:r>
            <a:br>
              <a:rPr lang="nb-NO" dirty="0"/>
            </a:br>
            <a:r>
              <a:rPr lang="nb-NO" sz="2700" dirty="0"/>
              <a:t>SMED8007</a:t>
            </a:r>
          </a:p>
        </p:txBody>
      </p:sp>
      <p:pic>
        <p:nvPicPr>
          <p:cNvPr id="6" name="Bilde 5" descr="tekst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1944" y="217094"/>
            <a:ext cx="238448" cy="4140788"/>
          </a:xfrm>
          <a:prstGeom prst="rect">
            <a:avLst/>
          </a:prstGeom>
        </p:spPr>
      </p:pic>
      <p:sp>
        <p:nvSpPr>
          <p:cNvPr id="4" name="Undertittel 3"/>
          <p:cNvSpPr>
            <a:spLocks noGrp="1"/>
          </p:cNvSpPr>
          <p:nvPr>
            <p:ph type="subTitle" idx="1"/>
          </p:nvPr>
        </p:nvSpPr>
        <p:spPr>
          <a:xfrm>
            <a:off x="368315" y="3516516"/>
            <a:ext cx="7772400" cy="1314450"/>
          </a:xfrm>
        </p:spPr>
        <p:txBody>
          <a:bodyPr>
            <a:normAutofit/>
          </a:bodyPr>
          <a:lstStyle/>
          <a:p>
            <a:pPr algn="ctr"/>
            <a:r>
              <a:rPr lang="nb-NO" sz="1800" dirty="0">
                <a:solidFill>
                  <a:schemeClr val="tx1"/>
                </a:solidFill>
              </a:rPr>
              <a:t>Førstebibliotekar Jan Ove Rein</a:t>
            </a:r>
            <a:br>
              <a:rPr lang="nb-NO" sz="1800" dirty="0">
                <a:solidFill>
                  <a:schemeClr val="tx1"/>
                </a:solidFill>
              </a:rPr>
            </a:br>
            <a:r>
              <a:rPr lang="nb-NO" sz="1800" dirty="0">
                <a:solidFill>
                  <a:schemeClr val="tx1"/>
                </a:solidFill>
              </a:rPr>
              <a:t>Førstebibliotekar Sindre A. Pedersen</a:t>
            </a:r>
          </a:p>
          <a:p>
            <a:pPr algn="ctr"/>
            <a:r>
              <a:rPr lang="nb-NO" sz="1200" dirty="0">
                <a:solidFill>
                  <a:schemeClr val="tx1"/>
                </a:solidFill>
              </a:rPr>
              <a:t>Seksjon for undervisning og læringsstøtte, NTNU Universitetsbiblioteket</a:t>
            </a:r>
            <a:br>
              <a:rPr lang="nb-NO" sz="1200" dirty="0">
                <a:solidFill>
                  <a:schemeClr val="tx1"/>
                </a:solidFill>
              </a:rPr>
            </a:br>
            <a:r>
              <a:rPr lang="nb-NO" sz="1200" b="0" dirty="0">
                <a:solidFill>
                  <a:srgbClr val="323130"/>
                </a:solidFill>
                <a:effectLst/>
                <a:latin typeface="Arial" panose="020B0604020202020204" pitchFamily="34" charset="0"/>
                <a:cs typeface="Arial" panose="020B0604020202020204" pitchFamily="34" charset="0"/>
              </a:rPr>
              <a:t>Seksjon for forskningsstøtte, data og analyse, NTNU Universitetsbiblioteket</a:t>
            </a:r>
            <a:br>
              <a:rPr lang="nb-NO" sz="1400" dirty="0">
                <a:solidFill>
                  <a:schemeClr val="tx1"/>
                </a:solidFill>
              </a:rPr>
            </a:br>
            <a:r>
              <a:rPr lang="nb-NO" sz="1200" dirty="0">
                <a:solidFill>
                  <a:schemeClr val="tx1"/>
                </a:solidFill>
              </a:rPr>
              <a:t>Oktober 2023</a:t>
            </a:r>
          </a:p>
        </p:txBody>
      </p:sp>
      <p:grpSp>
        <p:nvGrpSpPr>
          <p:cNvPr id="10" name="Gruppe 9">
            <a:extLst>
              <a:ext uri="{FF2B5EF4-FFF2-40B4-BE49-F238E27FC236}">
                <a16:creationId xmlns:a16="http://schemas.microsoft.com/office/drawing/2014/main" id="{8CBF16E3-5BFC-4FEE-A6D8-41DD03D24A4B}"/>
              </a:ext>
            </a:extLst>
          </p:cNvPr>
          <p:cNvGrpSpPr/>
          <p:nvPr/>
        </p:nvGrpSpPr>
        <p:grpSpPr>
          <a:xfrm>
            <a:off x="1709827" y="1080086"/>
            <a:ext cx="5243424" cy="2291764"/>
            <a:chOff x="1538731" y="892997"/>
            <a:chExt cx="5776467" cy="2606146"/>
          </a:xfrm>
        </p:grpSpPr>
        <p:pic>
          <p:nvPicPr>
            <p:cNvPr id="7" name="Bilde 6"/>
            <p:cNvPicPr>
              <a:picLocks noChangeAspect="1"/>
            </p:cNvPicPr>
            <p:nvPr/>
          </p:nvPicPr>
          <p:blipFill>
            <a:blip r:embed="rId3"/>
            <a:stretch>
              <a:fillRect/>
            </a:stretch>
          </p:blipFill>
          <p:spPr>
            <a:xfrm>
              <a:off x="1538731" y="1050652"/>
              <a:ext cx="1570228" cy="2448491"/>
            </a:xfrm>
            <a:prstGeom prst="rect">
              <a:avLst/>
            </a:prstGeom>
          </p:spPr>
        </p:pic>
        <p:pic>
          <p:nvPicPr>
            <p:cNvPr id="8" name="Bilde 7"/>
            <p:cNvPicPr>
              <a:picLocks noChangeAspect="1"/>
            </p:cNvPicPr>
            <p:nvPr/>
          </p:nvPicPr>
          <p:blipFill>
            <a:blip r:embed="rId4"/>
            <a:stretch>
              <a:fillRect/>
            </a:stretch>
          </p:blipFill>
          <p:spPr>
            <a:xfrm>
              <a:off x="3717551" y="1268610"/>
              <a:ext cx="3597647" cy="2085043"/>
            </a:xfrm>
            <a:prstGeom prst="rect">
              <a:avLst/>
            </a:prstGeom>
          </p:spPr>
        </p:pic>
        <p:sp>
          <p:nvSpPr>
            <p:cNvPr id="9" name="Nedoverbuet pil 8"/>
            <p:cNvSpPr/>
            <p:nvPr/>
          </p:nvSpPr>
          <p:spPr>
            <a:xfrm>
              <a:off x="2587151" y="892997"/>
              <a:ext cx="2929223" cy="96733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solidFill>
                  <a:schemeClr val="tx1"/>
                </a:solidFill>
              </a:endParaRPr>
            </a:p>
          </p:txBody>
        </p:sp>
      </p:gr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7908"/>
            <a:ext cx="8229600" cy="1143000"/>
          </a:xfrm>
          <a:prstGeom prst="rect">
            <a:avLst/>
          </a:prstGeom>
        </p:spPr>
        <p:txBody>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3200" dirty="0">
                <a:effectLst>
                  <a:outerShdw blurRad="38100" dist="38100" dir="2700000" algn="tl">
                    <a:srgbClr val="000000">
                      <a:alpha val="43137"/>
                    </a:srgbClr>
                  </a:outerShdw>
                </a:effectLst>
              </a:rPr>
              <a:t>Når er det plagiering?</a:t>
            </a:r>
          </a:p>
        </p:txBody>
      </p:sp>
      <p:sp>
        <p:nvSpPr>
          <p:cNvPr id="4" name="TekstSylinder 3">
            <a:extLst>
              <a:ext uri="{FF2B5EF4-FFF2-40B4-BE49-F238E27FC236}">
                <a16:creationId xmlns:a16="http://schemas.microsoft.com/office/drawing/2014/main" id="{89507576-B8DC-0601-F053-BD6D00FE6B91}"/>
              </a:ext>
            </a:extLst>
          </p:cNvPr>
          <p:cNvSpPr txBox="1"/>
          <p:nvPr/>
        </p:nvSpPr>
        <p:spPr>
          <a:xfrm>
            <a:off x="481372" y="1707537"/>
            <a:ext cx="8473283" cy="2554545"/>
          </a:xfrm>
          <a:prstGeom prst="rect">
            <a:avLst/>
          </a:prstGeom>
          <a:solidFill>
            <a:schemeClr val="tx2">
              <a:lumMod val="20000"/>
              <a:lumOff val="80000"/>
            </a:schemeClr>
          </a:solidFill>
        </p:spPr>
        <p:txBody>
          <a:bodyPr wrap="square" rtlCol="0">
            <a:spAutoFit/>
          </a:bodyPr>
          <a:lstStyle/>
          <a:p>
            <a:pPr algn="l"/>
            <a:r>
              <a:rPr lang="nb-NO" sz="2000" b="1" dirty="0"/>
              <a:t>Hva sier NTNU:</a:t>
            </a:r>
          </a:p>
          <a:p>
            <a:pPr algn="l"/>
            <a:br>
              <a:rPr lang="nb-NO" sz="1400" dirty="0"/>
            </a:br>
            <a:r>
              <a:rPr lang="nb-NO" sz="1400" dirty="0"/>
              <a:t>"</a:t>
            </a:r>
            <a:r>
              <a:rPr lang="nb-NO" sz="1400" b="1" dirty="0"/>
              <a:t>Plagiat</a:t>
            </a:r>
            <a:r>
              <a:rPr lang="nb-NO" sz="1400" dirty="0"/>
              <a:t>. Det vil si at man bruker tekst eller innhold som noen andre har laget og later som man har skrevet eller laget det selv. Det er for eksempel plagiat å bruke materiale som noen andre har laget uten å bruke kildehenvisninger. Det er også juks å skrive av fra kilder på nettet, andres oppgaver, fagbøker, artikler uten å markere tydelig for sitat og hvor sitatene eller innholdet er hentet fra. Det samme gjelder hvis man bruker kunstig intelligens-verktøy (</a:t>
            </a:r>
            <a:r>
              <a:rPr lang="nb-NO" sz="1400" dirty="0" err="1"/>
              <a:t>ChatGPT</a:t>
            </a:r>
            <a:r>
              <a:rPr lang="nb-NO" sz="1400" dirty="0"/>
              <a:t> eller lignende) uten at det er henvist til verktøyet. …".</a:t>
            </a:r>
          </a:p>
          <a:p>
            <a:pPr algn="l"/>
            <a:endParaRPr lang="nb-NO" sz="1400" dirty="0"/>
          </a:p>
          <a:p>
            <a:pPr algn="l"/>
            <a:r>
              <a:rPr lang="nb-NO" sz="1400" dirty="0"/>
              <a:t>"</a:t>
            </a:r>
            <a:r>
              <a:rPr lang="nb-NO" sz="1400" b="1" dirty="0"/>
              <a:t>Selvplagiat: </a:t>
            </a:r>
            <a:r>
              <a:rPr lang="nb-NO" sz="1400" dirty="0"/>
              <a:t>Å gjenbruke eget tidligere arbeid helt eller delvis uten referanse. Eksempelvis kopiere eller gjenbruke innhold fra en tidligere eksamensbesvarelse eller oppgaver, uten å referer til kilde."                					 										</a:t>
            </a:r>
            <a:r>
              <a:rPr lang="nb-NO" sz="1000" dirty="0"/>
              <a:t>https://i.ntnu.no/wiki/-/wiki/Norsk/Juks+p%C3%A5+eksamen</a:t>
            </a:r>
          </a:p>
        </p:txBody>
      </p:sp>
      <p:pic>
        <p:nvPicPr>
          <p:cNvPr id="5" name="Bilde 4" descr="Et bilde som inneholder tekst, dronning&#10;&#10;Automatisk generert beskrivelse">
            <a:extLst>
              <a:ext uri="{FF2B5EF4-FFF2-40B4-BE49-F238E27FC236}">
                <a16:creationId xmlns:a16="http://schemas.microsoft.com/office/drawing/2014/main" id="{E082CFAF-71FD-93BB-52A0-AAA94833DB08}"/>
              </a:ext>
            </a:extLst>
          </p:cNvPr>
          <p:cNvPicPr>
            <a:picLocks noChangeAspect="1"/>
          </p:cNvPicPr>
          <p:nvPr/>
        </p:nvPicPr>
        <p:blipFill>
          <a:blip r:embed="rId2"/>
          <a:stretch>
            <a:fillRect/>
          </a:stretch>
        </p:blipFill>
        <p:spPr>
          <a:xfrm>
            <a:off x="6678315" y="0"/>
            <a:ext cx="2276340" cy="1638026"/>
          </a:xfrm>
          <a:prstGeom prst="rect">
            <a:avLst/>
          </a:prstGeom>
        </p:spPr>
      </p:pic>
      <p:sp>
        <p:nvSpPr>
          <p:cNvPr id="8" name="TekstSylinder 7">
            <a:extLst>
              <a:ext uri="{FF2B5EF4-FFF2-40B4-BE49-F238E27FC236}">
                <a16:creationId xmlns:a16="http://schemas.microsoft.com/office/drawing/2014/main" id="{63345A4F-ED02-E792-32F1-61EF2B213DF1}"/>
              </a:ext>
            </a:extLst>
          </p:cNvPr>
          <p:cNvSpPr txBox="1"/>
          <p:nvPr/>
        </p:nvSpPr>
        <p:spPr>
          <a:xfrm>
            <a:off x="5301672" y="4486852"/>
            <a:ext cx="3925455" cy="276999"/>
          </a:xfrm>
          <a:prstGeom prst="rect">
            <a:avLst/>
          </a:prstGeom>
          <a:noFill/>
        </p:spPr>
        <p:txBody>
          <a:bodyPr wrap="square" rtlCol="0">
            <a:spAutoFit/>
          </a:bodyPr>
          <a:lstStyle/>
          <a:p>
            <a:r>
              <a:rPr lang="en-US" sz="600" dirty="0" err="1">
                <a:latin typeface="Segoe UI" panose="020B0502040204020203" pitchFamily="34" charset="0"/>
              </a:rPr>
              <a:t>Illustrasjon</a:t>
            </a:r>
            <a:r>
              <a:rPr lang="en-US" sz="600" dirty="0">
                <a:latin typeface="Segoe UI" panose="020B0502040204020203" pitchFamily="34" charset="0"/>
              </a:rPr>
              <a:t>: The Scholarship of Writing in Nursing Education: 1st Canadian Edition. </a:t>
            </a:r>
            <a:r>
              <a:rPr lang="en-US" sz="600" dirty="0">
                <a:latin typeface="Segoe UI" panose="020B0502040204020203" pitchFamily="34" charset="0"/>
                <a:hlinkClick r:id="rId3"/>
              </a:rPr>
              <a:t>https://pressbooks.library.ryerson.ca/scholarlywriting/chapter/plagiarism-and-self-plagiarism-2/</a:t>
            </a:r>
            <a:r>
              <a:rPr lang="en-US" sz="600" dirty="0">
                <a:latin typeface="Segoe UI" panose="020B0502040204020203" pitchFamily="34" charset="0"/>
              </a:rPr>
              <a:t> CC-BY-SA-4.0.</a:t>
            </a:r>
            <a:endParaRPr lang="nb-NO" sz="600" dirty="0"/>
          </a:p>
        </p:txBody>
      </p:sp>
    </p:spTree>
    <p:extLst>
      <p:ext uri="{BB962C8B-B14F-4D97-AF65-F5344CB8AC3E}">
        <p14:creationId xmlns:p14="http://schemas.microsoft.com/office/powerpoint/2010/main" val="3499765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7908"/>
            <a:ext cx="8229600" cy="1143000"/>
          </a:xfrm>
          <a:prstGeom prst="rect">
            <a:avLst/>
          </a:prstGeom>
        </p:spPr>
        <p:txBody>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3200" dirty="0">
                <a:effectLst>
                  <a:outerShdw blurRad="38100" dist="38100" dir="2700000" algn="tl">
                    <a:srgbClr val="000000">
                      <a:alpha val="43137"/>
                    </a:srgbClr>
                  </a:outerShdw>
                </a:effectLst>
              </a:rPr>
              <a:t>Når er det plagiering?</a:t>
            </a:r>
          </a:p>
        </p:txBody>
      </p:sp>
      <p:pic>
        <p:nvPicPr>
          <p:cNvPr id="6" name="Bilde 5">
            <a:extLst>
              <a:ext uri="{FF2B5EF4-FFF2-40B4-BE49-F238E27FC236}">
                <a16:creationId xmlns:a16="http://schemas.microsoft.com/office/drawing/2014/main" id="{7CB7B0AF-1B7C-4817-94DC-0F5CF3EAD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019" y="340795"/>
            <a:ext cx="4074219" cy="1268100"/>
          </a:xfrm>
          <a:prstGeom prst="rect">
            <a:avLst/>
          </a:prstGeom>
        </p:spPr>
      </p:pic>
      <p:sp>
        <p:nvSpPr>
          <p:cNvPr id="7" name="TekstSylinder 6">
            <a:extLst>
              <a:ext uri="{FF2B5EF4-FFF2-40B4-BE49-F238E27FC236}">
                <a16:creationId xmlns:a16="http://schemas.microsoft.com/office/drawing/2014/main" id="{C92C2E99-8A4E-4E76-80EC-A4484E52BE0E}"/>
              </a:ext>
            </a:extLst>
          </p:cNvPr>
          <p:cNvSpPr txBox="1"/>
          <p:nvPr/>
        </p:nvSpPr>
        <p:spPr>
          <a:xfrm>
            <a:off x="7367081" y="4610578"/>
            <a:ext cx="1776919" cy="215444"/>
          </a:xfrm>
          <a:prstGeom prst="rect">
            <a:avLst/>
          </a:prstGeom>
          <a:noFill/>
        </p:spPr>
        <p:txBody>
          <a:bodyPr wrap="square" rtlCol="0">
            <a:spAutoFit/>
          </a:bodyPr>
          <a:lstStyle/>
          <a:p>
            <a:r>
              <a:rPr lang="en-GB" sz="800" dirty="0"/>
              <a:t>(</a:t>
            </a:r>
            <a:r>
              <a:rPr lang="en-GB" sz="800" dirty="0" err="1"/>
              <a:t>Illustrasjon</a:t>
            </a:r>
            <a:r>
              <a:rPr lang="en-GB" sz="800" dirty="0"/>
              <a:t>: Nina Paley, CC BY-SA 3.0) </a:t>
            </a:r>
          </a:p>
        </p:txBody>
      </p:sp>
      <p:sp>
        <p:nvSpPr>
          <p:cNvPr id="4" name="TekstSylinder 3">
            <a:extLst>
              <a:ext uri="{FF2B5EF4-FFF2-40B4-BE49-F238E27FC236}">
                <a16:creationId xmlns:a16="http://schemas.microsoft.com/office/drawing/2014/main" id="{D59140D3-1250-E0AB-9E15-A94ECCD825CE}"/>
              </a:ext>
            </a:extLst>
          </p:cNvPr>
          <p:cNvSpPr txBox="1"/>
          <p:nvPr/>
        </p:nvSpPr>
        <p:spPr>
          <a:xfrm>
            <a:off x="905307" y="1791782"/>
            <a:ext cx="6885709" cy="523220"/>
          </a:xfrm>
          <a:prstGeom prst="rect">
            <a:avLst/>
          </a:prstGeom>
          <a:solidFill>
            <a:schemeClr val="tx2">
              <a:lumMod val="20000"/>
              <a:lumOff val="80000"/>
            </a:schemeClr>
          </a:solidFill>
        </p:spPr>
        <p:txBody>
          <a:bodyPr wrap="square" rtlCol="0">
            <a:spAutoFit/>
          </a:bodyPr>
          <a:lstStyle/>
          <a:p>
            <a:pPr algn="l"/>
            <a:r>
              <a:rPr lang="nb-NO" sz="2800" b="1" dirty="0"/>
              <a:t>Selvplagiering: Er ikke det en selvmotsigelse?</a:t>
            </a:r>
          </a:p>
        </p:txBody>
      </p:sp>
      <p:sp>
        <p:nvSpPr>
          <p:cNvPr id="3" name="TekstSylinder 2">
            <a:extLst>
              <a:ext uri="{FF2B5EF4-FFF2-40B4-BE49-F238E27FC236}">
                <a16:creationId xmlns:a16="http://schemas.microsoft.com/office/drawing/2014/main" id="{A3CD0862-1567-0679-1CBC-817E49E8FABB}"/>
              </a:ext>
            </a:extLst>
          </p:cNvPr>
          <p:cNvSpPr txBox="1"/>
          <p:nvPr/>
        </p:nvSpPr>
        <p:spPr>
          <a:xfrm>
            <a:off x="110836" y="2896854"/>
            <a:ext cx="8929402" cy="1384995"/>
          </a:xfrm>
          <a:prstGeom prst="rect">
            <a:avLst/>
          </a:prstGeom>
          <a:solidFill>
            <a:schemeClr val="tx2">
              <a:lumMod val="20000"/>
              <a:lumOff val="80000"/>
            </a:schemeClr>
          </a:solidFill>
        </p:spPr>
        <p:txBody>
          <a:bodyPr wrap="square" rtlCol="0">
            <a:spAutoFit/>
          </a:bodyPr>
          <a:lstStyle/>
          <a:p>
            <a:pPr algn="l"/>
            <a:r>
              <a:rPr lang="nb-NO" sz="1400" dirty="0"/>
              <a:t>"I Proposisjon 126 L (2022–2023), foreslår Kunnskapsdepartementet at det skal skilles mellom arbeid som man tidligere har fått uttelling for og naturlige forarbeider til samme prosjekt. Det vil si at dersom man har levert en oppgave og fått studiepoeng for den, så kan ikke teksten gjenbrukes som den er i neste arbeid, men dersom man har levert et arbeidskrav eller liknende som man ikke har fått uttelling for, så kan teksten gjenbrukes. Det handler altså om at man ikke kan få studiepoeng to ganger for samme tekst, litt satt på spissen."</a:t>
            </a:r>
          </a:p>
          <a:p>
            <a:pPr algn="l"/>
            <a:r>
              <a:rPr lang="nb-NO" sz="1400" dirty="0"/>
              <a:t>									        </a:t>
            </a:r>
            <a:r>
              <a:rPr lang="nb-NO" sz="1000" dirty="0"/>
              <a:t>NTNU Oppgaveskriving om plagiering: https://i.ntnu.no/oppgaveskriving/plagiering</a:t>
            </a:r>
          </a:p>
        </p:txBody>
      </p:sp>
    </p:spTree>
    <p:extLst>
      <p:ext uri="{BB962C8B-B14F-4D97-AF65-F5344CB8AC3E}">
        <p14:creationId xmlns:p14="http://schemas.microsoft.com/office/powerpoint/2010/main" val="29339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D67A99B1-C2A3-BE91-48C6-18862904248C}"/>
              </a:ext>
            </a:extLst>
          </p:cNvPr>
          <p:cNvSpPr txBox="1"/>
          <p:nvPr/>
        </p:nvSpPr>
        <p:spPr>
          <a:xfrm>
            <a:off x="101601" y="2648694"/>
            <a:ext cx="8938638" cy="1815882"/>
          </a:xfrm>
          <a:prstGeom prst="rect">
            <a:avLst/>
          </a:prstGeom>
          <a:solidFill>
            <a:schemeClr val="tx2">
              <a:lumMod val="20000"/>
              <a:lumOff val="80000"/>
            </a:schemeClr>
          </a:solidFill>
        </p:spPr>
        <p:txBody>
          <a:bodyPr wrap="square" rtlCol="0">
            <a:spAutoFit/>
          </a:bodyPr>
          <a:lstStyle/>
          <a:p>
            <a:pPr algn="l"/>
            <a:r>
              <a:rPr lang="nb-NO" sz="1600" b="1" dirty="0"/>
              <a:t>Kan jeg gjenbruke helt eller delvis litteraturoversikten (eksamen) i SMED 8007 senere i min avhandling?</a:t>
            </a:r>
          </a:p>
          <a:p>
            <a:pPr algn="l"/>
            <a:br>
              <a:rPr lang="nb-NO" sz="1600" dirty="0"/>
            </a:br>
            <a:r>
              <a:rPr lang="nb-NO" sz="1600" dirty="0"/>
              <a:t>Ja, det kan du! Gjenbruk er en av hensiktene med SMED 8007 og dette er en mulighet som alle deltagerne har (og i praksis alle Ph.d.-studentene på fakultetet). Gjenbruk er derfor ikke å betrakte som selvplagiering eller en type "dobbelt uttelling".</a:t>
            </a:r>
            <a:br>
              <a:rPr lang="nb-NO" sz="1600" dirty="0"/>
            </a:br>
            <a:br>
              <a:rPr lang="nb-NO" sz="1600" dirty="0"/>
            </a:br>
            <a:r>
              <a:rPr lang="nb-NO" sz="1600" dirty="0"/>
              <a:t>Denne tolkningen er støttet av MH-fakultetet og NTNUs jurist.</a:t>
            </a:r>
          </a:p>
        </p:txBody>
      </p:sp>
      <p:sp>
        <p:nvSpPr>
          <p:cNvPr id="3" name="Title 1">
            <a:extLst>
              <a:ext uri="{FF2B5EF4-FFF2-40B4-BE49-F238E27FC236}">
                <a16:creationId xmlns:a16="http://schemas.microsoft.com/office/drawing/2014/main" id="{370C3CD8-5510-EF0D-EDF6-F460B6CF1A53}"/>
              </a:ext>
            </a:extLst>
          </p:cNvPr>
          <p:cNvSpPr txBox="1">
            <a:spLocks/>
          </p:cNvSpPr>
          <p:nvPr/>
        </p:nvSpPr>
        <p:spPr>
          <a:xfrm>
            <a:off x="183548" y="47071"/>
            <a:ext cx="8229600" cy="1143000"/>
          </a:xfrm>
          <a:prstGeom prst="rect">
            <a:avLst/>
          </a:prstGeom>
        </p:spPr>
        <p:txBody>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3200" dirty="0">
                <a:effectLst>
                  <a:outerShdw blurRad="38100" dist="38100" dir="2700000" algn="tl">
                    <a:srgbClr val="000000">
                      <a:alpha val="43137"/>
                    </a:srgbClr>
                  </a:outerShdw>
                </a:effectLst>
              </a:rPr>
              <a:t>Når er det plagiering?</a:t>
            </a:r>
          </a:p>
        </p:txBody>
      </p:sp>
      <p:pic>
        <p:nvPicPr>
          <p:cNvPr id="12" name="Bilde 11">
            <a:extLst>
              <a:ext uri="{FF2B5EF4-FFF2-40B4-BE49-F238E27FC236}">
                <a16:creationId xmlns:a16="http://schemas.microsoft.com/office/drawing/2014/main" id="{E441DE79-9E14-50D1-AD70-BC9F66424242}"/>
              </a:ext>
            </a:extLst>
          </p:cNvPr>
          <p:cNvPicPr>
            <a:picLocks noChangeAspect="1"/>
          </p:cNvPicPr>
          <p:nvPr/>
        </p:nvPicPr>
        <p:blipFill>
          <a:blip r:embed="rId2"/>
          <a:stretch>
            <a:fillRect/>
          </a:stretch>
        </p:blipFill>
        <p:spPr>
          <a:xfrm>
            <a:off x="5029626" y="96981"/>
            <a:ext cx="4005636" cy="2272145"/>
          </a:xfrm>
          <a:prstGeom prst="rect">
            <a:avLst/>
          </a:prstGeom>
        </p:spPr>
      </p:pic>
    </p:spTree>
    <p:extLst>
      <p:ext uri="{BB962C8B-B14F-4D97-AF65-F5344CB8AC3E}">
        <p14:creationId xmlns:p14="http://schemas.microsoft.com/office/powerpoint/2010/main" val="341773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9E6DC90-ADF9-4263-97B7-446F1A51CECA}"/>
              </a:ext>
            </a:extLst>
          </p:cNvPr>
          <p:cNvSpPr txBox="1"/>
          <p:nvPr/>
        </p:nvSpPr>
        <p:spPr>
          <a:xfrm>
            <a:off x="149157" y="614992"/>
            <a:ext cx="8904052" cy="4062651"/>
          </a:xfrm>
          <a:prstGeom prst="rect">
            <a:avLst/>
          </a:prstGeom>
          <a:solidFill>
            <a:schemeClr val="accent1">
              <a:lumMod val="20000"/>
              <a:lumOff val="80000"/>
            </a:schemeClr>
          </a:solidFill>
          <a:ln>
            <a:noFill/>
          </a:ln>
        </p:spPr>
        <p:txBody>
          <a:bodyPr wrap="square" rtlCol="0">
            <a:spAutoFit/>
          </a:bodyPr>
          <a:lstStyle/>
          <a:p>
            <a:r>
              <a:rPr lang="nb-NO" sz="2000" b="1" dirty="0">
                <a:cs typeface="Arial" panose="020B0604020202020204" pitchFamily="34" charset="0"/>
              </a:rPr>
              <a:t>Selvplagiering i forbindelse med forskning og publisering:</a:t>
            </a:r>
          </a:p>
          <a:p>
            <a:endParaRPr lang="nb-NO" sz="1400" dirty="0">
              <a:sym typeface="Wingdings" panose="05000000000000000000" pitchFamily="2" charset="2"/>
            </a:endParaRPr>
          </a:p>
          <a:p>
            <a:r>
              <a:rPr lang="nb-NO" sz="1400" b="1" dirty="0">
                <a:sym typeface="Wingdings" panose="05000000000000000000" pitchFamily="2" charset="2"/>
              </a:rPr>
              <a:t>Tekstresirkulering:</a:t>
            </a:r>
          </a:p>
          <a:p>
            <a:r>
              <a:rPr lang="nb-NO" sz="1400" dirty="0">
                <a:sym typeface="Wingdings" panose="05000000000000000000" pitchFamily="2" charset="2"/>
              </a:rPr>
              <a:t>Forfatter gjenbruker kortere eller lengre deler av en tidligere publikasjon hen har publisert uten å oppgi kilde.</a:t>
            </a:r>
            <a:br>
              <a:rPr lang="nb-NO" sz="1400" dirty="0">
                <a:sym typeface="Wingdings" panose="05000000000000000000" pitchFamily="2" charset="2"/>
              </a:rPr>
            </a:br>
            <a:endParaRPr lang="nb-NO" sz="1400" dirty="0">
              <a:sym typeface="Wingdings" panose="05000000000000000000" pitchFamily="2" charset="2"/>
            </a:endParaRPr>
          </a:p>
          <a:p>
            <a:r>
              <a:rPr lang="nb-NO" sz="1400" b="1" dirty="0">
                <a:sym typeface="Wingdings" panose="05000000000000000000" pitchFamily="2" charset="2"/>
              </a:rPr>
              <a:t>Dobbeltpublisering:</a:t>
            </a:r>
            <a:br>
              <a:rPr lang="nb-NO" sz="1400" b="1" dirty="0">
                <a:sym typeface="Wingdings" panose="05000000000000000000" pitchFamily="2" charset="2"/>
              </a:rPr>
            </a:br>
            <a:r>
              <a:rPr lang="nb-NO" sz="1400" dirty="0">
                <a:sym typeface="Wingdings" panose="05000000000000000000" pitchFamily="2" charset="2"/>
              </a:rPr>
              <a:t>Publisering av et manuskript med et innhold som i stor grad overlapper med innholdet i en tidligere publikasjon hen har publisert (f.eks. en forfatter av en norskspråklig artikkel oversetter denne til engelsk og publiserer manuset som en ny artikkel uten henvisning til originalartikkelen).</a:t>
            </a:r>
            <a:endParaRPr lang="nb-NO" sz="1400" b="1" dirty="0">
              <a:sym typeface="Wingdings" panose="05000000000000000000" pitchFamily="2" charset="2"/>
            </a:endParaRPr>
          </a:p>
          <a:p>
            <a:endParaRPr lang="nb-NO" sz="1400" dirty="0">
              <a:sym typeface="Wingdings" panose="05000000000000000000" pitchFamily="2" charset="2"/>
            </a:endParaRPr>
          </a:p>
          <a:p>
            <a:r>
              <a:rPr lang="nb-NO" sz="1400" b="1" dirty="0">
                <a:sym typeface="Wingdings" panose="05000000000000000000" pitchFamily="2" charset="2"/>
              </a:rPr>
              <a:t>Segmentert publisering ("Salami </a:t>
            </a:r>
            <a:r>
              <a:rPr lang="nb-NO" sz="1400" b="1" dirty="0" err="1">
                <a:sym typeface="Wingdings" panose="05000000000000000000" pitchFamily="2" charset="2"/>
              </a:rPr>
              <a:t>slicing</a:t>
            </a:r>
            <a:r>
              <a:rPr lang="nb-NO" sz="1400" b="1" dirty="0">
                <a:sym typeface="Wingdings" panose="05000000000000000000" pitchFamily="2" charset="2"/>
              </a:rPr>
              <a:t>"):</a:t>
            </a:r>
            <a:br>
              <a:rPr lang="nb-NO" sz="1400" b="1" dirty="0">
                <a:sym typeface="Wingdings" panose="05000000000000000000" pitchFamily="2" charset="2"/>
              </a:rPr>
            </a:br>
            <a:r>
              <a:rPr lang="nb-NO" sz="1400" b="1" dirty="0">
                <a:sym typeface="Wingdings" panose="05000000000000000000" pitchFamily="2" charset="2"/>
              </a:rPr>
              <a:t>F</a:t>
            </a:r>
            <a:r>
              <a:rPr lang="nb-NO" sz="1400" dirty="0">
                <a:sym typeface="Wingdings" panose="05000000000000000000" pitchFamily="2" charset="2"/>
              </a:rPr>
              <a:t>orfatter deler opp forskningen i flere, mindre fragmenter og sender dem inn til forskjellige tidsskrifter som om de er resultatet av flere uavhengige studier.</a:t>
            </a:r>
            <a:endParaRPr lang="nb-NO" sz="1400" b="1" dirty="0">
              <a:sym typeface="Wingdings" panose="05000000000000000000" pitchFamily="2" charset="2"/>
            </a:endParaRPr>
          </a:p>
          <a:p>
            <a:endParaRPr lang="nb-NO" sz="1400" dirty="0">
              <a:sym typeface="Wingdings" panose="05000000000000000000" pitchFamily="2" charset="2"/>
            </a:endParaRPr>
          </a:p>
          <a:p>
            <a:r>
              <a:rPr lang="nb-NO" sz="1400" b="1" dirty="0">
                <a:sym typeface="Wingdings" panose="05000000000000000000" pitchFamily="2" charset="2"/>
              </a:rPr>
              <a:t>Oppdateringspublikasjoner:</a:t>
            </a:r>
            <a:br>
              <a:rPr lang="nb-NO" sz="1400" b="1" dirty="0">
                <a:sym typeface="Wingdings" panose="05000000000000000000" pitchFamily="2" charset="2"/>
              </a:rPr>
            </a:br>
            <a:r>
              <a:rPr lang="nb-NO" sz="1400" dirty="0">
                <a:sym typeface="Wingdings" panose="05000000000000000000" pitchFamily="2" charset="2"/>
              </a:rPr>
              <a:t>Forfatter publiserer en tidligere publikasjon på nytt der hen legger til noen ekstra data, endrer tidsaspekter </a:t>
            </a:r>
            <a:r>
              <a:rPr lang="nb-NO" sz="1400" dirty="0" err="1">
                <a:sym typeface="Wingdings" panose="05000000000000000000" pitchFamily="2" charset="2"/>
              </a:rPr>
              <a:t>o.l</a:t>
            </a:r>
            <a:r>
              <a:rPr lang="nb-NO" sz="1400" dirty="0">
                <a:sym typeface="Wingdings" panose="05000000000000000000" pitchFamily="2" charset="2"/>
              </a:rPr>
              <a:t>, og fremstiller denne som ny forskning.</a:t>
            </a:r>
            <a:endParaRPr lang="nb-NO" sz="1400" b="1" dirty="0">
              <a:sym typeface="Wingdings" panose="05000000000000000000" pitchFamily="2" charset="2"/>
            </a:endParaRPr>
          </a:p>
          <a:p>
            <a:endParaRPr lang="nb-NO" sz="1400" dirty="0">
              <a:sym typeface="Wingdings" panose="05000000000000000000" pitchFamily="2" charset="2"/>
            </a:endParaRPr>
          </a:p>
        </p:txBody>
      </p:sp>
      <p:sp>
        <p:nvSpPr>
          <p:cNvPr id="4" name="TekstSylinder 3">
            <a:extLst>
              <a:ext uri="{FF2B5EF4-FFF2-40B4-BE49-F238E27FC236}">
                <a16:creationId xmlns:a16="http://schemas.microsoft.com/office/drawing/2014/main" id="{F27DEE25-3010-4EB3-AF59-FD4AD7B300DD}"/>
              </a:ext>
            </a:extLst>
          </p:cNvPr>
          <p:cNvSpPr txBox="1"/>
          <p:nvPr/>
        </p:nvSpPr>
        <p:spPr>
          <a:xfrm>
            <a:off x="149157" y="9594"/>
            <a:ext cx="8847061"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Vær oppmerksom på selvplagiering!</a:t>
            </a:r>
          </a:p>
        </p:txBody>
      </p:sp>
      <p:sp>
        <p:nvSpPr>
          <p:cNvPr id="5" name="TekstSylinder 4">
            <a:extLst>
              <a:ext uri="{FF2B5EF4-FFF2-40B4-BE49-F238E27FC236}">
                <a16:creationId xmlns:a16="http://schemas.microsoft.com/office/drawing/2014/main" id="{198670FC-327B-8E20-BDF7-BAD64B1C0EF2}"/>
              </a:ext>
            </a:extLst>
          </p:cNvPr>
          <p:cNvSpPr txBox="1"/>
          <p:nvPr/>
        </p:nvSpPr>
        <p:spPr>
          <a:xfrm>
            <a:off x="3796146" y="4367204"/>
            <a:ext cx="5620327" cy="338554"/>
          </a:xfrm>
          <a:prstGeom prst="rect">
            <a:avLst/>
          </a:prstGeom>
          <a:noFill/>
        </p:spPr>
        <p:txBody>
          <a:bodyPr wrap="square" rtlCol="0">
            <a:spAutoFit/>
          </a:bodyPr>
          <a:lstStyle/>
          <a:p>
            <a:pPr algn="l"/>
            <a:r>
              <a:rPr lang="nb-NO" sz="800" dirty="0"/>
              <a:t>Kilde: </a:t>
            </a:r>
            <a:r>
              <a:rPr lang="en-US" sz="800" dirty="0"/>
              <a:t>Assis, A. J. B. D., </a:t>
            </a:r>
            <a:r>
              <a:rPr lang="en-US" sz="800" dirty="0" err="1"/>
              <a:t>Holanda</a:t>
            </a:r>
            <a:r>
              <a:rPr lang="en-US" sz="800" dirty="0"/>
              <a:t>, C. A., &amp; Amorim, R. F. B. D. (2019). A new side of an old problem: self-plagiarism in scientific publications. </a:t>
            </a:r>
            <a:r>
              <a:rPr lang="en-US" sz="800" i="1" dirty="0"/>
              <a:t>Geriatrics, Gerontology and Aging</a:t>
            </a:r>
            <a:r>
              <a:rPr lang="en-US" sz="800" dirty="0"/>
              <a:t>, </a:t>
            </a:r>
            <a:r>
              <a:rPr lang="en-US" sz="800" i="1" dirty="0"/>
              <a:t>13</a:t>
            </a:r>
            <a:r>
              <a:rPr lang="en-US" sz="800" dirty="0"/>
              <a:t>(2).</a:t>
            </a:r>
            <a:r>
              <a:rPr lang="nb-NO" sz="800" dirty="0"/>
              <a:t> https://doi.org/10.5327/Z2447-211520191800063</a:t>
            </a:r>
          </a:p>
        </p:txBody>
      </p:sp>
    </p:spTree>
    <p:extLst>
      <p:ext uri="{BB962C8B-B14F-4D97-AF65-F5344CB8AC3E}">
        <p14:creationId xmlns:p14="http://schemas.microsoft.com/office/powerpoint/2010/main" val="293851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C41F74E1-F63B-064F-B53F-7E6FE5D8CA8B}"/>
              </a:ext>
            </a:extLst>
          </p:cNvPr>
          <p:cNvSpPr txBox="1"/>
          <p:nvPr/>
        </p:nvSpPr>
        <p:spPr>
          <a:xfrm>
            <a:off x="127000" y="901204"/>
            <a:ext cx="8890000" cy="3416320"/>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nb-NO" b="1" dirty="0"/>
              <a:t>Hva med forskere og vitenskapelig publisering?</a:t>
            </a:r>
          </a:p>
          <a:p>
            <a:endParaRPr lang="nb-NO" b="1" dirty="0"/>
          </a:p>
          <a:p>
            <a:r>
              <a:rPr lang="nb-NO" dirty="0"/>
              <a:t>Morten Welde, Patric Wallin og Victoria Alterskjær i Forskerforbundet problematiserer dette godt i en kronikk i Universitetsavisa 27.06.23</a:t>
            </a:r>
          </a:p>
          <a:p>
            <a:endParaRPr lang="nb-NO" dirty="0"/>
          </a:p>
          <a:p>
            <a:r>
              <a:rPr lang="nb-NO" dirty="0"/>
              <a:t>"De fleste vitenskapelig ansatte er avhengig av å la stoff modne før det blir egnet for publisering. De skriver notater, arbeidsrapporter og presenterer stoff på konferanser. Deretter kan de sende inn en artikkel til en journal. Og selv om det er en del forskjell i praksiser på tvers av disipliner så er bruk av eget upublisert materiale utbredt. En innsendt artikkel som blir avvist fra tidsskriftet jobbes gjerne videre med for å sendes til et annen tidsskrift. Skal den nye versjonen da vise til den avviste versjonen? Selvsagt ikke. Det finnes ingenting offentlig tilgjengelig kilde å henvise til".</a:t>
            </a:r>
          </a:p>
        </p:txBody>
      </p:sp>
      <p:sp>
        <p:nvSpPr>
          <p:cNvPr id="2" name="TekstSylinder 1">
            <a:extLst>
              <a:ext uri="{FF2B5EF4-FFF2-40B4-BE49-F238E27FC236}">
                <a16:creationId xmlns:a16="http://schemas.microsoft.com/office/drawing/2014/main" id="{457FFA0D-B703-1D56-4776-25CE9F202BE9}"/>
              </a:ext>
            </a:extLst>
          </p:cNvPr>
          <p:cNvSpPr txBox="1"/>
          <p:nvPr/>
        </p:nvSpPr>
        <p:spPr>
          <a:xfrm>
            <a:off x="149157" y="46538"/>
            <a:ext cx="855971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Vær oppmerksom på selvplagiering!</a:t>
            </a:r>
          </a:p>
        </p:txBody>
      </p:sp>
      <p:sp>
        <p:nvSpPr>
          <p:cNvPr id="4" name="TekstSylinder 3">
            <a:extLst>
              <a:ext uri="{FF2B5EF4-FFF2-40B4-BE49-F238E27FC236}">
                <a16:creationId xmlns:a16="http://schemas.microsoft.com/office/drawing/2014/main" id="{E560E78D-8E5C-1D9D-8322-E54487608001}"/>
              </a:ext>
            </a:extLst>
          </p:cNvPr>
          <p:cNvSpPr txBox="1"/>
          <p:nvPr/>
        </p:nvSpPr>
        <p:spPr>
          <a:xfrm>
            <a:off x="4010178" y="4317524"/>
            <a:ext cx="5133822" cy="338554"/>
          </a:xfrm>
          <a:prstGeom prst="rect">
            <a:avLst/>
          </a:prstGeom>
          <a:noFill/>
        </p:spPr>
        <p:txBody>
          <a:bodyPr wrap="square" rtlCol="0">
            <a:spAutoFit/>
          </a:bodyPr>
          <a:lstStyle/>
          <a:p>
            <a:r>
              <a:rPr lang="en-US" sz="800" dirty="0"/>
              <a:t>Kilde: </a:t>
            </a:r>
            <a:r>
              <a:rPr lang="nb-NO" sz="800" dirty="0"/>
              <a:t>https://www.universitetsavisa.no/eksamen-forskerforbundet-morten-welde/selvplagiering-er-ikke-fusk/382369</a:t>
            </a:r>
          </a:p>
          <a:p>
            <a:pPr algn="l"/>
            <a:endParaRPr lang="nb-NO" sz="800" b="1" dirty="0"/>
          </a:p>
        </p:txBody>
      </p:sp>
    </p:spTree>
    <p:extLst>
      <p:ext uri="{BB962C8B-B14F-4D97-AF65-F5344CB8AC3E}">
        <p14:creationId xmlns:p14="http://schemas.microsoft.com/office/powerpoint/2010/main" val="865929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9E6DC90-ADF9-4263-97B7-446F1A51CECA}"/>
              </a:ext>
            </a:extLst>
          </p:cNvPr>
          <p:cNvSpPr txBox="1"/>
          <p:nvPr/>
        </p:nvSpPr>
        <p:spPr>
          <a:xfrm>
            <a:off x="149157" y="887464"/>
            <a:ext cx="8904052" cy="3877985"/>
          </a:xfrm>
          <a:prstGeom prst="rect">
            <a:avLst/>
          </a:prstGeom>
          <a:solidFill>
            <a:schemeClr val="accent1">
              <a:lumMod val="20000"/>
              <a:lumOff val="80000"/>
            </a:schemeClr>
          </a:solidFill>
          <a:ln>
            <a:noFill/>
          </a:ln>
        </p:spPr>
        <p:txBody>
          <a:bodyPr wrap="square" rtlCol="0">
            <a:spAutoFit/>
          </a:bodyPr>
          <a:lstStyle/>
          <a:p>
            <a:r>
              <a:rPr lang="nb-NO" sz="2000" b="1" dirty="0">
                <a:cs typeface="Arial" panose="020B0604020202020204" pitchFamily="34" charset="0"/>
              </a:rPr>
              <a:t>Selvplagiering versus tekstresirkulering:</a:t>
            </a:r>
          </a:p>
          <a:p>
            <a:endParaRPr lang="nb-NO" sz="1400" dirty="0">
              <a:sym typeface="Wingdings" panose="05000000000000000000" pitchFamily="2" charset="2"/>
            </a:endParaRPr>
          </a:p>
          <a:p>
            <a:r>
              <a:rPr lang="en-US" sz="1400" dirty="0">
                <a:sym typeface="Wingdings" panose="05000000000000000000" pitchFamily="2" charset="2"/>
              </a:rPr>
              <a:t>"</a:t>
            </a:r>
            <a:r>
              <a:rPr lang="en-US" sz="1400" i="1" dirty="0">
                <a:effectLst/>
              </a:rPr>
              <a:t>Text recycling is the reuse of textual material (prose, visuals, or equations) in a new document where (1) the material in the new document is identical to that of the source (or substantively equivalent in both form and content), (2) the material is not presented in the new document as a quotation (via quotation marks or block indentation), and (3) at least one author of the new document is also an author of the prior document." </a:t>
            </a:r>
            <a:br>
              <a:rPr lang="en-US" sz="1400" i="1" dirty="0">
                <a:effectLst/>
              </a:rPr>
            </a:br>
            <a:r>
              <a:rPr lang="en-US" sz="1000" dirty="0"/>
              <a:t>Text Recycling Research Project: </a:t>
            </a:r>
            <a:r>
              <a:rPr lang="en-US" sz="1000" dirty="0">
                <a:hlinkClick r:id="rId2"/>
              </a:rPr>
              <a:t>https://textrecycling.org/what-is-text-recycling/</a:t>
            </a:r>
            <a:endParaRPr lang="en-US" sz="1000" dirty="0"/>
          </a:p>
          <a:p>
            <a:endParaRPr lang="nb-NO" sz="1000" dirty="0"/>
          </a:p>
          <a:p>
            <a:r>
              <a:rPr lang="nb-NO" sz="1400" b="1" dirty="0">
                <a:solidFill>
                  <a:srgbClr val="FF0000"/>
                </a:solidFill>
                <a:effectLst/>
              </a:rPr>
              <a:t>Disse anbefalingene gjelder kun gjenbruk av eget arbeid og ikke bruk av materiale fra andre.</a:t>
            </a:r>
          </a:p>
          <a:p>
            <a:endParaRPr lang="nb-NO" sz="1000" dirty="0"/>
          </a:p>
          <a:p>
            <a:r>
              <a:rPr lang="nb-NO" sz="1400" dirty="0">
                <a:cs typeface="Arial" panose="020B0604020202020204" pitchFamily="34" charset="0"/>
              </a:rPr>
              <a:t>Utgivere har ulik politikk når det gjelder gjenbruk eller resirkulering av egen, tidligere publisert tekst. Sjekk med tidsskriftets redaktør.</a:t>
            </a:r>
          </a:p>
          <a:p>
            <a:endParaRPr lang="nb-NO" sz="1400" i="1" dirty="0"/>
          </a:p>
          <a:p>
            <a:r>
              <a:rPr lang="nb-NO" sz="1400" b="1" dirty="0"/>
              <a:t>Best </a:t>
            </a:r>
            <a:r>
              <a:rPr lang="nb-NO" sz="1400" b="1" dirty="0" err="1"/>
              <a:t>practice</a:t>
            </a:r>
            <a:r>
              <a:rPr lang="nb-NO" sz="1400" b="1" dirty="0"/>
              <a:t> for </a:t>
            </a:r>
            <a:r>
              <a:rPr lang="nb-NO" sz="1400" b="1" dirty="0" err="1"/>
              <a:t>researchers</a:t>
            </a:r>
            <a:r>
              <a:rPr lang="nb-NO" sz="1400" b="1" dirty="0"/>
              <a:t>:</a:t>
            </a:r>
          </a:p>
          <a:p>
            <a:endParaRPr lang="nb-NO" sz="1400" dirty="0">
              <a:sym typeface="Wingdings" panose="05000000000000000000" pitchFamily="2" charset="2"/>
            </a:endParaRPr>
          </a:p>
          <a:p>
            <a:r>
              <a:rPr lang="nb-NO" sz="1400" dirty="0">
                <a:sym typeface="Wingdings" panose="05000000000000000000" pitchFamily="2" charset="2"/>
                <a:hlinkClick r:id="rId3"/>
              </a:rPr>
              <a:t>https://textrecycling.org/resources/best-practices-for-researchers/</a:t>
            </a:r>
            <a:endParaRPr lang="nb-NO" sz="1400" dirty="0">
              <a:sym typeface="Wingdings" panose="05000000000000000000" pitchFamily="2" charset="2"/>
            </a:endParaRPr>
          </a:p>
          <a:p>
            <a:endParaRPr lang="nb-NO" sz="1400" dirty="0">
              <a:sym typeface="Wingdings" panose="05000000000000000000" pitchFamily="2" charset="2"/>
            </a:endParaRPr>
          </a:p>
          <a:p>
            <a:r>
              <a:rPr lang="nb-NO" sz="1400" b="1" dirty="0">
                <a:sym typeface="Wingdings" panose="05000000000000000000" pitchFamily="2" charset="2"/>
              </a:rPr>
              <a:t>Er du i tvil, siter tidligere publisert materiale som du har gjenbrukt, sitert eller parafrasert!</a:t>
            </a:r>
          </a:p>
        </p:txBody>
      </p:sp>
      <p:sp>
        <p:nvSpPr>
          <p:cNvPr id="4" name="TekstSylinder 3">
            <a:extLst>
              <a:ext uri="{FF2B5EF4-FFF2-40B4-BE49-F238E27FC236}">
                <a16:creationId xmlns:a16="http://schemas.microsoft.com/office/drawing/2014/main" id="{EE31A751-C1B1-6372-065D-D0E4B10E816B}"/>
              </a:ext>
            </a:extLst>
          </p:cNvPr>
          <p:cNvSpPr txBox="1"/>
          <p:nvPr/>
        </p:nvSpPr>
        <p:spPr>
          <a:xfrm>
            <a:off x="149157" y="46538"/>
            <a:ext cx="855971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Vær oppmerksom på selvplagiering!</a:t>
            </a:r>
          </a:p>
        </p:txBody>
      </p:sp>
    </p:spTree>
    <p:extLst>
      <p:ext uri="{BB962C8B-B14F-4D97-AF65-F5344CB8AC3E}">
        <p14:creationId xmlns:p14="http://schemas.microsoft.com/office/powerpoint/2010/main" val="128606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98646" y="2774067"/>
            <a:ext cx="8854563" cy="1754326"/>
          </a:xfrm>
          <a:prstGeom prst="rect">
            <a:avLst/>
          </a:prstGeom>
          <a:solidFill>
            <a:schemeClr val="accent1">
              <a:lumMod val="20000"/>
              <a:lumOff val="80000"/>
            </a:schemeClr>
          </a:solidFill>
        </p:spPr>
        <p:txBody>
          <a:bodyPr wrap="square">
            <a:spAutoFit/>
          </a:bodyPr>
          <a:lstStyle/>
          <a:p>
            <a:r>
              <a:rPr lang="nb-NO" b="1" dirty="0">
                <a:latin typeface="Arial" panose="020B0604020202020204" pitchFamily="34" charset="0"/>
                <a:cs typeface="Arial" panose="020B0604020202020204" pitchFamily="34" charset="0"/>
              </a:rPr>
              <a:t>"Den akademiske hviskeleken"</a:t>
            </a:r>
          </a:p>
          <a:p>
            <a:endParaRPr lang="nb-N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Overføring av informasjon fra kilde til kilde uten sjekk av den opprinnelige (primær) kilden. </a:t>
            </a:r>
            <a:r>
              <a:rPr lang="nb-NO" dirty="0">
                <a:latin typeface="Arial" panose="020B0604020202020204" pitchFamily="34" charset="0"/>
                <a:cs typeface="Arial" panose="020B0604020202020204" pitchFamily="34" charset="0"/>
                <a:sym typeface="Wingdings" panose="05000000000000000000" pitchFamily="2" charset="2"/>
              </a:rPr>
              <a:t> Kan føre til feil og alvorlige konsekvenser.</a:t>
            </a:r>
          </a:p>
          <a:p>
            <a:pPr marL="285750" indent="-285750">
              <a:buFont typeface="Arial" panose="020B0604020202020204" pitchFamily="34" charset="0"/>
              <a:buChar char="•"/>
            </a:pPr>
            <a:endParaRPr lang="nb-NO"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sym typeface="Wingdings" panose="05000000000000000000" pitchFamily="2" charset="2"/>
              </a:rPr>
              <a:t>Er årsaken til flere berømte (beryktede) akademiske myter.</a:t>
            </a:r>
          </a:p>
        </p:txBody>
      </p:sp>
      <p:sp>
        <p:nvSpPr>
          <p:cNvPr id="3" name="TekstSylinder 2"/>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Hvorfor er korrekt sitering viktig i akademisk skriving?</a:t>
            </a:r>
          </a:p>
        </p:txBody>
      </p:sp>
      <p:sp>
        <p:nvSpPr>
          <p:cNvPr id="5" name="TekstSylinder 4"/>
          <p:cNvSpPr txBox="1"/>
          <p:nvPr/>
        </p:nvSpPr>
        <p:spPr>
          <a:xfrm>
            <a:off x="2784764" y="4551964"/>
            <a:ext cx="6416387" cy="215444"/>
          </a:xfrm>
          <a:prstGeom prst="rect">
            <a:avLst/>
          </a:prstGeom>
          <a:noFill/>
        </p:spPr>
        <p:txBody>
          <a:bodyPr wrap="square" rtlCol="0">
            <a:spAutoFit/>
          </a:bodyPr>
          <a:lstStyle/>
          <a:p>
            <a:r>
              <a:rPr lang="nb-NO" sz="800" dirty="0"/>
              <a:t>Illustrasjon: Erlend Kristiansen. An </a:t>
            </a:r>
            <a:r>
              <a:rPr lang="nb-NO" sz="800" dirty="0" err="1"/>
              <a:t>adaption</a:t>
            </a:r>
            <a:r>
              <a:rPr lang="nb-NO" sz="800" dirty="0"/>
              <a:t> </a:t>
            </a:r>
            <a:r>
              <a:rPr lang="nb-NO" sz="800" dirty="0" err="1"/>
              <a:t>of</a:t>
            </a:r>
            <a:r>
              <a:rPr lang="nb-NO" sz="800" dirty="0"/>
              <a:t> </a:t>
            </a:r>
            <a:r>
              <a:rPr lang="nb-NO" sz="800" dirty="0" err="1"/>
              <a:t>photo</a:t>
            </a:r>
            <a:r>
              <a:rPr lang="nb-NO" sz="800" dirty="0"/>
              <a:t> by </a:t>
            </a:r>
            <a:r>
              <a:rPr lang="nb-NO" sz="800" dirty="0" err="1"/>
              <a:t>Jamin</a:t>
            </a:r>
            <a:r>
              <a:rPr lang="nb-NO" sz="800" dirty="0"/>
              <a:t> Gray, via </a:t>
            </a:r>
            <a:r>
              <a:rPr lang="nb-NO" sz="800" dirty="0" err="1"/>
              <a:t>flickr</a:t>
            </a:r>
            <a:r>
              <a:rPr lang="nb-NO" sz="800" dirty="0"/>
              <a:t>. </a:t>
            </a:r>
            <a:r>
              <a:rPr lang="nb-NO" sz="800" dirty="0">
                <a:hlinkClick r:id="rId2"/>
              </a:rPr>
              <a:t>https://www.flickr.com/photos/jamingray/1056525232</a:t>
            </a:r>
            <a:r>
              <a:rPr lang="nb-NO" sz="800" dirty="0"/>
              <a:t>. CC-BY-SA 2.0.</a:t>
            </a:r>
          </a:p>
        </p:txBody>
      </p:sp>
      <p:pic>
        <p:nvPicPr>
          <p:cNvPr id="7" name="Bilde 6">
            <a:extLst>
              <a:ext uri="{FF2B5EF4-FFF2-40B4-BE49-F238E27FC236}">
                <a16:creationId xmlns:a16="http://schemas.microsoft.com/office/drawing/2014/main" id="{3951BA6F-5B0E-C2C2-A92A-2E78CCE64269}"/>
              </a:ext>
            </a:extLst>
          </p:cNvPr>
          <p:cNvPicPr>
            <a:picLocks noChangeAspect="1"/>
          </p:cNvPicPr>
          <p:nvPr/>
        </p:nvPicPr>
        <p:blipFill>
          <a:blip r:embed="rId3"/>
          <a:stretch>
            <a:fillRect/>
          </a:stretch>
        </p:blipFill>
        <p:spPr>
          <a:xfrm>
            <a:off x="208106" y="584775"/>
            <a:ext cx="7872338" cy="1994491"/>
          </a:xfrm>
          <a:prstGeom prst="rect">
            <a:avLst/>
          </a:prstGeom>
        </p:spPr>
      </p:pic>
    </p:spTree>
    <p:extLst>
      <p:ext uri="{BB962C8B-B14F-4D97-AF65-F5344CB8AC3E}">
        <p14:creationId xmlns:p14="http://schemas.microsoft.com/office/powerpoint/2010/main" val="924240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4C200960-0796-155B-4731-689F8C855B1B}"/>
              </a:ext>
            </a:extLst>
          </p:cNvPr>
          <p:cNvPicPr>
            <a:picLocks noChangeAspect="1"/>
          </p:cNvPicPr>
          <p:nvPr/>
        </p:nvPicPr>
        <p:blipFill>
          <a:blip r:embed="rId2"/>
          <a:stretch>
            <a:fillRect/>
          </a:stretch>
        </p:blipFill>
        <p:spPr>
          <a:xfrm>
            <a:off x="415597" y="908049"/>
            <a:ext cx="2670503" cy="3774377"/>
          </a:xfrm>
          <a:prstGeom prst="rect">
            <a:avLst/>
          </a:prstGeom>
        </p:spPr>
      </p:pic>
      <p:sp>
        <p:nvSpPr>
          <p:cNvPr id="6" name="Rektangel 5">
            <a:extLst>
              <a:ext uri="{FF2B5EF4-FFF2-40B4-BE49-F238E27FC236}">
                <a16:creationId xmlns:a16="http://schemas.microsoft.com/office/drawing/2014/main" id="{62D935AF-C851-47EA-4726-38706C34E269}"/>
              </a:ext>
            </a:extLst>
          </p:cNvPr>
          <p:cNvSpPr/>
          <p:nvPr/>
        </p:nvSpPr>
        <p:spPr>
          <a:xfrm>
            <a:off x="3333750" y="908050"/>
            <a:ext cx="5708650" cy="646331"/>
          </a:xfrm>
          <a:prstGeom prst="rect">
            <a:avLst/>
          </a:prstGeom>
          <a:solidFill>
            <a:schemeClr val="accent1">
              <a:lumMod val="20000"/>
              <a:lumOff val="80000"/>
            </a:schemeClr>
          </a:solidFill>
        </p:spPr>
        <p:txBody>
          <a:bodyPr wrap="square">
            <a:spAutoFit/>
          </a:bodyPr>
          <a:lstStyle/>
          <a:p>
            <a:r>
              <a:rPr lang="nb-NO" dirty="0">
                <a:latin typeface="Arial" panose="020B0604020202020204" pitchFamily="34" charset="0"/>
                <a:cs typeface="Arial" panose="020B0604020202020204" pitchFamily="34" charset="0"/>
              </a:rPr>
              <a:t>Sjekker du ikke primærkilden selv, risikerer du å sitere artikler som er trukket tilbake. </a:t>
            </a:r>
          </a:p>
        </p:txBody>
      </p:sp>
      <p:sp>
        <p:nvSpPr>
          <p:cNvPr id="7" name="TekstSylinder 6">
            <a:extLst>
              <a:ext uri="{FF2B5EF4-FFF2-40B4-BE49-F238E27FC236}">
                <a16:creationId xmlns:a16="http://schemas.microsoft.com/office/drawing/2014/main" id="{D204A85F-DBE8-3C11-7D47-8623D09869DD}"/>
              </a:ext>
            </a:extLst>
          </p:cNvPr>
          <p:cNvSpPr txBox="1"/>
          <p:nvPr/>
        </p:nvSpPr>
        <p:spPr>
          <a:xfrm>
            <a:off x="3225800" y="4464050"/>
            <a:ext cx="5133822" cy="338554"/>
          </a:xfrm>
          <a:prstGeom prst="rect">
            <a:avLst/>
          </a:prstGeom>
          <a:noFill/>
        </p:spPr>
        <p:txBody>
          <a:bodyPr wrap="square" rtlCol="0">
            <a:spAutoFit/>
          </a:bodyPr>
          <a:lstStyle/>
          <a:p>
            <a:pPr algn="l"/>
            <a:r>
              <a:rPr lang="en-US" sz="800" dirty="0"/>
              <a:t>Rocco, N., </a:t>
            </a:r>
            <a:r>
              <a:rPr lang="en-US" sz="800" dirty="0" err="1"/>
              <a:t>Rispoli</a:t>
            </a:r>
            <a:r>
              <a:rPr lang="en-US" sz="800" dirty="0"/>
              <a:t>, C., Pagano, G. </a:t>
            </a:r>
            <a:r>
              <a:rPr lang="en-US" sz="800" i="1" dirty="0"/>
              <a:t>et al.</a:t>
            </a:r>
            <a:r>
              <a:rPr lang="en-US" sz="800" dirty="0"/>
              <a:t> RETRACTED ARTICLE: Undertreatment of breast cancer in the elderly. </a:t>
            </a:r>
            <a:r>
              <a:rPr lang="en-US" sz="800" i="1" dirty="0"/>
              <a:t>BMC Surg</a:t>
            </a:r>
            <a:r>
              <a:rPr lang="en-US" sz="800" dirty="0"/>
              <a:t> </a:t>
            </a:r>
            <a:r>
              <a:rPr lang="en-US" sz="800" b="1" dirty="0"/>
              <a:t>13</a:t>
            </a:r>
            <a:r>
              <a:rPr lang="en-US" sz="800" dirty="0"/>
              <a:t> (Suppl 2), 1 (2013). </a:t>
            </a:r>
            <a:r>
              <a:rPr lang="en-US" sz="800" dirty="0">
                <a:hlinkClick r:id="rId3"/>
              </a:rPr>
              <a:t>https://doi.org/10.1186/1471-2482-13-S2-S26</a:t>
            </a:r>
            <a:r>
              <a:rPr lang="en-US" sz="800" dirty="0"/>
              <a:t> (CC-BY 2.0).</a:t>
            </a:r>
            <a:endParaRPr lang="nb-NO" sz="800" b="1" dirty="0"/>
          </a:p>
        </p:txBody>
      </p:sp>
      <p:grpSp>
        <p:nvGrpSpPr>
          <p:cNvPr id="9" name="Gruppe 8">
            <a:extLst>
              <a:ext uri="{FF2B5EF4-FFF2-40B4-BE49-F238E27FC236}">
                <a16:creationId xmlns:a16="http://schemas.microsoft.com/office/drawing/2014/main" id="{AC741907-DC37-61B8-7053-84BA8D775526}"/>
              </a:ext>
            </a:extLst>
          </p:cNvPr>
          <p:cNvGrpSpPr/>
          <p:nvPr/>
        </p:nvGrpSpPr>
        <p:grpSpPr>
          <a:xfrm>
            <a:off x="3289300" y="2000766"/>
            <a:ext cx="4598555" cy="2221803"/>
            <a:chOff x="3289300" y="1697626"/>
            <a:chExt cx="5178272" cy="2524943"/>
          </a:xfrm>
        </p:grpSpPr>
        <p:pic>
          <p:nvPicPr>
            <p:cNvPr id="4" name="Bilde 3">
              <a:extLst>
                <a:ext uri="{FF2B5EF4-FFF2-40B4-BE49-F238E27FC236}">
                  <a16:creationId xmlns:a16="http://schemas.microsoft.com/office/drawing/2014/main" id="{040BB096-432D-EB12-E531-461D91494C0E}"/>
                </a:ext>
              </a:extLst>
            </p:cNvPr>
            <p:cNvPicPr>
              <a:picLocks noChangeAspect="1"/>
            </p:cNvPicPr>
            <p:nvPr/>
          </p:nvPicPr>
          <p:blipFill>
            <a:blip r:embed="rId4"/>
            <a:stretch>
              <a:fillRect/>
            </a:stretch>
          </p:blipFill>
          <p:spPr>
            <a:xfrm>
              <a:off x="3333750" y="1697626"/>
              <a:ext cx="5133822" cy="2309499"/>
            </a:xfrm>
            <a:prstGeom prst="rect">
              <a:avLst/>
            </a:prstGeom>
          </p:spPr>
        </p:pic>
        <p:sp>
          <p:nvSpPr>
            <p:cNvPr id="8" name="TekstSylinder 7">
              <a:extLst>
                <a:ext uri="{FF2B5EF4-FFF2-40B4-BE49-F238E27FC236}">
                  <a16:creationId xmlns:a16="http://schemas.microsoft.com/office/drawing/2014/main" id="{989724E9-9EDC-770C-C1D6-7C268CCD8A0D}"/>
                </a:ext>
              </a:extLst>
            </p:cNvPr>
            <p:cNvSpPr txBox="1"/>
            <p:nvPr/>
          </p:nvSpPr>
          <p:spPr>
            <a:xfrm>
              <a:off x="3289300" y="4007125"/>
              <a:ext cx="5133822" cy="215444"/>
            </a:xfrm>
            <a:prstGeom prst="rect">
              <a:avLst/>
            </a:prstGeom>
            <a:noFill/>
          </p:spPr>
          <p:txBody>
            <a:bodyPr wrap="square" rtlCol="0">
              <a:spAutoFit/>
            </a:bodyPr>
            <a:lstStyle/>
            <a:p>
              <a:pPr algn="l"/>
              <a:r>
                <a:rPr lang="en-US" sz="800" dirty="0" err="1"/>
                <a:t>Khrono</a:t>
              </a:r>
              <a:r>
                <a:rPr lang="en-US" sz="800" dirty="0"/>
                <a:t> 28.09.22. </a:t>
              </a:r>
              <a:r>
                <a:rPr lang="en-US" sz="800" dirty="0">
                  <a:hlinkClick r:id="rId5"/>
                </a:rPr>
                <a:t>https://khrono.no/skandaleartiklene-siteres-arevis-etter-at-de-ble-trukket/718129</a:t>
              </a:r>
              <a:r>
                <a:rPr lang="en-US" sz="800" dirty="0"/>
                <a:t>.</a:t>
              </a:r>
              <a:endParaRPr lang="nb-NO" sz="800" b="1" dirty="0"/>
            </a:p>
          </p:txBody>
        </p:sp>
      </p:grpSp>
      <p:sp>
        <p:nvSpPr>
          <p:cNvPr id="3" name="TekstSylinder 2">
            <a:extLst>
              <a:ext uri="{FF2B5EF4-FFF2-40B4-BE49-F238E27FC236}">
                <a16:creationId xmlns:a16="http://schemas.microsoft.com/office/drawing/2014/main" id="{BEF93753-D3FD-E2CF-EF76-78BEED7BE609}"/>
              </a:ext>
            </a:extLst>
          </p:cNvPr>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Hvorfor er korrekt sitering viktig i akademisk skriving?</a:t>
            </a:r>
          </a:p>
        </p:txBody>
      </p:sp>
    </p:spTree>
    <p:extLst>
      <p:ext uri="{BB962C8B-B14F-4D97-AF65-F5344CB8AC3E}">
        <p14:creationId xmlns:p14="http://schemas.microsoft.com/office/powerpoint/2010/main" val="374341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415CE891-1137-4438-8481-7665241215CC}"/>
              </a:ext>
            </a:extLst>
          </p:cNvPr>
          <p:cNvSpPr/>
          <p:nvPr/>
        </p:nvSpPr>
        <p:spPr>
          <a:xfrm>
            <a:off x="158750" y="646254"/>
            <a:ext cx="8038523" cy="646331"/>
          </a:xfrm>
          <a:prstGeom prst="rect">
            <a:avLst/>
          </a:prstGeom>
          <a:solidFill>
            <a:schemeClr val="accent1">
              <a:lumMod val="20000"/>
              <a:lumOff val="80000"/>
            </a:schemeClr>
          </a:solidFill>
        </p:spPr>
        <p:txBody>
          <a:bodyPr wrap="square">
            <a:spAutoFit/>
          </a:bodyPr>
          <a:lstStyle/>
          <a:p>
            <a:r>
              <a:rPr lang="nb-NO" b="1" dirty="0">
                <a:latin typeface="Arial" panose="020B0604020202020204" pitchFamily="34" charset="0"/>
                <a:cs typeface="Arial" panose="020B0604020202020204" pitchFamily="34" charset="0"/>
              </a:rPr>
              <a:t>"Opioid-krisen i USA"</a:t>
            </a:r>
          </a:p>
          <a:p>
            <a:r>
              <a:rPr lang="nb-NO" dirty="0">
                <a:latin typeface="Arial" panose="020B0604020202020204" pitchFamily="34" charset="0"/>
                <a:cs typeface="Arial" panose="020B0604020202020204" pitchFamily="34" charset="0"/>
              </a:rPr>
              <a:t>Hvordan dårlig siteringspraksis bidro til det store misbruket av opioider i USA.</a:t>
            </a:r>
          </a:p>
        </p:txBody>
      </p:sp>
      <p:sp>
        <p:nvSpPr>
          <p:cNvPr id="21" name="TekstSylinder 20">
            <a:extLst>
              <a:ext uri="{FF2B5EF4-FFF2-40B4-BE49-F238E27FC236}">
                <a16:creationId xmlns:a16="http://schemas.microsoft.com/office/drawing/2014/main" id="{5E0524F6-6234-44B6-93E8-7F7C2FBDFB29}"/>
              </a:ext>
            </a:extLst>
          </p:cNvPr>
          <p:cNvSpPr txBox="1"/>
          <p:nvPr/>
        </p:nvSpPr>
        <p:spPr>
          <a:xfrm>
            <a:off x="3054567" y="4515574"/>
            <a:ext cx="3574833" cy="215444"/>
          </a:xfrm>
          <a:prstGeom prst="rect">
            <a:avLst/>
          </a:prstGeom>
          <a:noFill/>
        </p:spPr>
        <p:txBody>
          <a:bodyPr wrap="square" rtlCol="0">
            <a:spAutoFit/>
          </a:bodyPr>
          <a:lstStyle/>
          <a:p>
            <a:r>
              <a:rPr lang="en-US" sz="800" dirty="0">
                <a:latin typeface="Segoe UI" panose="020B0502040204020203" pitchFamily="34" charset="0"/>
              </a:rPr>
              <a:t>https://www.hhs.gov/opioids/statistics/index.html</a:t>
            </a:r>
            <a:endParaRPr lang="nb-NO" sz="800" dirty="0"/>
          </a:p>
        </p:txBody>
      </p:sp>
      <p:sp>
        <p:nvSpPr>
          <p:cNvPr id="18" name="TekstSylinder 17">
            <a:extLst>
              <a:ext uri="{FF2B5EF4-FFF2-40B4-BE49-F238E27FC236}">
                <a16:creationId xmlns:a16="http://schemas.microsoft.com/office/drawing/2014/main" id="{38F0DED9-D44D-4D89-9FBE-045D96D67474}"/>
              </a:ext>
            </a:extLst>
          </p:cNvPr>
          <p:cNvSpPr txBox="1"/>
          <p:nvPr/>
        </p:nvSpPr>
        <p:spPr>
          <a:xfrm>
            <a:off x="4940300" y="1479550"/>
            <a:ext cx="1689100" cy="1562100"/>
          </a:xfrm>
          <a:prstGeom prst="rect">
            <a:avLst/>
          </a:prstGeom>
          <a:solidFill>
            <a:schemeClr val="bg1"/>
          </a:solidFill>
        </p:spPr>
        <p:txBody>
          <a:bodyPr wrap="square" rtlCol="0">
            <a:spAutoFit/>
          </a:bodyPr>
          <a:lstStyle/>
          <a:p>
            <a:pPr algn="l"/>
            <a:endParaRPr lang="nb-NO" b="1" dirty="0"/>
          </a:p>
        </p:txBody>
      </p:sp>
      <p:sp>
        <p:nvSpPr>
          <p:cNvPr id="22" name="TekstSylinder 21">
            <a:extLst>
              <a:ext uri="{FF2B5EF4-FFF2-40B4-BE49-F238E27FC236}">
                <a16:creationId xmlns:a16="http://schemas.microsoft.com/office/drawing/2014/main" id="{54525E49-2825-440B-B23F-6B14D2E6E8B5}"/>
              </a:ext>
            </a:extLst>
          </p:cNvPr>
          <p:cNvSpPr txBox="1"/>
          <p:nvPr/>
        </p:nvSpPr>
        <p:spPr>
          <a:xfrm>
            <a:off x="6483350" y="1574800"/>
            <a:ext cx="647700" cy="590550"/>
          </a:xfrm>
          <a:prstGeom prst="rect">
            <a:avLst/>
          </a:prstGeom>
          <a:solidFill>
            <a:schemeClr val="bg1"/>
          </a:solidFill>
        </p:spPr>
        <p:txBody>
          <a:bodyPr wrap="square" rtlCol="0">
            <a:spAutoFit/>
          </a:bodyPr>
          <a:lstStyle/>
          <a:p>
            <a:pPr algn="l"/>
            <a:endParaRPr lang="nb-NO" b="1" dirty="0"/>
          </a:p>
        </p:txBody>
      </p:sp>
      <p:sp>
        <p:nvSpPr>
          <p:cNvPr id="4" name="TekstSylinder 3">
            <a:extLst>
              <a:ext uri="{FF2B5EF4-FFF2-40B4-BE49-F238E27FC236}">
                <a16:creationId xmlns:a16="http://schemas.microsoft.com/office/drawing/2014/main" id="{A239D5FB-22CD-D704-A24A-571BFF6FFF26}"/>
              </a:ext>
            </a:extLst>
          </p:cNvPr>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Hvorfor er korrekt sitering viktig i akademisk skriving?</a:t>
            </a:r>
          </a:p>
        </p:txBody>
      </p:sp>
      <p:pic>
        <p:nvPicPr>
          <p:cNvPr id="7" name="Bilde 6" descr="Et bilde som inneholder tekst, skjermbilde, Font, logo&#10;&#10;Automatisk generert beskrivelse">
            <a:extLst>
              <a:ext uri="{FF2B5EF4-FFF2-40B4-BE49-F238E27FC236}">
                <a16:creationId xmlns:a16="http://schemas.microsoft.com/office/drawing/2014/main" id="{A07CCDC6-C30B-2628-DE76-CFFB48612257}"/>
              </a:ext>
            </a:extLst>
          </p:cNvPr>
          <p:cNvPicPr>
            <a:picLocks noChangeAspect="1"/>
          </p:cNvPicPr>
          <p:nvPr/>
        </p:nvPicPr>
        <p:blipFill>
          <a:blip r:embed="rId2"/>
          <a:stretch>
            <a:fillRect/>
          </a:stretch>
        </p:blipFill>
        <p:spPr>
          <a:xfrm>
            <a:off x="2541750" y="1375347"/>
            <a:ext cx="3701454" cy="2861531"/>
          </a:xfrm>
          <a:prstGeom prst="rect">
            <a:avLst/>
          </a:prstGeom>
        </p:spPr>
      </p:pic>
      <p:pic>
        <p:nvPicPr>
          <p:cNvPr id="8" name="Bilde 7" descr="Et bilde som inneholder tekst, sky, klær, mann&#10;&#10;Automatisk generert beskrivelse">
            <a:extLst>
              <a:ext uri="{FF2B5EF4-FFF2-40B4-BE49-F238E27FC236}">
                <a16:creationId xmlns:a16="http://schemas.microsoft.com/office/drawing/2014/main" id="{6A742F4D-AF7F-BD94-20BD-7439F38E1234}"/>
              </a:ext>
            </a:extLst>
          </p:cNvPr>
          <p:cNvPicPr>
            <a:picLocks noChangeAspect="1"/>
          </p:cNvPicPr>
          <p:nvPr/>
        </p:nvPicPr>
        <p:blipFill>
          <a:blip r:embed="rId3"/>
          <a:stretch>
            <a:fillRect/>
          </a:stretch>
        </p:blipFill>
        <p:spPr>
          <a:xfrm>
            <a:off x="158750" y="1375347"/>
            <a:ext cx="2073912" cy="3069936"/>
          </a:xfrm>
          <a:prstGeom prst="rect">
            <a:avLst/>
          </a:prstGeom>
        </p:spPr>
      </p:pic>
      <p:pic>
        <p:nvPicPr>
          <p:cNvPr id="9" name="Bilde 8" descr="Et bilde som inneholder tekst, klær, mann, Menneskeansikt&#10;&#10;Automatisk generert beskrivelse">
            <a:extLst>
              <a:ext uri="{FF2B5EF4-FFF2-40B4-BE49-F238E27FC236}">
                <a16:creationId xmlns:a16="http://schemas.microsoft.com/office/drawing/2014/main" id="{76DC20CE-C352-ADFC-8E38-725B82349F07}"/>
              </a:ext>
            </a:extLst>
          </p:cNvPr>
          <p:cNvPicPr>
            <a:picLocks noChangeAspect="1"/>
          </p:cNvPicPr>
          <p:nvPr/>
        </p:nvPicPr>
        <p:blipFill>
          <a:blip r:embed="rId4"/>
          <a:stretch>
            <a:fillRect/>
          </a:stretch>
        </p:blipFill>
        <p:spPr>
          <a:xfrm>
            <a:off x="6437686" y="1357440"/>
            <a:ext cx="2084972" cy="3087844"/>
          </a:xfrm>
          <a:prstGeom prst="rect">
            <a:avLst/>
          </a:prstGeom>
        </p:spPr>
      </p:pic>
      <p:sp>
        <p:nvSpPr>
          <p:cNvPr id="2" name="TekstSylinder 1">
            <a:extLst>
              <a:ext uri="{FF2B5EF4-FFF2-40B4-BE49-F238E27FC236}">
                <a16:creationId xmlns:a16="http://schemas.microsoft.com/office/drawing/2014/main" id="{264AD6DB-8C9C-2ADE-A850-310CEFD7728B}"/>
              </a:ext>
            </a:extLst>
          </p:cNvPr>
          <p:cNvSpPr txBox="1"/>
          <p:nvPr/>
        </p:nvSpPr>
        <p:spPr>
          <a:xfrm>
            <a:off x="63128" y="4497246"/>
            <a:ext cx="3574833" cy="215444"/>
          </a:xfrm>
          <a:prstGeom prst="rect">
            <a:avLst/>
          </a:prstGeom>
          <a:noFill/>
        </p:spPr>
        <p:txBody>
          <a:bodyPr wrap="square" rtlCol="0">
            <a:spAutoFit/>
          </a:bodyPr>
          <a:lstStyle/>
          <a:p>
            <a:r>
              <a:rPr lang="en-US" sz="800" dirty="0">
                <a:latin typeface="Segoe UI" panose="020B0502040204020203" pitchFamily="34" charset="0"/>
              </a:rPr>
              <a:t>Bilde </a:t>
            </a:r>
            <a:r>
              <a:rPr lang="en-US" sz="800" dirty="0" err="1">
                <a:latin typeface="Segoe UI" panose="020B0502040204020203" pitchFamily="34" charset="0"/>
              </a:rPr>
              <a:t>fra</a:t>
            </a:r>
            <a:r>
              <a:rPr lang="en-US" sz="800" dirty="0">
                <a:latin typeface="Segoe UI" panose="020B0502040204020203" pitchFamily="34" charset="0"/>
              </a:rPr>
              <a:t> Netflix.</a:t>
            </a:r>
            <a:endParaRPr lang="nb-NO" sz="800" dirty="0"/>
          </a:p>
        </p:txBody>
      </p:sp>
      <p:sp>
        <p:nvSpPr>
          <p:cNvPr id="3" name="TekstSylinder 2">
            <a:extLst>
              <a:ext uri="{FF2B5EF4-FFF2-40B4-BE49-F238E27FC236}">
                <a16:creationId xmlns:a16="http://schemas.microsoft.com/office/drawing/2014/main" id="{FFF8AB6C-845E-1D4A-EBCD-FE6713EFBCCB}"/>
              </a:ext>
            </a:extLst>
          </p:cNvPr>
          <p:cNvSpPr txBox="1"/>
          <p:nvPr/>
        </p:nvSpPr>
        <p:spPr>
          <a:xfrm>
            <a:off x="6351948" y="4484052"/>
            <a:ext cx="3574833" cy="215444"/>
          </a:xfrm>
          <a:prstGeom prst="rect">
            <a:avLst/>
          </a:prstGeom>
          <a:noFill/>
        </p:spPr>
        <p:txBody>
          <a:bodyPr wrap="square" rtlCol="0">
            <a:spAutoFit/>
          </a:bodyPr>
          <a:lstStyle/>
          <a:p>
            <a:r>
              <a:rPr lang="en-US" sz="800" dirty="0">
                <a:latin typeface="Segoe UI" panose="020B0502040204020203" pitchFamily="34" charset="0"/>
              </a:rPr>
              <a:t>Bilde </a:t>
            </a:r>
            <a:r>
              <a:rPr lang="en-US" sz="800" dirty="0" err="1">
                <a:latin typeface="Segoe UI" panose="020B0502040204020203" pitchFamily="34" charset="0"/>
              </a:rPr>
              <a:t>fra</a:t>
            </a:r>
            <a:r>
              <a:rPr lang="en-US" sz="800" dirty="0">
                <a:latin typeface="Segoe UI" panose="020B0502040204020203" pitchFamily="34" charset="0"/>
              </a:rPr>
              <a:t> Hulu.</a:t>
            </a:r>
            <a:endParaRPr lang="nb-NO" sz="800" dirty="0"/>
          </a:p>
        </p:txBody>
      </p:sp>
    </p:spTree>
    <p:extLst>
      <p:ext uri="{BB962C8B-B14F-4D97-AF65-F5344CB8AC3E}">
        <p14:creationId xmlns:p14="http://schemas.microsoft.com/office/powerpoint/2010/main" val="46156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7EDE7941-71A1-41C3-8622-9CFB0B7C4862}"/>
              </a:ext>
            </a:extLst>
          </p:cNvPr>
          <p:cNvSpPr txBox="1"/>
          <p:nvPr/>
        </p:nvSpPr>
        <p:spPr>
          <a:xfrm>
            <a:off x="238109" y="4505862"/>
            <a:ext cx="4943491" cy="215444"/>
          </a:xfrm>
          <a:prstGeom prst="rect">
            <a:avLst/>
          </a:prstGeom>
          <a:noFill/>
        </p:spPr>
        <p:txBody>
          <a:bodyPr wrap="square" rtlCol="0">
            <a:spAutoFit/>
          </a:bodyPr>
          <a:lstStyle/>
          <a:p>
            <a:r>
              <a:rPr lang="en-US" sz="800" dirty="0">
                <a:latin typeface="Segoe UI" panose="020B0502040204020203" pitchFamily="34" charset="0"/>
              </a:rPr>
              <a:t>Kilde: Porter, J., Hershel, J. Addiction rare in patients treated with narcotics. N </a:t>
            </a:r>
            <a:r>
              <a:rPr lang="en-US" sz="800" dirty="0" err="1">
                <a:latin typeface="Segoe UI" panose="020B0502040204020203" pitchFamily="34" charset="0"/>
              </a:rPr>
              <a:t>Engl</a:t>
            </a:r>
            <a:r>
              <a:rPr lang="en-US" sz="800" dirty="0">
                <a:latin typeface="Segoe UI" panose="020B0502040204020203" pitchFamily="34" charset="0"/>
              </a:rPr>
              <a:t> J Med. 1980; 302:123.</a:t>
            </a:r>
            <a:endParaRPr lang="en-US" sz="800" dirty="0"/>
          </a:p>
        </p:txBody>
      </p:sp>
      <p:pic>
        <p:nvPicPr>
          <p:cNvPr id="5" name="Bilde 4">
            <a:extLst>
              <a:ext uri="{FF2B5EF4-FFF2-40B4-BE49-F238E27FC236}">
                <a16:creationId xmlns:a16="http://schemas.microsoft.com/office/drawing/2014/main" id="{4626088C-B34F-4F6A-9403-C57B90E39A1D}"/>
              </a:ext>
            </a:extLst>
          </p:cNvPr>
          <p:cNvPicPr>
            <a:picLocks noChangeAspect="1"/>
          </p:cNvPicPr>
          <p:nvPr/>
        </p:nvPicPr>
        <p:blipFill>
          <a:blip r:embed="rId2"/>
          <a:stretch>
            <a:fillRect/>
          </a:stretch>
        </p:blipFill>
        <p:spPr>
          <a:xfrm>
            <a:off x="162210" y="757223"/>
            <a:ext cx="4626569" cy="3644900"/>
          </a:xfrm>
          <a:prstGeom prst="rect">
            <a:avLst/>
          </a:prstGeom>
        </p:spPr>
      </p:pic>
      <p:sp>
        <p:nvSpPr>
          <p:cNvPr id="6" name="TekstSylinder 5">
            <a:extLst>
              <a:ext uri="{FF2B5EF4-FFF2-40B4-BE49-F238E27FC236}">
                <a16:creationId xmlns:a16="http://schemas.microsoft.com/office/drawing/2014/main" id="{B9C18E33-8C1A-877B-8D2C-D9ABDCB65A17}"/>
              </a:ext>
            </a:extLst>
          </p:cNvPr>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Hvorfor er korrekt sitering viktig i akademisk skriving?</a:t>
            </a:r>
          </a:p>
        </p:txBody>
      </p:sp>
      <p:sp>
        <p:nvSpPr>
          <p:cNvPr id="7" name="Rektangel 6">
            <a:extLst>
              <a:ext uri="{FF2B5EF4-FFF2-40B4-BE49-F238E27FC236}">
                <a16:creationId xmlns:a16="http://schemas.microsoft.com/office/drawing/2014/main" id="{5A69C8EC-1FAA-5106-7B24-9C3C8247FFC3}"/>
              </a:ext>
            </a:extLst>
          </p:cNvPr>
          <p:cNvSpPr/>
          <p:nvPr/>
        </p:nvSpPr>
        <p:spPr>
          <a:xfrm>
            <a:off x="4983018" y="757223"/>
            <a:ext cx="4119417" cy="923330"/>
          </a:xfrm>
          <a:prstGeom prst="rect">
            <a:avLst/>
          </a:prstGeom>
          <a:solidFill>
            <a:schemeClr val="accent1">
              <a:lumMod val="20000"/>
              <a:lumOff val="80000"/>
            </a:schemeClr>
          </a:solidFill>
        </p:spPr>
        <p:txBody>
          <a:bodyPr wrap="square">
            <a:spAutoFit/>
          </a:bodyPr>
          <a:lstStyle/>
          <a:p>
            <a:r>
              <a:rPr lang="nb-NO" b="1" dirty="0">
                <a:latin typeface="Arial" panose="020B0604020202020204" pitchFamily="34" charset="0"/>
                <a:cs typeface="Arial" panose="020B0604020202020204" pitchFamily="34" charset="0"/>
              </a:rPr>
              <a:t>"Opioid-krisen i USA"</a:t>
            </a:r>
          </a:p>
          <a:p>
            <a:r>
              <a:rPr lang="nb-NO" dirty="0">
                <a:latin typeface="Arial" panose="020B0604020202020204" pitchFamily="34" charset="0"/>
                <a:cs typeface="Arial" panose="020B0604020202020204" pitchFamily="34" charset="0"/>
              </a:rPr>
              <a:t>Hvordan dårlig siteringspraksis bidro til det store misbruket av opioider i USA.</a:t>
            </a:r>
          </a:p>
        </p:txBody>
      </p:sp>
    </p:spTree>
    <p:extLst>
      <p:ext uri="{BB962C8B-B14F-4D97-AF65-F5344CB8AC3E}">
        <p14:creationId xmlns:p14="http://schemas.microsoft.com/office/powerpoint/2010/main" val="3096736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veske, tilbehør, papir&#10;&#10;Automatisk generert beskrivelse">
            <a:extLst>
              <a:ext uri="{FF2B5EF4-FFF2-40B4-BE49-F238E27FC236}">
                <a16:creationId xmlns:a16="http://schemas.microsoft.com/office/drawing/2014/main" id="{AC5098B8-5A28-1377-4DC6-E59D09D6F9C3}"/>
              </a:ext>
            </a:extLst>
          </p:cNvPr>
          <p:cNvPicPr>
            <a:picLocks noChangeAspect="1"/>
          </p:cNvPicPr>
          <p:nvPr/>
        </p:nvPicPr>
        <p:blipFill>
          <a:blip r:embed="rId2"/>
          <a:stretch>
            <a:fillRect/>
          </a:stretch>
        </p:blipFill>
        <p:spPr>
          <a:xfrm>
            <a:off x="5135418" y="147979"/>
            <a:ext cx="3471587" cy="4613383"/>
          </a:xfrm>
          <a:prstGeom prst="rect">
            <a:avLst/>
          </a:prstGeom>
        </p:spPr>
      </p:pic>
      <p:sp>
        <p:nvSpPr>
          <p:cNvPr id="6" name="TekstSylinder 5">
            <a:extLst>
              <a:ext uri="{FF2B5EF4-FFF2-40B4-BE49-F238E27FC236}">
                <a16:creationId xmlns:a16="http://schemas.microsoft.com/office/drawing/2014/main" id="{B93C4EA0-0593-EA99-52C8-7ECB64FBEEE9}"/>
              </a:ext>
            </a:extLst>
          </p:cNvPr>
          <p:cNvSpPr txBox="1"/>
          <p:nvPr/>
        </p:nvSpPr>
        <p:spPr>
          <a:xfrm>
            <a:off x="0" y="55708"/>
            <a:ext cx="8916224" cy="553998"/>
          </a:xfrm>
          <a:prstGeom prst="rect">
            <a:avLst/>
          </a:prstGeom>
          <a:noFill/>
        </p:spPr>
        <p:txBody>
          <a:bodyPr wrap="square" rtlCol="0">
            <a:spAutoFit/>
          </a:bodyPr>
          <a:lstStyle/>
          <a:p>
            <a:r>
              <a:rPr lang="nb-NO" sz="3000" b="1" dirty="0">
                <a:latin typeface="Arial" panose="020B0604020202020204" pitchFamily="34" charset="0"/>
                <a:cs typeface="Arial" panose="020B0604020202020204" pitchFamily="34" charset="0"/>
              </a:rPr>
              <a:t>God siteringspraksis</a:t>
            </a:r>
          </a:p>
        </p:txBody>
      </p:sp>
      <p:sp>
        <p:nvSpPr>
          <p:cNvPr id="7" name="TekstSylinder 6">
            <a:extLst>
              <a:ext uri="{FF2B5EF4-FFF2-40B4-BE49-F238E27FC236}">
                <a16:creationId xmlns:a16="http://schemas.microsoft.com/office/drawing/2014/main" id="{51CB467D-C200-FAED-1C7B-1CDDA32B013F}"/>
              </a:ext>
            </a:extLst>
          </p:cNvPr>
          <p:cNvSpPr txBox="1"/>
          <p:nvPr/>
        </p:nvSpPr>
        <p:spPr>
          <a:xfrm>
            <a:off x="332221" y="2212109"/>
            <a:ext cx="4369088" cy="830997"/>
          </a:xfrm>
          <a:prstGeom prst="rect">
            <a:avLst/>
          </a:prstGeom>
          <a:solidFill>
            <a:schemeClr val="accent1">
              <a:lumMod val="20000"/>
              <a:lumOff val="80000"/>
            </a:schemeClr>
          </a:solidFill>
        </p:spPr>
        <p:txBody>
          <a:bodyPr wrap="square" rtlCol="0">
            <a:spAutoFit/>
          </a:bodyPr>
          <a:lstStyle/>
          <a:p>
            <a:pPr lvl="0"/>
            <a:r>
              <a:rPr lang="nb-NO" sz="4800" b="1" dirty="0">
                <a:solidFill>
                  <a:prstClr val="black"/>
                </a:solidFill>
                <a:latin typeface="Arial" panose="020B0604020202020204" pitchFamily="34" charset="0"/>
                <a:cs typeface="Arial" panose="020B0604020202020204" pitchFamily="34" charset="0"/>
              </a:rPr>
              <a:t>Takk for i dag!</a:t>
            </a:r>
          </a:p>
        </p:txBody>
      </p:sp>
    </p:spTree>
    <p:extLst>
      <p:ext uri="{BB962C8B-B14F-4D97-AF65-F5344CB8AC3E}">
        <p14:creationId xmlns:p14="http://schemas.microsoft.com/office/powerpoint/2010/main" val="3173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a:extLst>
              <a:ext uri="{FF2B5EF4-FFF2-40B4-BE49-F238E27FC236}">
                <a16:creationId xmlns:a16="http://schemas.microsoft.com/office/drawing/2014/main" id="{8B2CD647-A32C-46E9-9863-3CE72A3CB209}"/>
              </a:ext>
            </a:extLst>
          </p:cNvPr>
          <p:cNvGrpSpPr/>
          <p:nvPr/>
        </p:nvGrpSpPr>
        <p:grpSpPr>
          <a:xfrm>
            <a:off x="5868619" y="3191347"/>
            <a:ext cx="2049831" cy="1429830"/>
            <a:chOff x="5867976" y="3187510"/>
            <a:chExt cx="2049831" cy="1429830"/>
          </a:xfrm>
        </p:grpSpPr>
        <p:pic>
          <p:nvPicPr>
            <p:cNvPr id="7" name="Bilde 6">
              <a:extLst>
                <a:ext uri="{FF2B5EF4-FFF2-40B4-BE49-F238E27FC236}">
                  <a16:creationId xmlns:a16="http://schemas.microsoft.com/office/drawing/2014/main" id="{AAA11125-7921-48AA-AEB0-82CCA5497C92}"/>
                </a:ext>
              </a:extLst>
            </p:cNvPr>
            <p:cNvPicPr>
              <a:picLocks noChangeAspect="1"/>
            </p:cNvPicPr>
            <p:nvPr/>
          </p:nvPicPr>
          <p:blipFill>
            <a:blip r:embed="rId2"/>
            <a:stretch>
              <a:fillRect/>
            </a:stretch>
          </p:blipFill>
          <p:spPr>
            <a:xfrm>
              <a:off x="5874000" y="3187510"/>
              <a:ext cx="2000000" cy="171429"/>
            </a:xfrm>
            <a:prstGeom prst="rect">
              <a:avLst/>
            </a:prstGeom>
          </p:spPr>
        </p:pic>
        <p:pic>
          <p:nvPicPr>
            <p:cNvPr id="8" name="Bilde 7">
              <a:extLst>
                <a:ext uri="{FF2B5EF4-FFF2-40B4-BE49-F238E27FC236}">
                  <a16:creationId xmlns:a16="http://schemas.microsoft.com/office/drawing/2014/main" id="{BD5C4D59-380C-49EF-8EB8-94703E1599FA}"/>
                </a:ext>
              </a:extLst>
            </p:cNvPr>
            <p:cNvPicPr>
              <a:picLocks noChangeAspect="1"/>
            </p:cNvPicPr>
            <p:nvPr/>
          </p:nvPicPr>
          <p:blipFill>
            <a:blip r:embed="rId3"/>
            <a:stretch>
              <a:fillRect/>
            </a:stretch>
          </p:blipFill>
          <p:spPr>
            <a:xfrm>
              <a:off x="5867976" y="3327400"/>
              <a:ext cx="2049831" cy="1289940"/>
            </a:xfrm>
            <a:prstGeom prst="rect">
              <a:avLst/>
            </a:prstGeom>
          </p:spPr>
        </p:pic>
      </p:grpSp>
      <p:pic>
        <p:nvPicPr>
          <p:cNvPr id="9" name="Bilde 8">
            <a:extLst>
              <a:ext uri="{FF2B5EF4-FFF2-40B4-BE49-F238E27FC236}">
                <a16:creationId xmlns:a16="http://schemas.microsoft.com/office/drawing/2014/main" id="{8687D015-1E01-4E8E-960A-31C09915A77D}"/>
              </a:ext>
            </a:extLst>
          </p:cNvPr>
          <p:cNvPicPr>
            <a:picLocks noChangeAspect="1"/>
          </p:cNvPicPr>
          <p:nvPr/>
        </p:nvPicPr>
        <p:blipFill>
          <a:blip r:embed="rId4"/>
          <a:stretch>
            <a:fillRect/>
          </a:stretch>
        </p:blipFill>
        <p:spPr>
          <a:xfrm>
            <a:off x="5216720" y="1493240"/>
            <a:ext cx="3147123" cy="1580714"/>
          </a:xfrm>
          <a:prstGeom prst="rect">
            <a:avLst/>
          </a:prstGeom>
        </p:spPr>
      </p:pic>
      <p:grpSp>
        <p:nvGrpSpPr>
          <p:cNvPr id="13" name="Gruppe 12">
            <a:extLst>
              <a:ext uri="{FF2B5EF4-FFF2-40B4-BE49-F238E27FC236}">
                <a16:creationId xmlns:a16="http://schemas.microsoft.com/office/drawing/2014/main" id="{81835458-AEA1-452F-83B6-A5B90891A106}"/>
              </a:ext>
            </a:extLst>
          </p:cNvPr>
          <p:cNvGrpSpPr/>
          <p:nvPr/>
        </p:nvGrpSpPr>
        <p:grpSpPr>
          <a:xfrm>
            <a:off x="158757" y="3132415"/>
            <a:ext cx="4678203" cy="1605204"/>
            <a:chOff x="238409" y="1493240"/>
            <a:chExt cx="4678203" cy="1605204"/>
          </a:xfrm>
        </p:grpSpPr>
        <p:pic>
          <p:nvPicPr>
            <p:cNvPr id="4" name="Bilde 3">
              <a:extLst>
                <a:ext uri="{FF2B5EF4-FFF2-40B4-BE49-F238E27FC236}">
                  <a16:creationId xmlns:a16="http://schemas.microsoft.com/office/drawing/2014/main" id="{C2D33FAC-C75E-4AE4-ACE5-CC27EDF6C2F2}"/>
                </a:ext>
              </a:extLst>
            </p:cNvPr>
            <p:cNvPicPr>
              <a:picLocks noChangeAspect="1"/>
            </p:cNvPicPr>
            <p:nvPr/>
          </p:nvPicPr>
          <p:blipFill>
            <a:blip r:embed="rId5"/>
            <a:stretch>
              <a:fillRect/>
            </a:stretch>
          </p:blipFill>
          <p:spPr>
            <a:xfrm>
              <a:off x="346359" y="1493240"/>
              <a:ext cx="4263119" cy="780060"/>
            </a:xfrm>
            <a:prstGeom prst="rect">
              <a:avLst/>
            </a:prstGeom>
          </p:spPr>
        </p:pic>
        <p:pic>
          <p:nvPicPr>
            <p:cNvPr id="5" name="Bilde 4">
              <a:extLst>
                <a:ext uri="{FF2B5EF4-FFF2-40B4-BE49-F238E27FC236}">
                  <a16:creationId xmlns:a16="http://schemas.microsoft.com/office/drawing/2014/main" id="{EEC5E11E-A770-4AAF-B1D4-5AD54198AF21}"/>
                </a:ext>
              </a:extLst>
            </p:cNvPr>
            <p:cNvPicPr>
              <a:picLocks noChangeAspect="1"/>
            </p:cNvPicPr>
            <p:nvPr/>
          </p:nvPicPr>
          <p:blipFill>
            <a:blip r:embed="rId6"/>
            <a:stretch>
              <a:fillRect/>
            </a:stretch>
          </p:blipFill>
          <p:spPr>
            <a:xfrm>
              <a:off x="238409" y="2513669"/>
              <a:ext cx="4678203" cy="584775"/>
            </a:xfrm>
            <a:prstGeom prst="rect">
              <a:avLst/>
            </a:prstGeom>
          </p:spPr>
        </p:pic>
        <p:sp>
          <p:nvSpPr>
            <p:cNvPr id="10" name="Ellipse 9">
              <a:extLst>
                <a:ext uri="{FF2B5EF4-FFF2-40B4-BE49-F238E27FC236}">
                  <a16:creationId xmlns:a16="http://schemas.microsoft.com/office/drawing/2014/main" id="{6EBFF3FB-CDF7-4031-8E6F-075B06A8CC3E}"/>
                </a:ext>
              </a:extLst>
            </p:cNvPr>
            <p:cNvSpPr/>
            <p:nvPr/>
          </p:nvSpPr>
          <p:spPr>
            <a:xfrm>
              <a:off x="1670050" y="2476500"/>
              <a:ext cx="781050" cy="2349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1" name="Ellipse 10">
            <a:extLst>
              <a:ext uri="{FF2B5EF4-FFF2-40B4-BE49-F238E27FC236}">
                <a16:creationId xmlns:a16="http://schemas.microsoft.com/office/drawing/2014/main" id="{DFC02562-AFFF-4CB8-A4FD-B741CA61BA0F}"/>
              </a:ext>
            </a:extLst>
          </p:cNvPr>
          <p:cNvSpPr/>
          <p:nvPr/>
        </p:nvSpPr>
        <p:spPr>
          <a:xfrm>
            <a:off x="6768778" y="3175567"/>
            <a:ext cx="1149671" cy="18720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nvGrpSpPr>
          <p:cNvPr id="18" name="Gruppe 17">
            <a:extLst>
              <a:ext uri="{FF2B5EF4-FFF2-40B4-BE49-F238E27FC236}">
                <a16:creationId xmlns:a16="http://schemas.microsoft.com/office/drawing/2014/main" id="{A2D656AB-C1C2-4661-8389-F0CEF2E05B82}"/>
              </a:ext>
            </a:extLst>
          </p:cNvPr>
          <p:cNvGrpSpPr/>
          <p:nvPr/>
        </p:nvGrpSpPr>
        <p:grpSpPr>
          <a:xfrm>
            <a:off x="114300" y="1459629"/>
            <a:ext cx="4978311" cy="1244649"/>
            <a:chOff x="238409" y="3319068"/>
            <a:chExt cx="4978311" cy="1244649"/>
          </a:xfrm>
        </p:grpSpPr>
        <p:grpSp>
          <p:nvGrpSpPr>
            <p:cNvPr id="14" name="Gruppe 13">
              <a:extLst>
                <a:ext uri="{FF2B5EF4-FFF2-40B4-BE49-F238E27FC236}">
                  <a16:creationId xmlns:a16="http://schemas.microsoft.com/office/drawing/2014/main" id="{9118EB65-F6D8-44BD-A630-D5CB9B97C92F}"/>
                </a:ext>
              </a:extLst>
            </p:cNvPr>
            <p:cNvGrpSpPr/>
            <p:nvPr/>
          </p:nvGrpSpPr>
          <p:grpSpPr>
            <a:xfrm>
              <a:off x="238409" y="3319068"/>
              <a:ext cx="1272070" cy="1244649"/>
              <a:chOff x="1032718" y="630896"/>
              <a:chExt cx="8123809" cy="5683149"/>
            </a:xfrm>
          </p:grpSpPr>
          <p:pic>
            <p:nvPicPr>
              <p:cNvPr id="15" name="Bilde 14">
                <a:extLst>
                  <a:ext uri="{FF2B5EF4-FFF2-40B4-BE49-F238E27FC236}">
                    <a16:creationId xmlns:a16="http://schemas.microsoft.com/office/drawing/2014/main" id="{4BD4FF05-C878-4865-A3AD-6DB5727CD259}"/>
                  </a:ext>
                </a:extLst>
              </p:cNvPr>
              <p:cNvPicPr>
                <a:picLocks noChangeAspect="1"/>
              </p:cNvPicPr>
              <p:nvPr/>
            </p:nvPicPr>
            <p:blipFill>
              <a:blip r:embed="rId7"/>
              <a:stretch>
                <a:fillRect/>
              </a:stretch>
            </p:blipFill>
            <p:spPr>
              <a:xfrm>
                <a:off x="1032718" y="630896"/>
                <a:ext cx="5200000" cy="1733333"/>
              </a:xfrm>
              <a:prstGeom prst="rect">
                <a:avLst/>
              </a:prstGeom>
            </p:spPr>
          </p:pic>
          <p:pic>
            <p:nvPicPr>
              <p:cNvPr id="16" name="Bilde 15">
                <a:extLst>
                  <a:ext uri="{FF2B5EF4-FFF2-40B4-BE49-F238E27FC236}">
                    <a16:creationId xmlns:a16="http://schemas.microsoft.com/office/drawing/2014/main" id="{7117F1A5-96EB-45C1-BE33-8527334BC9BE}"/>
                  </a:ext>
                </a:extLst>
              </p:cNvPr>
              <p:cNvPicPr>
                <a:picLocks noChangeAspect="1"/>
              </p:cNvPicPr>
              <p:nvPr/>
            </p:nvPicPr>
            <p:blipFill>
              <a:blip r:embed="rId8"/>
              <a:stretch>
                <a:fillRect/>
              </a:stretch>
            </p:blipFill>
            <p:spPr>
              <a:xfrm>
                <a:off x="1032718" y="2364229"/>
                <a:ext cx="4980952" cy="1247619"/>
              </a:xfrm>
              <a:prstGeom prst="rect">
                <a:avLst/>
              </a:prstGeom>
            </p:spPr>
          </p:pic>
          <p:pic>
            <p:nvPicPr>
              <p:cNvPr id="17" name="Bilde 16">
                <a:extLst>
                  <a:ext uri="{FF2B5EF4-FFF2-40B4-BE49-F238E27FC236}">
                    <a16:creationId xmlns:a16="http://schemas.microsoft.com/office/drawing/2014/main" id="{16330949-6318-420A-8419-4ACDBC3E3B20}"/>
                  </a:ext>
                </a:extLst>
              </p:cNvPr>
              <p:cNvPicPr>
                <a:picLocks noChangeAspect="1"/>
              </p:cNvPicPr>
              <p:nvPr/>
            </p:nvPicPr>
            <p:blipFill>
              <a:blip r:embed="rId9"/>
              <a:stretch>
                <a:fillRect/>
              </a:stretch>
            </p:blipFill>
            <p:spPr>
              <a:xfrm>
                <a:off x="1032718" y="3828331"/>
                <a:ext cx="8123809" cy="2485714"/>
              </a:xfrm>
              <a:prstGeom prst="rect">
                <a:avLst/>
              </a:prstGeom>
            </p:spPr>
          </p:pic>
        </p:grpSp>
        <p:pic>
          <p:nvPicPr>
            <p:cNvPr id="12" name="Bilde 11">
              <a:extLst>
                <a:ext uri="{FF2B5EF4-FFF2-40B4-BE49-F238E27FC236}">
                  <a16:creationId xmlns:a16="http://schemas.microsoft.com/office/drawing/2014/main" id="{F3FC9347-CA0F-470D-942F-FB64238B1480}"/>
                </a:ext>
              </a:extLst>
            </p:cNvPr>
            <p:cNvPicPr>
              <a:picLocks noChangeAspect="1"/>
            </p:cNvPicPr>
            <p:nvPr/>
          </p:nvPicPr>
          <p:blipFill>
            <a:blip r:embed="rId10"/>
            <a:stretch>
              <a:fillRect/>
            </a:stretch>
          </p:blipFill>
          <p:spPr>
            <a:xfrm>
              <a:off x="894470" y="3825606"/>
              <a:ext cx="4322250" cy="301202"/>
            </a:xfrm>
            <a:prstGeom prst="rect">
              <a:avLst/>
            </a:prstGeom>
          </p:spPr>
        </p:pic>
        <p:sp>
          <p:nvSpPr>
            <p:cNvPr id="22" name="Ellipse 21">
              <a:extLst>
                <a:ext uri="{FF2B5EF4-FFF2-40B4-BE49-F238E27FC236}">
                  <a16:creationId xmlns:a16="http://schemas.microsoft.com/office/drawing/2014/main" id="{99048E81-3B03-4D01-98F1-1F2556F53D62}"/>
                </a:ext>
              </a:extLst>
            </p:cNvPr>
            <p:cNvSpPr/>
            <p:nvPr/>
          </p:nvSpPr>
          <p:spPr>
            <a:xfrm>
              <a:off x="2860873" y="3784378"/>
              <a:ext cx="317500" cy="2349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9" name="TekstSylinder 18">
            <a:extLst>
              <a:ext uri="{FF2B5EF4-FFF2-40B4-BE49-F238E27FC236}">
                <a16:creationId xmlns:a16="http://schemas.microsoft.com/office/drawing/2014/main" id="{107EC3BC-6F68-4A55-953B-3EA9B5C14F17}"/>
              </a:ext>
            </a:extLst>
          </p:cNvPr>
          <p:cNvSpPr txBox="1"/>
          <p:nvPr/>
        </p:nvSpPr>
        <p:spPr>
          <a:xfrm>
            <a:off x="2418028" y="1356859"/>
            <a:ext cx="957857" cy="400110"/>
          </a:xfrm>
          <a:prstGeom prst="rect">
            <a:avLst/>
          </a:prstGeom>
          <a:solidFill>
            <a:srgbClr val="FFFF00"/>
          </a:solidFill>
        </p:spPr>
        <p:txBody>
          <a:bodyPr wrap="square" rtlCol="0">
            <a:spAutoFit/>
          </a:bodyPr>
          <a:lstStyle/>
          <a:p>
            <a:pPr algn="l"/>
            <a:r>
              <a:rPr lang="nb-NO" sz="1000" b="1" dirty="0"/>
              <a:t>Skrivefeil med konsekvenser</a:t>
            </a:r>
          </a:p>
        </p:txBody>
      </p:sp>
      <p:sp>
        <p:nvSpPr>
          <p:cNvPr id="20" name="Pil: ned 19">
            <a:extLst>
              <a:ext uri="{FF2B5EF4-FFF2-40B4-BE49-F238E27FC236}">
                <a16:creationId xmlns:a16="http://schemas.microsoft.com/office/drawing/2014/main" id="{1D956C9A-D0DA-4E57-9BC2-97FC44CD5DFF}"/>
              </a:ext>
            </a:extLst>
          </p:cNvPr>
          <p:cNvSpPr/>
          <p:nvPr/>
        </p:nvSpPr>
        <p:spPr>
          <a:xfrm>
            <a:off x="2842903" y="1758896"/>
            <a:ext cx="125846" cy="221530"/>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TekstSylinder 20">
            <a:extLst>
              <a:ext uri="{FF2B5EF4-FFF2-40B4-BE49-F238E27FC236}">
                <a16:creationId xmlns:a16="http://schemas.microsoft.com/office/drawing/2014/main" id="{7BCBCA06-2E74-3600-ABD4-1CABCACE4725}"/>
              </a:ext>
            </a:extLst>
          </p:cNvPr>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Hvorfor er korrekt sitering viktig i akademisk skriving?</a:t>
            </a:r>
          </a:p>
        </p:txBody>
      </p:sp>
      <p:sp>
        <p:nvSpPr>
          <p:cNvPr id="23" name="Rektangel 22">
            <a:extLst>
              <a:ext uri="{FF2B5EF4-FFF2-40B4-BE49-F238E27FC236}">
                <a16:creationId xmlns:a16="http://schemas.microsoft.com/office/drawing/2014/main" id="{823C5365-FE6F-8D28-1814-6E006CCAB822}"/>
              </a:ext>
            </a:extLst>
          </p:cNvPr>
          <p:cNvSpPr/>
          <p:nvPr/>
        </p:nvSpPr>
        <p:spPr>
          <a:xfrm>
            <a:off x="158750" y="516947"/>
            <a:ext cx="8038523" cy="646331"/>
          </a:xfrm>
          <a:prstGeom prst="rect">
            <a:avLst/>
          </a:prstGeom>
          <a:solidFill>
            <a:schemeClr val="accent1">
              <a:lumMod val="20000"/>
              <a:lumOff val="80000"/>
            </a:schemeClr>
          </a:solidFill>
        </p:spPr>
        <p:txBody>
          <a:bodyPr wrap="square">
            <a:spAutoFit/>
          </a:bodyPr>
          <a:lstStyle/>
          <a:p>
            <a:r>
              <a:rPr lang="nb-NO" b="1" dirty="0">
                <a:latin typeface="Arial" panose="020B0604020202020204" pitchFamily="34" charset="0"/>
                <a:cs typeface="Arial" panose="020B0604020202020204" pitchFamily="34" charset="0"/>
              </a:rPr>
              <a:t>"Opioid-krisen i USA"</a:t>
            </a:r>
          </a:p>
          <a:p>
            <a:r>
              <a:rPr lang="nb-NO" dirty="0">
                <a:latin typeface="Arial" panose="020B0604020202020204" pitchFamily="34" charset="0"/>
                <a:cs typeface="Arial" panose="020B0604020202020204" pitchFamily="34" charset="0"/>
              </a:rPr>
              <a:t>Hvordan dårlig siteringspraksis bidro til det store misbruket av opioider i USA.</a:t>
            </a:r>
          </a:p>
        </p:txBody>
      </p:sp>
    </p:spTree>
    <p:extLst>
      <p:ext uri="{BB962C8B-B14F-4D97-AF65-F5344CB8AC3E}">
        <p14:creationId xmlns:p14="http://schemas.microsoft.com/office/powerpoint/2010/main" val="468854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129F596-642D-41E5-9C14-14DCFE8D3379}"/>
              </a:ext>
            </a:extLst>
          </p:cNvPr>
          <p:cNvPicPr>
            <a:picLocks noChangeAspect="1"/>
          </p:cNvPicPr>
          <p:nvPr/>
        </p:nvPicPr>
        <p:blipFill>
          <a:blip r:embed="rId2"/>
          <a:stretch>
            <a:fillRect/>
          </a:stretch>
        </p:blipFill>
        <p:spPr>
          <a:xfrm>
            <a:off x="114300" y="1513734"/>
            <a:ext cx="4133850" cy="2778866"/>
          </a:xfrm>
          <a:prstGeom prst="rect">
            <a:avLst/>
          </a:prstGeom>
        </p:spPr>
      </p:pic>
      <p:sp>
        <p:nvSpPr>
          <p:cNvPr id="8" name="TekstSylinder 7">
            <a:extLst>
              <a:ext uri="{FF2B5EF4-FFF2-40B4-BE49-F238E27FC236}">
                <a16:creationId xmlns:a16="http://schemas.microsoft.com/office/drawing/2014/main" id="{C79731AE-8E00-49F6-A893-5D75726C6FB3}"/>
              </a:ext>
            </a:extLst>
          </p:cNvPr>
          <p:cNvSpPr txBox="1"/>
          <p:nvPr/>
        </p:nvSpPr>
        <p:spPr>
          <a:xfrm>
            <a:off x="2417820" y="4411442"/>
            <a:ext cx="4149741" cy="338554"/>
          </a:xfrm>
          <a:prstGeom prst="rect">
            <a:avLst/>
          </a:prstGeom>
          <a:noFill/>
        </p:spPr>
        <p:txBody>
          <a:bodyPr wrap="square" rtlCol="0">
            <a:spAutoFit/>
          </a:bodyPr>
          <a:lstStyle/>
          <a:p>
            <a:r>
              <a:rPr lang="en-US" sz="800" dirty="0">
                <a:latin typeface="Segoe UI" panose="020B0502040204020203" pitchFamily="34" charset="0"/>
              </a:rPr>
              <a:t>Kilde: </a:t>
            </a:r>
            <a:r>
              <a:rPr lang="nb-NO" sz="800" dirty="0" err="1">
                <a:latin typeface="Segoe UI" panose="020B0502040204020203" pitchFamily="34" charset="0"/>
              </a:rPr>
              <a:t>Leung</a:t>
            </a:r>
            <a:r>
              <a:rPr lang="nb-NO" sz="800" dirty="0">
                <a:latin typeface="Segoe UI" panose="020B0502040204020203" pitchFamily="34" charset="0"/>
              </a:rPr>
              <a:t> PTM, </a:t>
            </a:r>
            <a:r>
              <a:rPr lang="nb-NO" sz="800" dirty="0" err="1">
                <a:latin typeface="Segoe UI" panose="020B0502040204020203" pitchFamily="34" charset="0"/>
              </a:rPr>
              <a:t>Macdonald</a:t>
            </a:r>
            <a:r>
              <a:rPr lang="nb-NO" sz="800" dirty="0">
                <a:latin typeface="Segoe UI" panose="020B0502040204020203" pitchFamily="34" charset="0"/>
              </a:rPr>
              <a:t> EM, </a:t>
            </a:r>
            <a:r>
              <a:rPr lang="nb-NO" sz="800" dirty="0" err="1">
                <a:latin typeface="Segoe UI" panose="020B0502040204020203" pitchFamily="34" charset="0"/>
              </a:rPr>
              <a:t>Stanbrook</a:t>
            </a:r>
            <a:r>
              <a:rPr lang="nb-NO" sz="800" dirty="0">
                <a:latin typeface="Segoe UI" panose="020B0502040204020203" pitchFamily="34" charset="0"/>
              </a:rPr>
              <a:t> MB, </a:t>
            </a:r>
            <a:r>
              <a:rPr lang="nb-NO" sz="800" dirty="0" err="1">
                <a:latin typeface="Segoe UI" panose="020B0502040204020203" pitchFamily="34" charset="0"/>
              </a:rPr>
              <a:t>Dhalla</a:t>
            </a:r>
            <a:r>
              <a:rPr lang="nb-NO" sz="800" dirty="0">
                <a:latin typeface="Segoe UI" panose="020B0502040204020203" pitchFamily="34" charset="0"/>
              </a:rPr>
              <a:t> IA, </a:t>
            </a:r>
            <a:r>
              <a:rPr lang="nb-NO" sz="800" dirty="0" err="1">
                <a:latin typeface="Segoe UI" panose="020B0502040204020203" pitchFamily="34" charset="0"/>
              </a:rPr>
              <a:t>Juurlink</a:t>
            </a:r>
            <a:r>
              <a:rPr lang="nb-NO" sz="800" dirty="0">
                <a:latin typeface="Segoe UI" panose="020B0502040204020203" pitchFamily="34" charset="0"/>
              </a:rPr>
              <a:t> DN. A 1980 Letter </a:t>
            </a:r>
            <a:r>
              <a:rPr lang="nb-NO" sz="800" dirty="0" err="1">
                <a:latin typeface="Segoe UI" panose="020B0502040204020203" pitchFamily="34" charset="0"/>
              </a:rPr>
              <a:t>on</a:t>
            </a:r>
            <a:r>
              <a:rPr lang="nb-NO" sz="800" dirty="0">
                <a:latin typeface="Segoe UI" panose="020B0502040204020203" pitchFamily="34" charset="0"/>
              </a:rPr>
              <a:t> </a:t>
            </a:r>
            <a:r>
              <a:rPr lang="nb-NO" sz="800" dirty="0" err="1">
                <a:latin typeface="Segoe UI" panose="020B0502040204020203" pitchFamily="34" charset="0"/>
              </a:rPr>
              <a:t>the</a:t>
            </a:r>
            <a:r>
              <a:rPr lang="nb-NO" sz="800" dirty="0">
                <a:latin typeface="Segoe UI" panose="020B0502040204020203" pitchFamily="34" charset="0"/>
              </a:rPr>
              <a:t> Risk </a:t>
            </a:r>
            <a:r>
              <a:rPr lang="nb-NO" sz="800" dirty="0" err="1">
                <a:latin typeface="Segoe UI" panose="020B0502040204020203" pitchFamily="34" charset="0"/>
              </a:rPr>
              <a:t>of</a:t>
            </a:r>
            <a:r>
              <a:rPr lang="nb-NO" sz="800" dirty="0">
                <a:latin typeface="Segoe UI" panose="020B0502040204020203" pitchFamily="34" charset="0"/>
              </a:rPr>
              <a:t> Opioid </a:t>
            </a:r>
            <a:r>
              <a:rPr lang="nb-NO" sz="800" dirty="0" err="1">
                <a:latin typeface="Segoe UI" panose="020B0502040204020203" pitchFamily="34" charset="0"/>
              </a:rPr>
              <a:t>Addiction</a:t>
            </a:r>
            <a:r>
              <a:rPr lang="nb-NO" sz="800" dirty="0">
                <a:latin typeface="Segoe UI" panose="020B0502040204020203" pitchFamily="34" charset="0"/>
              </a:rPr>
              <a:t>. N </a:t>
            </a:r>
            <a:r>
              <a:rPr lang="nb-NO" sz="800" dirty="0" err="1">
                <a:latin typeface="Segoe UI" panose="020B0502040204020203" pitchFamily="34" charset="0"/>
              </a:rPr>
              <a:t>Engl</a:t>
            </a:r>
            <a:r>
              <a:rPr lang="nb-NO" sz="800" dirty="0">
                <a:latin typeface="Segoe UI" panose="020B0502040204020203" pitchFamily="34" charset="0"/>
              </a:rPr>
              <a:t> J Med. 2017;376(22):2194-5.</a:t>
            </a:r>
            <a:endParaRPr lang="en-US" sz="800" dirty="0"/>
          </a:p>
        </p:txBody>
      </p:sp>
      <p:pic>
        <p:nvPicPr>
          <p:cNvPr id="3" name="Bilde 2">
            <a:extLst>
              <a:ext uri="{FF2B5EF4-FFF2-40B4-BE49-F238E27FC236}">
                <a16:creationId xmlns:a16="http://schemas.microsoft.com/office/drawing/2014/main" id="{C32C3BF3-9B15-4613-8746-8829215536A3}"/>
              </a:ext>
            </a:extLst>
          </p:cNvPr>
          <p:cNvPicPr>
            <a:picLocks noChangeAspect="1"/>
          </p:cNvPicPr>
          <p:nvPr/>
        </p:nvPicPr>
        <p:blipFill>
          <a:blip r:embed="rId3"/>
          <a:stretch>
            <a:fillRect/>
          </a:stretch>
        </p:blipFill>
        <p:spPr>
          <a:xfrm>
            <a:off x="4285618" y="1612900"/>
            <a:ext cx="4772066" cy="2559050"/>
          </a:xfrm>
          <a:prstGeom prst="rect">
            <a:avLst/>
          </a:prstGeom>
        </p:spPr>
      </p:pic>
      <p:sp>
        <p:nvSpPr>
          <p:cNvPr id="2" name="TekstSylinder 1">
            <a:extLst>
              <a:ext uri="{FF2B5EF4-FFF2-40B4-BE49-F238E27FC236}">
                <a16:creationId xmlns:a16="http://schemas.microsoft.com/office/drawing/2014/main" id="{C83CF57F-BE5C-4838-A692-9E6E571DA733}"/>
              </a:ext>
            </a:extLst>
          </p:cNvPr>
          <p:cNvSpPr txBox="1"/>
          <p:nvPr/>
        </p:nvSpPr>
        <p:spPr>
          <a:xfrm>
            <a:off x="7626350" y="3835400"/>
            <a:ext cx="1403350" cy="369332"/>
          </a:xfrm>
          <a:prstGeom prst="rect">
            <a:avLst/>
          </a:prstGeom>
          <a:solidFill>
            <a:schemeClr val="bg1"/>
          </a:solidFill>
        </p:spPr>
        <p:txBody>
          <a:bodyPr wrap="square" rtlCol="0">
            <a:spAutoFit/>
          </a:bodyPr>
          <a:lstStyle/>
          <a:p>
            <a:pPr algn="l"/>
            <a:endParaRPr lang="nb-NO" b="1" dirty="0"/>
          </a:p>
        </p:txBody>
      </p:sp>
      <p:sp>
        <p:nvSpPr>
          <p:cNvPr id="6" name="TekstSylinder 5">
            <a:extLst>
              <a:ext uri="{FF2B5EF4-FFF2-40B4-BE49-F238E27FC236}">
                <a16:creationId xmlns:a16="http://schemas.microsoft.com/office/drawing/2014/main" id="{9ECB77C9-4F7B-B4BA-EFF8-EFA311BEF0BD}"/>
              </a:ext>
            </a:extLst>
          </p:cNvPr>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Hvorfor er korrekt sitering viktig i akademisk skriving?</a:t>
            </a:r>
          </a:p>
        </p:txBody>
      </p:sp>
      <p:sp>
        <p:nvSpPr>
          <p:cNvPr id="9" name="Rektangel 8">
            <a:extLst>
              <a:ext uri="{FF2B5EF4-FFF2-40B4-BE49-F238E27FC236}">
                <a16:creationId xmlns:a16="http://schemas.microsoft.com/office/drawing/2014/main" id="{D42AAAB4-8339-F6ED-42AA-E1AE0624A055}"/>
              </a:ext>
            </a:extLst>
          </p:cNvPr>
          <p:cNvSpPr/>
          <p:nvPr/>
        </p:nvSpPr>
        <p:spPr>
          <a:xfrm>
            <a:off x="158750" y="516947"/>
            <a:ext cx="8038523" cy="646331"/>
          </a:xfrm>
          <a:prstGeom prst="rect">
            <a:avLst/>
          </a:prstGeom>
          <a:solidFill>
            <a:schemeClr val="accent1">
              <a:lumMod val="20000"/>
              <a:lumOff val="80000"/>
            </a:schemeClr>
          </a:solidFill>
        </p:spPr>
        <p:txBody>
          <a:bodyPr wrap="square">
            <a:spAutoFit/>
          </a:bodyPr>
          <a:lstStyle/>
          <a:p>
            <a:r>
              <a:rPr lang="nb-NO" b="1" dirty="0">
                <a:latin typeface="Arial" panose="020B0604020202020204" pitchFamily="34" charset="0"/>
                <a:cs typeface="Arial" panose="020B0604020202020204" pitchFamily="34" charset="0"/>
              </a:rPr>
              <a:t>"Opioid-krisen i USA"</a:t>
            </a:r>
          </a:p>
          <a:p>
            <a:r>
              <a:rPr lang="nb-NO" dirty="0">
                <a:latin typeface="Arial" panose="020B0604020202020204" pitchFamily="34" charset="0"/>
                <a:cs typeface="Arial" panose="020B0604020202020204" pitchFamily="34" charset="0"/>
              </a:rPr>
              <a:t>Hvordan dårlig siteringspraksis bidro til det store misbruket av opioider i USA.</a:t>
            </a:r>
          </a:p>
        </p:txBody>
      </p:sp>
    </p:spTree>
    <p:extLst>
      <p:ext uri="{BB962C8B-B14F-4D97-AF65-F5344CB8AC3E}">
        <p14:creationId xmlns:p14="http://schemas.microsoft.com/office/powerpoint/2010/main" val="3010588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171450" y="901788"/>
            <a:ext cx="8864600" cy="1015663"/>
          </a:xfrm>
          <a:prstGeom prst="rect">
            <a:avLst/>
          </a:prstGeom>
          <a:solidFill>
            <a:schemeClr val="accent1">
              <a:lumMod val="20000"/>
              <a:lumOff val="80000"/>
            </a:schemeClr>
          </a:solidFill>
        </p:spPr>
        <p:txBody>
          <a:bodyPr wrap="square" rtlCol="0">
            <a:spAutoFit/>
          </a:bodyPr>
          <a:lstStyle/>
          <a:p>
            <a:r>
              <a:rPr lang="nb-NO" b="1" dirty="0">
                <a:latin typeface="Arial" panose="020B0604020202020204" pitchFamily="34" charset="0"/>
                <a:cs typeface="Arial" panose="020B0604020202020204" pitchFamily="34" charset="0"/>
              </a:rPr>
              <a:t>Generell kunnskap (</a:t>
            </a:r>
            <a:r>
              <a:rPr lang="en-US" b="1" dirty="0">
                <a:latin typeface="Arial" panose="020B0604020202020204" pitchFamily="34" charset="0"/>
                <a:cs typeface="Arial" panose="020B0604020202020204" pitchFamily="34" charset="0"/>
              </a:rPr>
              <a:t>Common knowledge</a:t>
            </a:r>
            <a:r>
              <a:rPr lang="nb-NO" b="1" dirty="0">
                <a:latin typeface="Arial" panose="020B0604020202020204" pitchFamily="34" charset="0"/>
                <a:cs typeface="Arial" panose="020B0604020202020204" pitchFamily="34" charset="0"/>
              </a:rPr>
              <a:t>):</a:t>
            </a:r>
          </a:p>
          <a:p>
            <a:endParaRPr lang="nb-NO" sz="1400" dirty="0">
              <a:latin typeface="Arial" panose="020B0604020202020204" pitchFamily="34" charset="0"/>
              <a:cs typeface="Arial" panose="020B0604020202020204" pitchFamily="34" charset="0"/>
            </a:endParaRPr>
          </a:p>
          <a:p>
            <a:r>
              <a:rPr lang="nb-NO" sz="1400" dirty="0">
                <a:latin typeface="Arial" panose="020B0604020202020204" pitchFamily="34" charset="0"/>
                <a:cs typeface="Arial" panose="020B0604020202020204" pitchFamily="34" charset="0"/>
              </a:rPr>
              <a:t>Generell offentlig kunnskap eller generell kunnskap innenfor et fagfelt består av veletablerte og pålitelige fakta. Denne typen informasjon trenger ikke å siteres.</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881" y="1977560"/>
            <a:ext cx="2203065" cy="2206749"/>
          </a:xfrm>
          <a:prstGeom prst="rect">
            <a:avLst/>
          </a:prstGeom>
        </p:spPr>
      </p:pic>
      <p:sp>
        <p:nvSpPr>
          <p:cNvPr id="5" name="TekstSylinder 4"/>
          <p:cNvSpPr txBox="1"/>
          <p:nvPr/>
        </p:nvSpPr>
        <p:spPr>
          <a:xfrm>
            <a:off x="5089946" y="3849686"/>
            <a:ext cx="4003254"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Kilde: By NASA/Apollo 17 crew; taken by either Harrison Schmitt or Ron Evans [Public domain], via Wikimedia Commons.</a:t>
            </a:r>
            <a:endParaRPr lang="nb-NO" sz="900" dirty="0">
              <a:latin typeface="Arial" panose="020B0604020202020204" pitchFamily="34" charset="0"/>
              <a:cs typeface="Arial" panose="020B0604020202020204" pitchFamily="34" charset="0"/>
            </a:endParaRPr>
          </a:p>
        </p:txBody>
      </p:sp>
      <p:sp>
        <p:nvSpPr>
          <p:cNvPr id="7" name="TekstSylinder 6"/>
          <p:cNvSpPr txBox="1"/>
          <p:nvPr/>
        </p:nvSpPr>
        <p:spPr>
          <a:xfrm>
            <a:off x="171450" y="4406522"/>
            <a:ext cx="2502477" cy="307777"/>
          </a:xfrm>
          <a:prstGeom prst="rect">
            <a:avLst/>
          </a:prstGeom>
          <a:solidFill>
            <a:schemeClr val="accent1">
              <a:lumMod val="20000"/>
              <a:lumOff val="80000"/>
            </a:schemeClr>
          </a:solidFill>
        </p:spPr>
        <p:txBody>
          <a:bodyPr wrap="square" rtlCol="0">
            <a:spAutoFit/>
          </a:bodyPr>
          <a:lstStyle/>
          <a:p>
            <a:r>
              <a:rPr lang="nb-NO" sz="1400" dirty="0">
                <a:latin typeface="Arial" panose="020B0604020202020204" pitchFamily="34" charset="0"/>
                <a:cs typeface="Arial" panose="020B0604020202020204" pitchFamily="34" charset="0"/>
              </a:rPr>
              <a:t>NB! Er du i tvil, siter en kilde!</a:t>
            </a:r>
          </a:p>
        </p:txBody>
      </p:sp>
      <p:sp>
        <p:nvSpPr>
          <p:cNvPr id="2" name="TekstSylinder 1">
            <a:extLst>
              <a:ext uri="{FF2B5EF4-FFF2-40B4-BE49-F238E27FC236}">
                <a16:creationId xmlns:a16="http://schemas.microsoft.com/office/drawing/2014/main" id="{7B4D5C68-639C-43EF-A6F6-1750EAA012E9}"/>
              </a:ext>
            </a:extLst>
          </p:cNvPr>
          <p:cNvSpPr txBox="1"/>
          <p:nvPr/>
        </p:nvSpPr>
        <p:spPr>
          <a:xfrm>
            <a:off x="254000" y="2660650"/>
            <a:ext cx="2368550" cy="1077218"/>
          </a:xfrm>
          <a:prstGeom prst="rect">
            <a:avLst/>
          </a:prstGeom>
          <a:noFill/>
        </p:spPr>
        <p:txBody>
          <a:bodyPr wrap="square" rtlCol="0">
            <a:spAutoFit/>
          </a:bodyPr>
          <a:lstStyle/>
          <a:p>
            <a:r>
              <a:rPr lang="nb-NO" sz="1400" b="1" dirty="0">
                <a:latin typeface="Arial" panose="020B0604020202020204" pitchFamily="34" charset="0"/>
                <a:cs typeface="Arial" panose="020B0604020202020204" pitchFamily="34" charset="0"/>
              </a:rPr>
              <a:t>Eksempel:</a:t>
            </a:r>
          </a:p>
          <a:p>
            <a:endParaRPr lang="nb-NO" sz="1400" dirty="0">
              <a:latin typeface="Arial" panose="020B0604020202020204" pitchFamily="34" charset="0"/>
              <a:cs typeface="Arial" panose="020B0604020202020204" pitchFamily="34" charset="0"/>
            </a:endParaRPr>
          </a:p>
          <a:p>
            <a:r>
              <a:rPr lang="nb-NO" b="1" dirty="0">
                <a:latin typeface="Arial" panose="020B0604020202020204" pitchFamily="34" charset="0"/>
                <a:cs typeface="Arial" panose="020B0604020202020204" pitchFamily="34" charset="0"/>
              </a:rPr>
              <a:t>Jorda er rund. </a:t>
            </a:r>
          </a:p>
          <a:p>
            <a:pPr algn="l"/>
            <a:endParaRPr lang="nb-NO" b="1" dirty="0"/>
          </a:p>
        </p:txBody>
      </p:sp>
      <p:sp>
        <p:nvSpPr>
          <p:cNvPr id="6" name="TekstSylinder 5">
            <a:extLst>
              <a:ext uri="{FF2B5EF4-FFF2-40B4-BE49-F238E27FC236}">
                <a16:creationId xmlns:a16="http://schemas.microsoft.com/office/drawing/2014/main" id="{AE7EDABB-7470-9E08-99E9-B784FBF942B8}"/>
              </a:ext>
            </a:extLst>
          </p:cNvPr>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Hvordan sitere korrekt i akademisk skriving</a:t>
            </a:r>
          </a:p>
        </p:txBody>
      </p:sp>
    </p:spTree>
    <p:extLst>
      <p:ext uri="{BB962C8B-B14F-4D97-AF65-F5344CB8AC3E}">
        <p14:creationId xmlns:p14="http://schemas.microsoft.com/office/powerpoint/2010/main" val="835011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171450" y="477253"/>
            <a:ext cx="8864600" cy="4247317"/>
          </a:xfrm>
          <a:prstGeom prst="rect">
            <a:avLst/>
          </a:prstGeom>
          <a:solidFill>
            <a:schemeClr val="accent1">
              <a:lumMod val="20000"/>
              <a:lumOff val="80000"/>
            </a:schemeClr>
          </a:solidFill>
        </p:spPr>
        <p:txBody>
          <a:bodyPr wrap="square" rtlCol="0">
            <a:spAutoFit/>
          </a:bodyPr>
          <a:lstStyle/>
          <a:p>
            <a:r>
              <a:rPr lang="nb-NO" b="1" dirty="0">
                <a:latin typeface="Arial" panose="020B0604020202020204" pitchFamily="34" charset="0"/>
                <a:cs typeface="Arial" panose="020B0604020202020204" pitchFamily="34" charset="0"/>
              </a:rPr>
              <a:t>Generell kunnskap:</a:t>
            </a:r>
          </a:p>
          <a:p>
            <a:endParaRPr lang="nb-NO" sz="1400" dirty="0">
              <a:latin typeface="Arial" panose="020B0604020202020204" pitchFamily="34" charset="0"/>
              <a:cs typeface="Arial" panose="020B0604020202020204" pitchFamily="34" charset="0"/>
            </a:endParaRPr>
          </a:p>
          <a:p>
            <a:r>
              <a:rPr lang="nb-NO" sz="1400" dirty="0">
                <a:latin typeface="Arial" panose="020B0604020202020204" pitchFamily="34" charset="0"/>
                <a:cs typeface="Arial" panose="020B0604020202020204" pitchFamily="34" charset="0"/>
              </a:rPr>
              <a:t>Generell kunnskap er informasjon som en gjennomsnittlig utdannet person vil akseptere som pålitelig uten å ha behov for å sjekke dette opp. Eksempler:</a:t>
            </a:r>
          </a:p>
          <a:p>
            <a:endParaRPr lang="nb-N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Informasjon som er kjent av de fleste (jfr. avsnittet ovenfor).</a:t>
            </a: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Informasjon som er delt og kjent av en kulturell eller nasjonal gruppe.</a:t>
            </a: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Informasjon som er delt og kjent av medlemmene innen et spesielt fagområde (f.eks. Ph.d.-studenter i medisin).</a:t>
            </a:r>
          </a:p>
          <a:p>
            <a:pPr marL="285750" indent="-285750">
              <a:buFont typeface="Arial" panose="020B0604020202020204" pitchFamily="34" charset="0"/>
              <a:buChar char="•"/>
            </a:pPr>
            <a:endParaRPr lang="nb-NO" sz="1400"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NB! Det som er generell kunnskap i en kultur, nasjon, fagfelt eller gruppe, trenger </a:t>
            </a:r>
            <a:r>
              <a:rPr lang="nb-NO" sz="1400" b="1" i="1" dirty="0">
                <a:latin typeface="Arial" panose="020B0604020202020204" pitchFamily="34" charset="0"/>
                <a:cs typeface="Arial" panose="020B0604020202020204" pitchFamily="34" charset="0"/>
              </a:rPr>
              <a:t>ikke</a:t>
            </a:r>
            <a:r>
              <a:rPr lang="nb-NO" sz="1400" b="1" dirty="0">
                <a:latin typeface="Arial" panose="020B0604020202020204" pitchFamily="34" charset="0"/>
                <a:cs typeface="Arial" panose="020B0604020202020204" pitchFamily="34" charset="0"/>
              </a:rPr>
              <a:t> å være generell kunnskap for resten av samfunnet (leserne dine). </a:t>
            </a:r>
            <a:r>
              <a:rPr lang="nb-NO" sz="1400" dirty="0">
                <a:latin typeface="Arial" panose="020B0604020202020204" pitchFamily="34" charset="0"/>
                <a:cs typeface="Arial" panose="020B0604020202020204" pitchFamily="34" charset="0"/>
              </a:rPr>
              <a:t>Du må vurdere hvem som er publikumet/målgruppen for det du skriver og hvilken kunnskap de har om ditt tema/fagområde. Eksempel:</a:t>
            </a:r>
          </a:p>
          <a:p>
            <a:endParaRPr lang="nb-NO" sz="1400" dirty="0">
              <a:latin typeface="Arial" panose="020B0604020202020204" pitchFamily="34" charset="0"/>
              <a:cs typeface="Arial" panose="020B0604020202020204" pitchFamily="34" charset="0"/>
            </a:endParaRPr>
          </a:p>
          <a:p>
            <a:r>
              <a:rPr lang="nb-NO" sz="1400" i="1" dirty="0"/>
              <a:t>En beskrivelse av symptomene til Asperger syndrom trenger en kilde hvis du skriver for et større og generell leserskare, men sannsynligvis ikke hvis målgruppen din er kun master- og profesjonsstudenter i psykologi.</a:t>
            </a:r>
          </a:p>
          <a:p>
            <a:endParaRPr lang="nb-NO" sz="1400" b="1"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NB! Er du i tvil, siter en kilde!</a:t>
            </a:r>
          </a:p>
          <a:p>
            <a:endParaRPr lang="nb-NO" sz="1400" dirty="0">
              <a:latin typeface="Arial" panose="020B0604020202020204" pitchFamily="34" charset="0"/>
              <a:cs typeface="Arial" panose="020B0604020202020204" pitchFamily="34" charset="0"/>
            </a:endParaRPr>
          </a:p>
        </p:txBody>
      </p:sp>
      <p:sp>
        <p:nvSpPr>
          <p:cNvPr id="9" name="TekstSylinder 8">
            <a:extLst>
              <a:ext uri="{FF2B5EF4-FFF2-40B4-BE49-F238E27FC236}">
                <a16:creationId xmlns:a16="http://schemas.microsoft.com/office/drawing/2014/main" id="{FD6DE093-C80A-44FF-B948-0ECD77A973A3}"/>
              </a:ext>
            </a:extLst>
          </p:cNvPr>
          <p:cNvSpPr txBox="1"/>
          <p:nvPr/>
        </p:nvSpPr>
        <p:spPr>
          <a:xfrm>
            <a:off x="3083210" y="4540307"/>
            <a:ext cx="8153926"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Kilde: Academic Integrity at MIT (https://integrity.mit.edu/handbook/citing-your-sources/what-common-knowledge)</a:t>
            </a:r>
          </a:p>
        </p:txBody>
      </p:sp>
      <p:sp>
        <p:nvSpPr>
          <p:cNvPr id="2" name="TekstSylinder 1">
            <a:extLst>
              <a:ext uri="{FF2B5EF4-FFF2-40B4-BE49-F238E27FC236}">
                <a16:creationId xmlns:a16="http://schemas.microsoft.com/office/drawing/2014/main" id="{17F27BED-AF7C-CC38-5F69-A4DE9AA49BE1}"/>
              </a:ext>
            </a:extLst>
          </p:cNvPr>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Hvordan sitere korrekt i akademisk skriving</a:t>
            </a:r>
          </a:p>
        </p:txBody>
      </p:sp>
    </p:spTree>
    <p:extLst>
      <p:ext uri="{BB962C8B-B14F-4D97-AF65-F5344CB8AC3E}">
        <p14:creationId xmlns:p14="http://schemas.microsoft.com/office/powerpoint/2010/main" val="2180579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D48D8857-C496-FB4F-8C52-A4012D7D517C}"/>
              </a:ext>
            </a:extLst>
          </p:cNvPr>
          <p:cNvSpPr txBox="1"/>
          <p:nvPr/>
        </p:nvSpPr>
        <p:spPr>
          <a:xfrm>
            <a:off x="111415" y="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Hvordan sitere korrekt i akademisk skriving</a:t>
            </a:r>
          </a:p>
        </p:txBody>
      </p:sp>
      <p:sp>
        <p:nvSpPr>
          <p:cNvPr id="2" name="TekstSylinder 1">
            <a:extLst>
              <a:ext uri="{FF2B5EF4-FFF2-40B4-BE49-F238E27FC236}">
                <a16:creationId xmlns:a16="http://schemas.microsoft.com/office/drawing/2014/main" id="{D343E5A3-1CEC-6422-9224-D39898CDA4D3}"/>
              </a:ext>
            </a:extLst>
          </p:cNvPr>
          <p:cNvSpPr txBox="1"/>
          <p:nvPr/>
        </p:nvSpPr>
        <p:spPr>
          <a:xfrm>
            <a:off x="171450" y="901788"/>
            <a:ext cx="8864600" cy="3170099"/>
          </a:xfrm>
          <a:prstGeom prst="rect">
            <a:avLst/>
          </a:prstGeom>
          <a:solidFill>
            <a:schemeClr val="accent1">
              <a:lumMod val="20000"/>
              <a:lumOff val="80000"/>
            </a:schemeClr>
          </a:solidFill>
        </p:spPr>
        <p:txBody>
          <a:bodyPr wrap="square" rtlCol="0">
            <a:spAutoFit/>
          </a:bodyPr>
          <a:lstStyle/>
          <a:p>
            <a:r>
              <a:rPr lang="nb-NO" b="1" dirty="0">
                <a:latin typeface="Arial" panose="020B0604020202020204" pitchFamily="34" charset="0"/>
                <a:cs typeface="Arial" panose="020B0604020202020204" pitchFamily="34" charset="0"/>
              </a:rPr>
              <a:t>Generell kunnskap (</a:t>
            </a:r>
            <a:r>
              <a:rPr lang="nb-NO" b="1" dirty="0" err="1">
                <a:latin typeface="Arial" panose="020B0604020202020204" pitchFamily="34" charset="0"/>
                <a:cs typeface="Arial" panose="020B0604020202020204" pitchFamily="34" charset="0"/>
              </a:rPr>
              <a:t>Common</a:t>
            </a:r>
            <a:r>
              <a:rPr lang="nb-NO" b="1" dirty="0">
                <a:latin typeface="Arial" panose="020B0604020202020204" pitchFamily="34" charset="0"/>
                <a:cs typeface="Arial" panose="020B0604020202020204" pitchFamily="34" charset="0"/>
              </a:rPr>
              <a:t> </a:t>
            </a:r>
            <a:r>
              <a:rPr lang="nb-NO" b="1" dirty="0" err="1">
                <a:latin typeface="Arial" panose="020B0604020202020204" pitchFamily="34" charset="0"/>
                <a:cs typeface="Arial" panose="020B0604020202020204" pitchFamily="34" charset="0"/>
              </a:rPr>
              <a:t>knowledge</a:t>
            </a:r>
            <a:r>
              <a:rPr lang="nb-NO" b="1" dirty="0">
                <a:latin typeface="Arial" panose="020B0604020202020204" pitchFamily="34" charset="0"/>
                <a:cs typeface="Arial" panose="020B0604020202020204" pitchFamily="34" charset="0"/>
              </a:rPr>
              <a:t>):</a:t>
            </a:r>
          </a:p>
          <a:p>
            <a:endParaRPr lang="nb-NO" sz="1400" dirty="0">
              <a:latin typeface="Arial" panose="020B0604020202020204" pitchFamily="34" charset="0"/>
              <a:cs typeface="Arial" panose="020B0604020202020204" pitchFamily="34" charset="0"/>
            </a:endParaRPr>
          </a:p>
          <a:p>
            <a:r>
              <a:rPr lang="nb-NO" sz="1400" b="1" dirty="0">
                <a:latin typeface="Arial" panose="020B0604020202020204" pitchFamily="34" charset="0"/>
                <a:cs typeface="Arial" panose="020B0604020202020204" pitchFamily="34" charset="0"/>
              </a:rPr>
              <a:t>Trenger vi å oppgi kilde her?</a:t>
            </a:r>
          </a:p>
          <a:p>
            <a:endParaRPr lang="nb-NO" sz="1400">
              <a:latin typeface="Arial" panose="020B0604020202020204" pitchFamily="34" charset="0"/>
              <a:cs typeface="Arial" panose="020B0604020202020204" pitchFamily="34" charset="0"/>
            </a:endParaRPr>
          </a:p>
          <a:p>
            <a:endParaRPr lang="nb-N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Jevnlig trening er bra for den mentale helsen.</a:t>
            </a:r>
            <a:br>
              <a:rPr lang="nb-NO" sz="1400" dirty="0">
                <a:latin typeface="Arial" panose="020B0604020202020204" pitchFamily="34" charset="0"/>
                <a:cs typeface="Arial" panose="020B0604020202020204" pitchFamily="34" charset="0"/>
              </a:rPr>
            </a:br>
            <a:endParaRPr lang="nb-N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Jevnlig trening kan redusere forekomsten av lettere psykiske plager hos unge med 15%.</a:t>
            </a:r>
            <a:br>
              <a:rPr lang="nb-NO" sz="1400" dirty="0">
                <a:latin typeface="Arial" panose="020B0604020202020204" pitchFamily="34" charset="0"/>
                <a:cs typeface="Arial" panose="020B0604020202020204" pitchFamily="34" charset="0"/>
              </a:rPr>
            </a:br>
            <a:endParaRPr lang="nb-N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God håndvask med såpe og vann var viktig for å redusere smitten under </a:t>
            </a:r>
            <a:r>
              <a:rPr lang="nb-NO" sz="1400" dirty="0" err="1">
                <a:latin typeface="Arial" panose="020B0604020202020204" pitchFamily="34" charset="0"/>
                <a:cs typeface="Arial" panose="020B0604020202020204" pitchFamily="34" charset="0"/>
              </a:rPr>
              <a:t>Covid</a:t>
            </a:r>
            <a:r>
              <a:rPr lang="nb-NO" sz="1400" dirty="0">
                <a:latin typeface="Arial" panose="020B0604020202020204" pitchFamily="34" charset="0"/>
                <a:cs typeface="Arial" panose="020B0604020202020204" pitchFamily="34" charset="0"/>
              </a:rPr>
              <a:t>-pandemien.</a:t>
            </a:r>
            <a:br>
              <a:rPr lang="nb-NO" sz="1400" dirty="0">
                <a:latin typeface="Arial" panose="020B0604020202020204" pitchFamily="34" charset="0"/>
                <a:cs typeface="Arial" panose="020B0604020202020204" pitchFamily="34" charset="0"/>
              </a:rPr>
            </a:br>
            <a:endParaRPr lang="nb-N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God håndvask med såpe og vann var et mer effektiv hjelpemiddel for å redusere smitten under </a:t>
            </a:r>
            <a:r>
              <a:rPr lang="nb-NO" sz="1400" dirty="0" err="1">
                <a:latin typeface="Arial" panose="020B0604020202020204" pitchFamily="34" charset="0"/>
                <a:cs typeface="Arial" panose="020B0604020202020204" pitchFamily="34" charset="0"/>
              </a:rPr>
              <a:t>Covid</a:t>
            </a:r>
            <a:r>
              <a:rPr lang="nb-NO" sz="1400" dirty="0">
                <a:latin typeface="Arial" panose="020B0604020202020204" pitchFamily="34" charset="0"/>
                <a:cs typeface="Arial" panose="020B0604020202020204" pitchFamily="34" charset="0"/>
              </a:rPr>
              <a:t>-pandemien enn de alkoholbaserte alternativene.</a:t>
            </a:r>
          </a:p>
          <a:p>
            <a:pPr marL="285750" indent="-285750">
              <a:buFont typeface="Arial" panose="020B0604020202020204" pitchFamily="34" charset="0"/>
              <a:buChar char="•"/>
            </a:pPr>
            <a:endParaRPr lang="nb-NO"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64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36" y="245025"/>
            <a:ext cx="8774545" cy="857250"/>
          </a:xfrm>
        </p:spPr>
        <p:txBody>
          <a:bodyPr>
            <a:normAutofit fontScale="90000"/>
          </a:bodyPr>
          <a:lstStyle/>
          <a:p>
            <a:r>
              <a:rPr lang="nb-NO" dirty="0">
                <a:effectLst>
                  <a:outerShdw blurRad="38100" dist="38100" dir="2700000" algn="tl">
                    <a:srgbClr val="000000">
                      <a:alpha val="43137"/>
                    </a:srgbClr>
                  </a:outerShdw>
                </a:effectLst>
              </a:rPr>
              <a:t>Korrekt sitering ved bruk av andres arbeid – Hvordan unngå plagiering</a:t>
            </a:r>
          </a:p>
        </p:txBody>
      </p:sp>
      <p:sp>
        <p:nvSpPr>
          <p:cNvPr id="5" name="Content Placeholder 2"/>
          <p:cNvSpPr txBox="1">
            <a:spLocks/>
          </p:cNvSpPr>
          <p:nvPr/>
        </p:nvSpPr>
        <p:spPr>
          <a:xfrm>
            <a:off x="523427" y="1641312"/>
            <a:ext cx="6172200" cy="590420"/>
          </a:xfrm>
          <a:prstGeom prst="rect">
            <a:avLst/>
          </a:prstGeom>
          <a:solidFill>
            <a:schemeClr val="accent2">
              <a:lumMod val="20000"/>
              <a:lumOff val="8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700" dirty="0">
                <a:latin typeface="Arial" panose="020B0604020202020204" pitchFamily="34" charset="0"/>
                <a:cs typeface="Arial" panose="020B0604020202020204" pitchFamily="34" charset="0"/>
              </a:rPr>
              <a:t>1) </a:t>
            </a:r>
            <a:r>
              <a:rPr lang="nb-NO" sz="2700" dirty="0">
                <a:latin typeface="Arial" panose="020B0604020202020204" pitchFamily="34" charset="0"/>
                <a:cs typeface="Arial" panose="020B0604020202020204" pitchFamily="34" charset="0"/>
              </a:rPr>
              <a:t>Direkte sitat</a:t>
            </a:r>
          </a:p>
        </p:txBody>
      </p:sp>
      <p:sp>
        <p:nvSpPr>
          <p:cNvPr id="6" name="Content Placeholder 2"/>
          <p:cNvSpPr txBox="1">
            <a:spLocks/>
          </p:cNvSpPr>
          <p:nvPr/>
        </p:nvSpPr>
        <p:spPr>
          <a:xfrm>
            <a:off x="523427" y="2452557"/>
            <a:ext cx="6172200" cy="590420"/>
          </a:xfrm>
          <a:prstGeom prst="rect">
            <a:avLst/>
          </a:prstGeom>
          <a:solidFill>
            <a:schemeClr val="accent4">
              <a:lumMod val="20000"/>
              <a:lumOff val="8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sz="2700" dirty="0">
                <a:latin typeface="Arial" panose="020B0604020202020204" pitchFamily="34" charset="0"/>
                <a:cs typeface="Arial" panose="020B0604020202020204" pitchFamily="34" charset="0"/>
              </a:rPr>
              <a:t>2) Parafrasering/indirekte sitat</a:t>
            </a:r>
          </a:p>
        </p:txBody>
      </p:sp>
      <p:sp>
        <p:nvSpPr>
          <p:cNvPr id="7" name="Content Placeholder 2"/>
          <p:cNvSpPr txBox="1">
            <a:spLocks/>
          </p:cNvSpPr>
          <p:nvPr/>
        </p:nvSpPr>
        <p:spPr>
          <a:xfrm>
            <a:off x="523427" y="3263801"/>
            <a:ext cx="6172200" cy="590420"/>
          </a:xfrm>
          <a:prstGeom prst="rect">
            <a:avLst/>
          </a:prstGeom>
          <a:solidFill>
            <a:schemeClr val="accent3">
              <a:lumMod val="20000"/>
              <a:lumOff val="8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700" dirty="0">
                <a:latin typeface="Arial" panose="020B0604020202020204" pitchFamily="34" charset="0"/>
                <a:cs typeface="Arial" panose="020B0604020202020204" pitchFamily="34" charset="0"/>
              </a:rPr>
              <a:t>3) </a:t>
            </a:r>
            <a:r>
              <a:rPr lang="nb-NO" sz="2700" dirty="0">
                <a:latin typeface="Arial" panose="020B0604020202020204" pitchFamily="34" charset="0"/>
                <a:cs typeface="Arial" panose="020B0604020202020204" pitchFamily="34" charset="0"/>
              </a:rPr>
              <a:t>Oppsummering/sammendrag</a:t>
            </a:r>
          </a:p>
        </p:txBody>
      </p:sp>
    </p:spTree>
    <p:extLst>
      <p:ext uri="{BB962C8B-B14F-4D97-AF65-F5344CB8AC3E}">
        <p14:creationId xmlns:p14="http://schemas.microsoft.com/office/powerpoint/2010/main" val="615047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98" y="-104800"/>
            <a:ext cx="6326460" cy="857250"/>
          </a:xfrm>
        </p:spPr>
        <p:txBody>
          <a:bodyPr>
            <a:normAutofit/>
          </a:bodyPr>
          <a:lstStyle/>
          <a:p>
            <a:r>
              <a:rPr lang="nb-NO" sz="3200" dirty="0">
                <a:effectLst>
                  <a:outerShdw blurRad="38100" dist="38100" dir="2700000" algn="tl">
                    <a:srgbClr val="000000">
                      <a:alpha val="43137"/>
                    </a:srgbClr>
                  </a:outerShdw>
                </a:effectLst>
              </a:rPr>
              <a:t>Direkte sitat</a:t>
            </a:r>
          </a:p>
        </p:txBody>
      </p:sp>
      <p:sp>
        <p:nvSpPr>
          <p:cNvPr id="3" name="Content Placeholder 2"/>
          <p:cNvSpPr>
            <a:spLocks noGrp="1"/>
          </p:cNvSpPr>
          <p:nvPr>
            <p:ph idx="1"/>
          </p:nvPr>
        </p:nvSpPr>
        <p:spPr>
          <a:xfrm>
            <a:off x="215900" y="872836"/>
            <a:ext cx="8663239" cy="3263900"/>
          </a:xfrm>
          <a:solidFill>
            <a:schemeClr val="accent2">
              <a:lumMod val="40000"/>
              <a:lumOff val="60000"/>
            </a:schemeClr>
          </a:solidFill>
        </p:spPr>
        <p:txBody>
          <a:bodyPr>
            <a:normAutofit fontScale="92500"/>
          </a:bodyPr>
          <a:lstStyle/>
          <a:p>
            <a:r>
              <a:rPr lang="nb-NO" sz="2800" dirty="0"/>
              <a:t>Brukes når det er snakk om definisjoner, særlig gode formuleringer, utsagn som skal diskuteres eller spesielle formuleringer fra en ekspert innen området.</a:t>
            </a:r>
          </a:p>
          <a:p>
            <a:r>
              <a:rPr lang="nb-NO" sz="2800" dirty="0"/>
              <a:t>Må ikke brukes for ofte, kun når sitatet er viktig for teksten du skriver.</a:t>
            </a:r>
          </a:p>
          <a:p>
            <a:r>
              <a:rPr lang="nb-NO" sz="2800" dirty="0"/>
              <a:t>Stor bruk av direkte sitat kan regnes som plagiering (selv om du siterer korrekt).</a:t>
            </a:r>
            <a:endParaRPr lang="nb-NO" dirty="0">
              <a:latin typeface="Adobe Garamond Pro" pitchFamily="18" charset="0"/>
            </a:endParaRPr>
          </a:p>
        </p:txBody>
      </p:sp>
      <p:sp>
        <p:nvSpPr>
          <p:cNvPr id="6" name="TekstSylinder 5"/>
          <p:cNvSpPr txBox="1"/>
          <p:nvPr/>
        </p:nvSpPr>
        <p:spPr>
          <a:xfrm>
            <a:off x="385398" y="4320621"/>
            <a:ext cx="8550784" cy="400110"/>
          </a:xfrm>
          <a:prstGeom prst="rect">
            <a:avLst/>
          </a:prstGeom>
          <a:noFill/>
        </p:spPr>
        <p:txBody>
          <a:bodyPr wrap="square" rtlCol="0">
            <a:spAutoFit/>
          </a:bodyPr>
          <a:lstStyle/>
          <a:p>
            <a:r>
              <a:rPr lang="nb-NO" sz="1000" dirty="0"/>
              <a:t>Kilder: </a:t>
            </a:r>
            <a:r>
              <a:rPr lang="nb-NO" sz="1000" dirty="0" err="1"/>
              <a:t>Academic</a:t>
            </a:r>
            <a:r>
              <a:rPr lang="nb-NO" sz="1000" dirty="0"/>
              <a:t> </a:t>
            </a:r>
            <a:r>
              <a:rPr lang="nb-NO" sz="1000" dirty="0" err="1"/>
              <a:t>Integrity</a:t>
            </a:r>
            <a:r>
              <a:rPr lang="nb-NO" sz="1000" dirty="0"/>
              <a:t> at MIT (</a:t>
            </a:r>
            <a:r>
              <a:rPr lang="nb-NO" sz="1000" dirty="0">
                <a:hlinkClick r:id="rId3"/>
              </a:rPr>
              <a:t>https://integrity.mit.edu/handbook/academic-writing/avoiding-plagiarism-quoting</a:t>
            </a:r>
            <a:r>
              <a:rPr lang="nb-NO" sz="1000" dirty="0"/>
              <a:t>) og Søk og skriv (</a:t>
            </a:r>
            <a:r>
              <a:rPr lang="nb-NO" sz="1000" dirty="0">
                <a:hlinkClick r:id="rId4"/>
              </a:rPr>
              <a:t>https://www.sokogskriv.no/kjeldebruk/korleis-skal-ein-referere.html#direkte-sitat</a:t>
            </a:r>
            <a:r>
              <a:rPr lang="nb-NO" sz="1000" dirty="0"/>
              <a:t> </a:t>
            </a:r>
          </a:p>
        </p:txBody>
      </p:sp>
      <p:pic>
        <p:nvPicPr>
          <p:cNvPr id="5" name="Bilde 4" descr="Et bilde som inneholder transport, hjul&#10;&#10;Automatisk generert beskrivelse">
            <a:extLst>
              <a:ext uri="{FF2B5EF4-FFF2-40B4-BE49-F238E27FC236}">
                <a16:creationId xmlns:a16="http://schemas.microsoft.com/office/drawing/2014/main" id="{EEDA867C-E3C0-41C3-9F4C-1BA53BC1EA4D}"/>
              </a:ext>
            </a:extLst>
          </p:cNvPr>
          <p:cNvPicPr>
            <a:picLocks noChangeAspect="1"/>
          </p:cNvPicPr>
          <p:nvPr/>
        </p:nvPicPr>
        <p:blipFill>
          <a:blip r:embed="rId5"/>
          <a:stretch>
            <a:fillRect/>
          </a:stretch>
        </p:blipFill>
        <p:spPr>
          <a:xfrm>
            <a:off x="7216003" y="60530"/>
            <a:ext cx="1780216" cy="691920"/>
          </a:xfrm>
          <a:prstGeom prst="rect">
            <a:avLst/>
          </a:prstGeom>
        </p:spPr>
      </p:pic>
    </p:spTree>
    <p:extLst>
      <p:ext uri="{BB962C8B-B14F-4D97-AF65-F5344CB8AC3E}">
        <p14:creationId xmlns:p14="http://schemas.microsoft.com/office/powerpoint/2010/main" val="34183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4775"/>
            <a:ext cx="6326188" cy="857250"/>
          </a:xfrm>
        </p:spPr>
        <p:txBody>
          <a:bodyPr>
            <a:normAutofit/>
          </a:bodyPr>
          <a:lstStyle/>
          <a:p>
            <a:r>
              <a:rPr lang="nb-NO" sz="3200" dirty="0">
                <a:effectLst>
                  <a:outerShdw blurRad="38100" dist="38100" dir="2700000" algn="tl">
                    <a:srgbClr val="000000">
                      <a:alpha val="43137"/>
                    </a:srgbClr>
                  </a:outerShdw>
                </a:effectLst>
              </a:rPr>
              <a:t>Direkte sitat</a:t>
            </a:r>
          </a:p>
        </p:txBody>
      </p:sp>
      <p:sp>
        <p:nvSpPr>
          <p:cNvPr id="5" name="TekstSylinder 4"/>
          <p:cNvSpPr txBox="1"/>
          <p:nvPr/>
        </p:nvSpPr>
        <p:spPr>
          <a:xfrm>
            <a:off x="63500" y="1232171"/>
            <a:ext cx="9029699" cy="3308598"/>
          </a:xfrm>
          <a:prstGeom prst="rect">
            <a:avLst/>
          </a:prstGeom>
          <a:solidFill>
            <a:schemeClr val="accent2">
              <a:lumMod val="40000"/>
              <a:lumOff val="60000"/>
            </a:schemeClr>
          </a:solidFill>
        </p:spPr>
        <p:txBody>
          <a:bodyPr wrap="square" rtlCol="0">
            <a:spAutoFit/>
          </a:bodyPr>
          <a:lstStyle/>
          <a:p>
            <a:r>
              <a:rPr lang="nb-NO" sz="1900" b="1" dirty="0">
                <a:latin typeface="Arial" panose="020B0604020202020204" pitchFamily="34" charset="0"/>
                <a:cs typeface="Arial" panose="020B0604020202020204" pitchFamily="34" charset="0"/>
              </a:rPr>
              <a:t>Du må tydelig vise din leser at du bruker direkte sitat:</a:t>
            </a:r>
          </a:p>
          <a:p>
            <a:endParaRPr lang="nb-NO" sz="1900" dirty="0">
              <a:latin typeface="Arial" panose="020B0604020202020204" pitchFamily="34" charset="0"/>
              <a:cs typeface="Arial" panose="020B0604020202020204" pitchFamily="34" charset="0"/>
            </a:endParaRPr>
          </a:p>
          <a:p>
            <a:pPr marL="457200" indent="-457200">
              <a:buFont typeface="+mj-lt"/>
              <a:buAutoNum type="arabicPeriod"/>
            </a:pPr>
            <a:r>
              <a:rPr lang="nb-NO" sz="1900" dirty="0">
                <a:latin typeface="Arial" panose="020B0604020202020204" pitchFamily="34" charset="0"/>
                <a:cs typeface="Arial" panose="020B0604020202020204" pitchFamily="34" charset="0"/>
              </a:rPr>
              <a:t>Siter kilden i en innledende setning før det direkte sitatet og/eller til slutt. </a:t>
            </a:r>
          </a:p>
          <a:p>
            <a:pPr marL="457200" indent="-457200">
              <a:buFont typeface="+mj-lt"/>
              <a:buAutoNum type="arabicPeriod"/>
            </a:pPr>
            <a:r>
              <a:rPr lang="nb-NO" sz="1900" dirty="0">
                <a:latin typeface="Arial" panose="020B0604020202020204" pitchFamily="34" charset="0"/>
                <a:cs typeface="Arial" panose="020B0604020202020204" pitchFamily="34" charset="0"/>
              </a:rPr>
              <a:t>Alltid oppgi sidetall for sitatet i kildehenvisningen (før eller etter sitatet).</a:t>
            </a:r>
          </a:p>
          <a:p>
            <a:pPr marL="457200" indent="-457200">
              <a:buFont typeface="+mj-lt"/>
              <a:buAutoNum type="arabicPeriod"/>
            </a:pPr>
            <a:r>
              <a:rPr lang="nb-NO" sz="1900" dirty="0">
                <a:latin typeface="Arial" panose="020B0604020202020204" pitchFamily="34" charset="0"/>
                <a:cs typeface="Arial" panose="020B0604020202020204" pitchFamily="34" charset="0"/>
              </a:rPr>
              <a:t>Bruk alltid anførselstegn rundt sitatet eller bruk innrykk for lange sitater (mer enn 40 tegn).</a:t>
            </a:r>
          </a:p>
          <a:p>
            <a:pPr marL="457200" indent="-457200">
              <a:buFont typeface="+mj-lt"/>
              <a:buAutoNum type="arabicPeriod"/>
            </a:pPr>
            <a:r>
              <a:rPr lang="nb-NO" sz="1900" dirty="0">
                <a:latin typeface="Arial" panose="020B0604020202020204" pitchFamily="34" charset="0"/>
                <a:cs typeface="Arial" panose="020B0604020202020204" pitchFamily="34" charset="0"/>
              </a:rPr>
              <a:t>I utgangspunktet skal sitatet i teksten din være identisk med originalen. </a:t>
            </a:r>
          </a:p>
          <a:p>
            <a:pPr marL="457200" indent="-457200">
              <a:buFont typeface="+mj-lt"/>
              <a:buAutoNum type="arabicPeriod"/>
            </a:pPr>
            <a:r>
              <a:rPr lang="nb-NO" sz="1900" dirty="0">
                <a:latin typeface="Arial" panose="020B0604020202020204" pitchFamily="34" charset="0"/>
                <a:cs typeface="Arial" panose="020B0604020202020204" pitchFamily="34" charset="0"/>
              </a:rPr>
              <a:t>Hvis du likevel endrer på et sitat, må du opplyse leseren din om dette. </a:t>
            </a:r>
          </a:p>
          <a:p>
            <a:pPr marL="457200" indent="-457200">
              <a:buFont typeface="+mj-lt"/>
              <a:buAutoNum type="arabicPeriod"/>
            </a:pPr>
            <a:r>
              <a:rPr lang="nb-NO" sz="1900" dirty="0">
                <a:latin typeface="Arial" panose="020B0604020202020204" pitchFamily="34" charset="0"/>
                <a:cs typeface="Arial" panose="020B0604020202020204" pitchFamily="34" charset="0"/>
              </a:rPr>
              <a:t>Sitatets kilde må oppgis korrekt i referanselista.</a:t>
            </a:r>
          </a:p>
          <a:p>
            <a:endParaRPr lang="nb-NO" sz="1900" dirty="0">
              <a:latin typeface="Arial" panose="020B0604020202020204" pitchFamily="34" charset="0"/>
              <a:cs typeface="Arial" panose="020B0604020202020204" pitchFamily="34" charset="0"/>
            </a:endParaRPr>
          </a:p>
          <a:p>
            <a:r>
              <a:rPr lang="nb-NO" sz="1900" b="1" dirty="0">
                <a:latin typeface="Arial" panose="020B0604020202020204" pitchFamily="34" charset="0"/>
                <a:cs typeface="Arial" panose="020B0604020202020204" pitchFamily="34" charset="0"/>
              </a:rPr>
              <a:t>Gjør du ikke dette korrekt, regnes det som plagiering!</a:t>
            </a:r>
            <a:endParaRPr lang="en-GB" sz="1900" b="1" dirty="0">
              <a:latin typeface="Arial" panose="020B0604020202020204" pitchFamily="34" charset="0"/>
              <a:cs typeface="Arial" panose="020B0604020202020204" pitchFamily="34" charset="0"/>
            </a:endParaRPr>
          </a:p>
        </p:txBody>
      </p:sp>
      <p:sp>
        <p:nvSpPr>
          <p:cNvPr id="6" name="TekstSylinder 5"/>
          <p:cNvSpPr txBox="1"/>
          <p:nvPr/>
        </p:nvSpPr>
        <p:spPr>
          <a:xfrm>
            <a:off x="385398" y="4528442"/>
            <a:ext cx="7643122" cy="246221"/>
          </a:xfrm>
          <a:prstGeom prst="rect">
            <a:avLst/>
          </a:prstGeom>
          <a:noFill/>
        </p:spPr>
        <p:txBody>
          <a:bodyPr wrap="square" rtlCol="0">
            <a:spAutoFit/>
          </a:bodyPr>
          <a:lstStyle/>
          <a:p>
            <a:r>
              <a:rPr lang="nb-NO" sz="1000" dirty="0"/>
              <a:t>Kilde: </a:t>
            </a:r>
            <a:r>
              <a:rPr lang="nb-NO" sz="1000" dirty="0" err="1"/>
              <a:t>Academic</a:t>
            </a:r>
            <a:r>
              <a:rPr lang="nb-NO" sz="1000" dirty="0"/>
              <a:t> </a:t>
            </a:r>
            <a:r>
              <a:rPr lang="nb-NO" sz="1000" dirty="0" err="1"/>
              <a:t>Integrity</a:t>
            </a:r>
            <a:r>
              <a:rPr lang="nb-NO" sz="1000" dirty="0"/>
              <a:t> at MIT (</a:t>
            </a:r>
            <a:r>
              <a:rPr lang="nb-NO" sz="1000" dirty="0">
                <a:hlinkClick r:id="rId3"/>
              </a:rPr>
              <a:t>https://integrity.mit.edu/handbook/academic-writing/avoiding-plagiarism-quoting</a:t>
            </a:r>
            <a:r>
              <a:rPr lang="nb-NO" sz="1000" dirty="0"/>
              <a:t>) [Delvis]</a:t>
            </a:r>
          </a:p>
        </p:txBody>
      </p:sp>
      <p:pic>
        <p:nvPicPr>
          <p:cNvPr id="7" name="Bilde 6" descr="Et bilde som inneholder transport, hjul&#10;&#10;Automatisk generert beskrivelse">
            <a:extLst>
              <a:ext uri="{FF2B5EF4-FFF2-40B4-BE49-F238E27FC236}">
                <a16:creationId xmlns:a16="http://schemas.microsoft.com/office/drawing/2014/main" id="{37C5F226-828A-4562-B10A-95C5FC97F4B6}"/>
              </a:ext>
            </a:extLst>
          </p:cNvPr>
          <p:cNvPicPr>
            <a:picLocks noChangeAspect="1"/>
          </p:cNvPicPr>
          <p:nvPr/>
        </p:nvPicPr>
        <p:blipFill>
          <a:blip r:embed="rId4"/>
          <a:stretch>
            <a:fillRect/>
          </a:stretch>
        </p:blipFill>
        <p:spPr>
          <a:xfrm>
            <a:off x="6887611" y="125470"/>
            <a:ext cx="2205588" cy="857250"/>
          </a:xfrm>
          <a:prstGeom prst="rect">
            <a:avLst/>
          </a:prstGeom>
        </p:spPr>
      </p:pic>
    </p:spTree>
    <p:extLst>
      <p:ext uri="{BB962C8B-B14F-4D97-AF65-F5344CB8AC3E}">
        <p14:creationId xmlns:p14="http://schemas.microsoft.com/office/powerpoint/2010/main" val="7587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4649130" y="985110"/>
            <a:ext cx="4489479" cy="2004905"/>
          </a:xfrm>
          <a:prstGeom prst="rect">
            <a:avLst/>
          </a:prstGeom>
        </p:spPr>
      </p:pic>
      <p:sp>
        <p:nvSpPr>
          <p:cNvPr id="11" name="TekstSylinder 10"/>
          <p:cNvSpPr txBox="1"/>
          <p:nvPr/>
        </p:nvSpPr>
        <p:spPr>
          <a:xfrm>
            <a:off x="4788681" y="3123603"/>
            <a:ext cx="2781038" cy="215444"/>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Kilde: WritingCenter@UTDallas.edu</a:t>
            </a:r>
            <a:r>
              <a:rPr lang="en-US" sz="800" dirty="0">
                <a:latin typeface="Arial" panose="020B0604020202020204" pitchFamily="34" charset="0"/>
                <a:cs typeface="Arial" panose="020B0604020202020204" pitchFamily="34" charset="0"/>
              </a:rPr>
              <a:t>.</a:t>
            </a:r>
            <a:endParaRPr lang="nb-NO" sz="800" dirty="0">
              <a:latin typeface="Arial" panose="020B0604020202020204" pitchFamily="34" charset="0"/>
              <a:cs typeface="Arial" panose="020B0604020202020204" pitchFamily="34" charset="0"/>
            </a:endParaRPr>
          </a:p>
        </p:txBody>
      </p:sp>
      <p:sp>
        <p:nvSpPr>
          <p:cNvPr id="7" name="TekstSylinder 6"/>
          <p:cNvSpPr txBox="1"/>
          <p:nvPr/>
        </p:nvSpPr>
        <p:spPr>
          <a:xfrm>
            <a:off x="150280" y="3777776"/>
            <a:ext cx="4413953" cy="954107"/>
          </a:xfrm>
          <a:prstGeom prst="rect">
            <a:avLst/>
          </a:prstGeom>
          <a:solidFill>
            <a:srgbClr val="92D050"/>
          </a:solidFill>
        </p:spPr>
        <p:txBody>
          <a:bodyPr wrap="square" rtlCol="0">
            <a:spAutoFit/>
          </a:bodyPr>
          <a:lstStyle/>
          <a:p>
            <a:r>
              <a:rPr lang="nb-NO" sz="1400" dirty="0">
                <a:latin typeface="Arial" panose="020B0604020202020204" pitchFamily="34" charset="0"/>
                <a:cs typeface="Arial" panose="020B0604020202020204" pitchFamily="34" charset="0"/>
              </a:rPr>
              <a:t>Sitatet er omgitt av anførselstegn. I tillegg er kilden oppgitt og sitert korrekt i starten av sitatet med sidetall. Noen kursiverer sitat i tillegg, men dette er ikke påkrevd.</a:t>
            </a:r>
          </a:p>
        </p:txBody>
      </p:sp>
      <p:sp>
        <p:nvSpPr>
          <p:cNvPr id="3" name="Pil ned 2"/>
          <p:cNvSpPr/>
          <p:nvPr/>
        </p:nvSpPr>
        <p:spPr>
          <a:xfrm>
            <a:off x="1990165" y="2752981"/>
            <a:ext cx="463923" cy="9211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2" name="TekstSylinder 11"/>
          <p:cNvSpPr txBox="1"/>
          <p:nvPr/>
        </p:nvSpPr>
        <p:spPr>
          <a:xfrm>
            <a:off x="4649130" y="3893226"/>
            <a:ext cx="4489479" cy="738664"/>
          </a:xfrm>
          <a:prstGeom prst="rect">
            <a:avLst/>
          </a:prstGeom>
          <a:solidFill>
            <a:srgbClr val="92D050"/>
          </a:solidFill>
        </p:spPr>
        <p:txBody>
          <a:bodyPr wrap="square" rtlCol="0">
            <a:spAutoFit/>
          </a:bodyPr>
          <a:lstStyle/>
          <a:p>
            <a:r>
              <a:rPr lang="nb-NO" sz="1400" dirty="0">
                <a:latin typeface="Arial" panose="020B0604020202020204" pitchFamily="34" charset="0"/>
                <a:cs typeface="Arial" panose="020B0604020202020204" pitchFamily="34" charset="0"/>
              </a:rPr>
              <a:t>Sitatet (&gt; 40 tegn) er plassert i et avsnitt med innrykk. I tillegg er kilden nevnt i starten av sitatet og sitert korrekt i slutten av sitatet med sidetall. </a:t>
            </a:r>
          </a:p>
        </p:txBody>
      </p:sp>
      <p:sp>
        <p:nvSpPr>
          <p:cNvPr id="13" name="Pil ned 12"/>
          <p:cNvSpPr/>
          <p:nvPr/>
        </p:nvSpPr>
        <p:spPr>
          <a:xfrm>
            <a:off x="6661907" y="3054653"/>
            <a:ext cx="463923" cy="76872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Title 1">
            <a:extLst>
              <a:ext uri="{FF2B5EF4-FFF2-40B4-BE49-F238E27FC236}">
                <a16:creationId xmlns:a16="http://schemas.microsoft.com/office/drawing/2014/main" id="{306BF242-65CA-1724-BE46-6C057FADE0A2}"/>
              </a:ext>
            </a:extLst>
          </p:cNvPr>
          <p:cNvSpPr txBox="1">
            <a:spLocks/>
          </p:cNvSpPr>
          <p:nvPr/>
        </p:nvSpPr>
        <p:spPr>
          <a:xfrm>
            <a:off x="0" y="-104775"/>
            <a:ext cx="6326188"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3200" dirty="0">
                <a:effectLst>
                  <a:outerShdw blurRad="38100" dist="38100" dir="2700000" algn="tl">
                    <a:srgbClr val="000000">
                      <a:alpha val="43137"/>
                    </a:srgbClr>
                  </a:outerShdw>
                </a:effectLst>
              </a:rPr>
              <a:t>Direkte sitat - Eksempler</a:t>
            </a:r>
          </a:p>
        </p:txBody>
      </p:sp>
      <p:sp>
        <p:nvSpPr>
          <p:cNvPr id="2" name="TekstSylinder 1">
            <a:extLst>
              <a:ext uri="{FF2B5EF4-FFF2-40B4-BE49-F238E27FC236}">
                <a16:creationId xmlns:a16="http://schemas.microsoft.com/office/drawing/2014/main" id="{1BDA1604-7AF1-E376-D9E6-C0C45EBD4CAD}"/>
              </a:ext>
            </a:extLst>
          </p:cNvPr>
          <p:cNvSpPr txBox="1"/>
          <p:nvPr/>
        </p:nvSpPr>
        <p:spPr>
          <a:xfrm>
            <a:off x="112516" y="2372885"/>
            <a:ext cx="4344590" cy="215444"/>
          </a:xfrm>
          <a:prstGeom prst="rect">
            <a:avLst/>
          </a:prstGeom>
          <a:noFill/>
        </p:spPr>
        <p:txBody>
          <a:bodyPr wrap="square" rtlCol="0">
            <a:spAutoFit/>
          </a:bodyPr>
          <a:lstStyle/>
          <a:p>
            <a:r>
              <a:rPr lang="en-US" sz="800">
                <a:latin typeface="Arial" panose="020B0604020202020204" pitchFamily="34" charset="0"/>
                <a:cs typeface="Arial" panose="020B0604020202020204" pitchFamily="34" charset="0"/>
              </a:rPr>
              <a:t>Kilde: Marwick, K. (2019). Psychiatry (5th ed.). Elsevier. </a:t>
            </a:r>
            <a:endParaRPr lang="nb-NO" sz="800">
              <a:latin typeface="Arial" panose="020B0604020202020204" pitchFamily="34" charset="0"/>
              <a:cs typeface="Arial" panose="020B0604020202020204" pitchFamily="34" charset="0"/>
            </a:endParaRPr>
          </a:p>
        </p:txBody>
      </p:sp>
      <p:sp>
        <p:nvSpPr>
          <p:cNvPr id="4" name="TekstSylinder 3">
            <a:extLst>
              <a:ext uri="{FF2B5EF4-FFF2-40B4-BE49-F238E27FC236}">
                <a16:creationId xmlns:a16="http://schemas.microsoft.com/office/drawing/2014/main" id="{361084C5-6623-E948-8D6C-0FBD49DFD3DE}"/>
              </a:ext>
            </a:extLst>
          </p:cNvPr>
          <p:cNvSpPr txBox="1"/>
          <p:nvPr/>
        </p:nvSpPr>
        <p:spPr>
          <a:xfrm>
            <a:off x="112516" y="1002815"/>
            <a:ext cx="4489479" cy="1269322"/>
          </a:xfrm>
          <a:prstGeom prst="rect">
            <a:avLst/>
          </a:prstGeom>
          <a:noFill/>
          <a:ln>
            <a:noFill/>
          </a:ln>
        </p:spPr>
        <p:txBody>
          <a:bodyPr wrap="square" rtlCol="0">
            <a:spAutoFit/>
          </a:bodyPr>
          <a:lstStyle/>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Fear and anxiety are normal human reactions, but for some the reactions can become problematic and reach pathological levels. But when are these reactions or emotions normal and when are they pathological? </a:t>
            </a:r>
            <a:r>
              <a:rPr lang="en-US"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Marwick (2019, p. 115)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explains that </a:t>
            </a:r>
            <a:r>
              <a:rPr lang="en-US"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 distinguish between normal and pathological anxiety it is important to observe the patient’s level of functioning</a:t>
            </a:r>
            <a:r>
              <a:rPr lang="en-US"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nb-NO"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6913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a:extLst>
              <a:ext uri="{FF2B5EF4-FFF2-40B4-BE49-F238E27FC236}">
                <a16:creationId xmlns:a16="http://schemas.microsoft.com/office/drawing/2014/main" id="{A2CE6997-008D-4D84-A086-5165F0012EA4}"/>
              </a:ext>
            </a:extLst>
          </p:cNvPr>
          <p:cNvSpPr txBox="1"/>
          <p:nvPr/>
        </p:nvSpPr>
        <p:spPr>
          <a:xfrm>
            <a:off x="158750" y="581787"/>
            <a:ext cx="5232400" cy="369332"/>
          </a:xfrm>
          <a:prstGeom prst="rect">
            <a:avLst/>
          </a:prstGeom>
          <a:noFill/>
        </p:spPr>
        <p:txBody>
          <a:bodyPr wrap="square" rtlCol="0">
            <a:spAutoFit/>
          </a:bodyPr>
          <a:lstStyle/>
          <a:p>
            <a:r>
              <a:rPr lang="nb-NO" b="1" dirty="0"/>
              <a:t>Å gjøre endringer på et direkte sitat:</a:t>
            </a:r>
          </a:p>
        </p:txBody>
      </p:sp>
      <p:sp>
        <p:nvSpPr>
          <p:cNvPr id="6" name="Content Placeholder 2">
            <a:extLst>
              <a:ext uri="{FF2B5EF4-FFF2-40B4-BE49-F238E27FC236}">
                <a16:creationId xmlns:a16="http://schemas.microsoft.com/office/drawing/2014/main" id="{5B544416-19C2-4AEF-81B5-409E259D35A4}"/>
              </a:ext>
            </a:extLst>
          </p:cNvPr>
          <p:cNvSpPr txBox="1">
            <a:spLocks/>
          </p:cNvSpPr>
          <p:nvPr/>
        </p:nvSpPr>
        <p:spPr>
          <a:xfrm>
            <a:off x="215900" y="1023267"/>
            <a:ext cx="8663239" cy="3096152"/>
          </a:xfrm>
          <a:prstGeom prst="rect">
            <a:avLst/>
          </a:prstGeom>
          <a:solidFill>
            <a:schemeClr val="accent2">
              <a:lumMod val="40000"/>
              <a:lumOff val="60000"/>
            </a:schemeClr>
          </a:solidFill>
        </p:spPr>
        <p:txBody>
          <a:bodyPr>
            <a:normAutofit lnSpcReduction="1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a:latin typeface="+mn-lt"/>
              </a:rPr>
              <a:t>"Scorpions are notorious for their stinging behaviour and powerful venoms […] As yet, there have been no controlled or quantitative studies of sting use" (Rein, 1993, p. 60)</a:t>
            </a:r>
          </a:p>
          <a:p>
            <a:pPr marL="0" indent="0">
              <a:buFont typeface="Arial"/>
              <a:buNone/>
            </a:pPr>
            <a:r>
              <a:rPr lang="nb-NO" sz="1800" b="1" dirty="0">
                <a:latin typeface="+mn-lt"/>
              </a:rPr>
              <a:t>Bruk […] hvis trenger å fjerne et ord eller flere ord fra et sitat.</a:t>
            </a:r>
          </a:p>
          <a:p>
            <a:pPr marL="0" indent="0">
              <a:buNone/>
            </a:pPr>
            <a:endParaRPr lang="en-GB" sz="1800" dirty="0">
              <a:latin typeface="+mn-lt"/>
            </a:endParaRPr>
          </a:p>
          <a:p>
            <a:pPr marL="0" indent="0">
              <a:buNone/>
            </a:pPr>
            <a:r>
              <a:rPr lang="en-GB" sz="1800" dirty="0">
                <a:latin typeface="+mn-lt"/>
              </a:rPr>
              <a:t>"Scorpions are notorious for their </a:t>
            </a:r>
            <a:r>
              <a:rPr lang="en-GB" sz="1800" dirty="0" err="1">
                <a:latin typeface="+mn-lt"/>
              </a:rPr>
              <a:t>stigning</a:t>
            </a:r>
            <a:r>
              <a:rPr lang="en-GB" sz="1800" dirty="0">
                <a:latin typeface="+mn-lt"/>
              </a:rPr>
              <a:t> [</a:t>
            </a:r>
            <a:r>
              <a:rPr lang="en-GB" sz="1800" i="1" dirty="0">
                <a:latin typeface="+mn-lt"/>
              </a:rPr>
              <a:t>sic</a:t>
            </a:r>
            <a:r>
              <a:rPr lang="en-GB" sz="1800" dirty="0">
                <a:latin typeface="+mn-lt"/>
              </a:rPr>
              <a:t>] behaviour and </a:t>
            </a:r>
            <a:r>
              <a:rPr lang="en-GB" sz="1800" i="1" dirty="0">
                <a:latin typeface="+mn-lt"/>
              </a:rPr>
              <a:t>powerful </a:t>
            </a:r>
            <a:r>
              <a:rPr lang="en-GB" sz="1800" dirty="0">
                <a:latin typeface="+mn-lt"/>
              </a:rPr>
              <a:t>[italics added] venoms … As yet, there have been no controlled or quantitative studies of sting use" (Rein, 1993, p. 60)</a:t>
            </a:r>
          </a:p>
          <a:p>
            <a:pPr marL="0" indent="0">
              <a:buNone/>
            </a:pPr>
            <a:endParaRPr lang="en-GB" sz="1800" dirty="0">
              <a:latin typeface="+mn-lt"/>
            </a:endParaRPr>
          </a:p>
          <a:p>
            <a:pPr marL="0" indent="0">
              <a:buNone/>
            </a:pPr>
            <a:r>
              <a:rPr lang="nb-NO" sz="1800" b="1" dirty="0">
                <a:latin typeface="+mn-lt"/>
              </a:rPr>
              <a:t>Bruk [</a:t>
            </a:r>
            <a:r>
              <a:rPr lang="nb-NO" sz="1800" b="1" i="1" dirty="0">
                <a:latin typeface="+mn-lt"/>
              </a:rPr>
              <a:t>sic</a:t>
            </a:r>
            <a:r>
              <a:rPr lang="nb-NO" sz="1800" b="1" dirty="0">
                <a:latin typeface="+mn-lt"/>
              </a:rPr>
              <a:t>] for å synliggjøre en skrivefeil eller [ ] hvis du trenger å legge et eller flere ord til sitatet eller trenger å endre formatteringen. Ord bør kun legges til for å forklare noe og endring av formattering bør kun gjøres for å fremheve et ord eller en frase.</a:t>
            </a:r>
            <a:endParaRPr lang="nb-NO" sz="1900" dirty="0">
              <a:latin typeface="+mn-lt"/>
            </a:endParaRPr>
          </a:p>
          <a:p>
            <a:pPr marL="0" indent="0">
              <a:buFont typeface="Arial"/>
              <a:buNone/>
            </a:pPr>
            <a:endParaRPr lang="nb-NO" dirty="0">
              <a:latin typeface="+mn-lt"/>
            </a:endParaRPr>
          </a:p>
        </p:txBody>
      </p:sp>
      <p:sp>
        <p:nvSpPr>
          <p:cNvPr id="2" name="Pil: ned 1">
            <a:extLst>
              <a:ext uri="{FF2B5EF4-FFF2-40B4-BE49-F238E27FC236}">
                <a16:creationId xmlns:a16="http://schemas.microsoft.com/office/drawing/2014/main" id="{EC963F49-F321-4267-ACA3-300087E3DAF4}"/>
              </a:ext>
            </a:extLst>
          </p:cNvPr>
          <p:cNvSpPr/>
          <p:nvPr/>
        </p:nvSpPr>
        <p:spPr>
          <a:xfrm>
            <a:off x="7346950" y="660400"/>
            <a:ext cx="88900" cy="476250"/>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Pil: ned 6">
            <a:extLst>
              <a:ext uri="{FF2B5EF4-FFF2-40B4-BE49-F238E27FC236}">
                <a16:creationId xmlns:a16="http://schemas.microsoft.com/office/drawing/2014/main" id="{F5B1CA1B-11DD-4631-9793-3945366C9FC8}"/>
              </a:ext>
            </a:extLst>
          </p:cNvPr>
          <p:cNvSpPr/>
          <p:nvPr/>
        </p:nvSpPr>
        <p:spPr>
          <a:xfrm>
            <a:off x="4400550" y="2044700"/>
            <a:ext cx="88900" cy="285750"/>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Pil: ned 7">
            <a:extLst>
              <a:ext uri="{FF2B5EF4-FFF2-40B4-BE49-F238E27FC236}">
                <a16:creationId xmlns:a16="http://schemas.microsoft.com/office/drawing/2014/main" id="{1CD877DA-2EAA-474A-B4C4-FCD2F59493FC}"/>
              </a:ext>
            </a:extLst>
          </p:cNvPr>
          <p:cNvSpPr/>
          <p:nvPr/>
        </p:nvSpPr>
        <p:spPr>
          <a:xfrm>
            <a:off x="7391400" y="2044700"/>
            <a:ext cx="88900" cy="285750"/>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Title 1">
            <a:extLst>
              <a:ext uri="{FF2B5EF4-FFF2-40B4-BE49-F238E27FC236}">
                <a16:creationId xmlns:a16="http://schemas.microsoft.com/office/drawing/2014/main" id="{328DDF6C-0943-CBAA-8CD8-0E2C66F7DE12}"/>
              </a:ext>
            </a:extLst>
          </p:cNvPr>
          <p:cNvSpPr txBox="1">
            <a:spLocks/>
          </p:cNvSpPr>
          <p:nvPr/>
        </p:nvSpPr>
        <p:spPr>
          <a:xfrm>
            <a:off x="120073" y="-75499"/>
            <a:ext cx="6326188"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3200" dirty="0">
                <a:effectLst>
                  <a:outerShdw blurRad="38100" dist="38100" dir="2700000" algn="tl">
                    <a:srgbClr val="000000">
                      <a:alpha val="43137"/>
                    </a:srgbClr>
                  </a:outerShdw>
                </a:effectLst>
              </a:rPr>
              <a:t>Direkte sitat - Eksempler</a:t>
            </a:r>
          </a:p>
        </p:txBody>
      </p:sp>
    </p:spTree>
    <p:extLst>
      <p:ext uri="{BB962C8B-B14F-4D97-AF65-F5344CB8AC3E}">
        <p14:creationId xmlns:p14="http://schemas.microsoft.com/office/powerpoint/2010/main" val="476603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113888" y="156648"/>
            <a:ext cx="8916224" cy="553998"/>
          </a:xfrm>
          <a:prstGeom prst="rect">
            <a:avLst/>
          </a:prstGeom>
          <a:noFill/>
        </p:spPr>
        <p:txBody>
          <a:bodyPr wrap="square" rtlCol="0">
            <a:spAutoFit/>
          </a:bodyPr>
          <a:lstStyle/>
          <a:p>
            <a:r>
              <a:rPr lang="nb-NO" sz="3000" b="1" dirty="0">
                <a:latin typeface="Arial" panose="020B0604020202020204" pitchFamily="34" charset="0"/>
                <a:cs typeface="Arial" panose="020B0604020202020204" pitchFamily="34" charset="0"/>
              </a:rPr>
              <a:t>Hvorfor er sitering viktig i akademisk skriving?</a:t>
            </a:r>
          </a:p>
        </p:txBody>
      </p:sp>
      <p:sp>
        <p:nvSpPr>
          <p:cNvPr id="5" name="TekstSylinder 4"/>
          <p:cNvSpPr txBox="1"/>
          <p:nvPr/>
        </p:nvSpPr>
        <p:spPr>
          <a:xfrm>
            <a:off x="133353" y="1506993"/>
            <a:ext cx="5767826" cy="3262432"/>
          </a:xfrm>
          <a:prstGeom prst="rect">
            <a:avLst/>
          </a:prstGeom>
          <a:noFill/>
        </p:spPr>
        <p:txBody>
          <a:bodyPr wrap="square" rtlCol="0">
            <a:spAutoFit/>
          </a:bodyPr>
          <a:lstStyle/>
          <a:p>
            <a:r>
              <a:rPr lang="nb-NO" sz="1600" b="1" dirty="0">
                <a:latin typeface="Arial" panose="020B0604020202020204" pitchFamily="34" charset="0"/>
                <a:cs typeface="Arial" panose="020B0604020202020204" pitchFamily="34" charset="0"/>
              </a:rPr>
              <a:t>Referanselista i manuskriptet ditt er viktig. Både redaktører, sensorer, fagfeller og lesere vil tidlig legge merke til denne.</a:t>
            </a:r>
            <a:endParaRPr lang="nb-NO" sz="1600" dirty="0">
              <a:latin typeface="Arial" panose="020B0604020202020204" pitchFamily="34" charset="0"/>
              <a:cs typeface="Arial" panose="020B0604020202020204" pitchFamily="34" charset="0"/>
            </a:endParaRPr>
          </a:p>
          <a:p>
            <a:endParaRPr lang="nb-NO" sz="1600" b="1" dirty="0">
              <a:latin typeface="Arial" panose="020B0604020202020204" pitchFamily="34" charset="0"/>
              <a:cs typeface="Arial" panose="020B0604020202020204" pitchFamily="34" charset="0"/>
            </a:endParaRPr>
          </a:p>
          <a:p>
            <a:r>
              <a:rPr lang="nb-NO" sz="1600" b="1" dirty="0">
                <a:latin typeface="Arial" panose="020B0604020202020204" pitchFamily="34" charset="0"/>
                <a:cs typeface="Arial" panose="020B0604020202020204" pitchFamily="34" charset="0"/>
              </a:rPr>
              <a:t>Hvorfor?</a:t>
            </a:r>
          </a:p>
          <a:p>
            <a:endParaRPr lang="nb-NO"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Tidligere forskning er som regel grunnlaget for dine ideer og arbeider, men det må gå klart frem hva som er ditt arbeid og hva du har hentet fra andre (for å unngå plagiering).</a:t>
            </a: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God siteringspraksis demonstrerer god vitenskapelig praksis.</a:t>
            </a: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God siteringspraksis hjelper dine lesere å undersøke og forstå ditt arbeid.</a:t>
            </a: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rPr>
              <a:t>God siteringspraksis forhindrer spredning av vitenskapelig feil, misforståelser og dårlig vitenskap ("Den akademiske hviskeleken").</a:t>
            </a:r>
          </a:p>
        </p:txBody>
      </p:sp>
      <p:sp>
        <p:nvSpPr>
          <p:cNvPr id="11" name="TekstSylinder 10">
            <a:extLst>
              <a:ext uri="{FF2B5EF4-FFF2-40B4-BE49-F238E27FC236}">
                <a16:creationId xmlns:a16="http://schemas.microsoft.com/office/drawing/2014/main" id="{D23898E7-046B-4A29-AA26-F613D32CECD8}"/>
              </a:ext>
            </a:extLst>
          </p:cNvPr>
          <p:cNvSpPr txBox="1"/>
          <p:nvPr/>
        </p:nvSpPr>
        <p:spPr>
          <a:xfrm>
            <a:off x="113888" y="913253"/>
            <a:ext cx="7444667" cy="400110"/>
          </a:xfrm>
          <a:prstGeom prst="rect">
            <a:avLst/>
          </a:prstGeom>
          <a:solidFill>
            <a:schemeClr val="accent1">
              <a:lumMod val="20000"/>
              <a:lumOff val="80000"/>
            </a:schemeClr>
          </a:solidFill>
        </p:spPr>
        <p:txBody>
          <a:bodyPr wrap="none" rtlCol="0">
            <a:spAutoFit/>
          </a:bodyPr>
          <a:lstStyle/>
          <a:p>
            <a:pPr lvl="0"/>
            <a:r>
              <a:rPr lang="nb-NO" sz="2000" b="1" dirty="0">
                <a:solidFill>
                  <a:prstClr val="black"/>
                </a:solidFill>
                <a:latin typeface="Arial" panose="020B0604020202020204" pitchFamily="34" charset="0"/>
                <a:cs typeface="Arial" panose="020B0604020202020204" pitchFamily="34" charset="0"/>
              </a:rPr>
              <a:t>God siteringspraksis er en hjørnesten i akademisk skriving!</a:t>
            </a:r>
          </a:p>
        </p:txBody>
      </p:sp>
      <p:grpSp>
        <p:nvGrpSpPr>
          <p:cNvPr id="14" name="Gruppe 13">
            <a:extLst>
              <a:ext uri="{FF2B5EF4-FFF2-40B4-BE49-F238E27FC236}">
                <a16:creationId xmlns:a16="http://schemas.microsoft.com/office/drawing/2014/main" id="{6BFCC64A-583E-F893-5127-E2C5EAE5CD71}"/>
              </a:ext>
            </a:extLst>
          </p:cNvPr>
          <p:cNvGrpSpPr/>
          <p:nvPr/>
        </p:nvGrpSpPr>
        <p:grpSpPr>
          <a:xfrm>
            <a:off x="5215586" y="1814142"/>
            <a:ext cx="4564244" cy="2268908"/>
            <a:chOff x="4663798" y="1119650"/>
            <a:chExt cx="4277082" cy="2015996"/>
          </a:xfrm>
        </p:grpSpPr>
        <p:grpSp>
          <p:nvGrpSpPr>
            <p:cNvPr id="15" name="Gruppe 14">
              <a:extLst>
                <a:ext uri="{FF2B5EF4-FFF2-40B4-BE49-F238E27FC236}">
                  <a16:creationId xmlns:a16="http://schemas.microsoft.com/office/drawing/2014/main" id="{3FCF0A9B-17DE-9E33-7AE6-010AD1EA574B}"/>
                </a:ext>
              </a:extLst>
            </p:cNvPr>
            <p:cNvGrpSpPr/>
            <p:nvPr/>
          </p:nvGrpSpPr>
          <p:grpSpPr>
            <a:xfrm>
              <a:off x="5383443" y="1418894"/>
              <a:ext cx="2837793" cy="1716752"/>
              <a:chOff x="5307769" y="2811104"/>
              <a:chExt cx="2837793" cy="1716752"/>
            </a:xfrm>
          </p:grpSpPr>
          <p:sp>
            <p:nvSpPr>
              <p:cNvPr id="17" name="Rektangel 16">
                <a:extLst>
                  <a:ext uri="{FF2B5EF4-FFF2-40B4-BE49-F238E27FC236}">
                    <a16:creationId xmlns:a16="http://schemas.microsoft.com/office/drawing/2014/main" id="{39BF950C-DA97-E05E-84B1-CE3B1C8AD064}"/>
                  </a:ext>
                </a:extLst>
              </p:cNvPr>
              <p:cNvSpPr/>
              <p:nvPr/>
            </p:nvSpPr>
            <p:spPr>
              <a:xfrm>
                <a:off x="6253700" y="3960296"/>
                <a:ext cx="945931" cy="567559"/>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a:solidFill>
                      <a:schemeClr val="tx1"/>
                    </a:solidFill>
                  </a:rPr>
                  <a:t>Citations</a:t>
                </a:r>
                <a:br>
                  <a:rPr lang="en-GB" sz="1000" b="1">
                    <a:solidFill>
                      <a:schemeClr val="tx1"/>
                    </a:solidFill>
                  </a:rPr>
                </a:br>
                <a:r>
                  <a:rPr lang="en-GB" sz="1000" b="1">
                    <a:solidFill>
                      <a:schemeClr val="tx1"/>
                    </a:solidFill>
                  </a:rPr>
                  <a:t>References</a:t>
                </a:r>
              </a:p>
            </p:txBody>
          </p:sp>
          <p:sp>
            <p:nvSpPr>
              <p:cNvPr id="18" name="Rektangel 17">
                <a:extLst>
                  <a:ext uri="{FF2B5EF4-FFF2-40B4-BE49-F238E27FC236}">
                    <a16:creationId xmlns:a16="http://schemas.microsoft.com/office/drawing/2014/main" id="{841306DD-5483-6E95-B21F-1827B3C0A8E0}"/>
                  </a:ext>
                </a:extLst>
              </p:cNvPr>
              <p:cNvSpPr/>
              <p:nvPr/>
            </p:nvSpPr>
            <p:spPr>
              <a:xfrm>
                <a:off x="7199631" y="3960297"/>
                <a:ext cx="945931" cy="567559"/>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Rektangel 18">
                <a:extLst>
                  <a:ext uri="{FF2B5EF4-FFF2-40B4-BE49-F238E27FC236}">
                    <a16:creationId xmlns:a16="http://schemas.microsoft.com/office/drawing/2014/main" id="{74AE037C-FA66-3145-2455-101CC9F0CF9A}"/>
                  </a:ext>
                </a:extLst>
              </p:cNvPr>
              <p:cNvSpPr/>
              <p:nvPr/>
            </p:nvSpPr>
            <p:spPr>
              <a:xfrm>
                <a:off x="5780734" y="3386429"/>
                <a:ext cx="945931" cy="567559"/>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5A56C755-2635-6DAC-3796-FD68EB02A80A}"/>
                  </a:ext>
                </a:extLst>
              </p:cNvPr>
              <p:cNvSpPr/>
              <p:nvPr/>
            </p:nvSpPr>
            <p:spPr>
              <a:xfrm>
                <a:off x="5307769" y="3960295"/>
                <a:ext cx="945931" cy="567559"/>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DFA95FB9-2B2C-F7B2-46CC-B12780A02E65}"/>
                  </a:ext>
                </a:extLst>
              </p:cNvPr>
              <p:cNvSpPr/>
              <p:nvPr/>
            </p:nvSpPr>
            <p:spPr>
              <a:xfrm>
                <a:off x="6726665" y="3386427"/>
                <a:ext cx="945931" cy="567559"/>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DCA61759-7218-BCCF-2CC1-80D10A69FE8F}"/>
                  </a:ext>
                </a:extLst>
              </p:cNvPr>
              <p:cNvSpPr/>
              <p:nvPr/>
            </p:nvSpPr>
            <p:spPr>
              <a:xfrm>
                <a:off x="6247393" y="2811104"/>
                <a:ext cx="945931" cy="567559"/>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6" name="Rektangel 15">
              <a:extLst>
                <a:ext uri="{FF2B5EF4-FFF2-40B4-BE49-F238E27FC236}">
                  <a16:creationId xmlns:a16="http://schemas.microsoft.com/office/drawing/2014/main" id="{9D643C4E-7C1D-C510-1757-5ECF03C6D873}"/>
                </a:ext>
              </a:extLst>
            </p:cNvPr>
            <p:cNvSpPr/>
            <p:nvPr/>
          </p:nvSpPr>
          <p:spPr>
            <a:xfrm>
              <a:off x="4663798" y="1119650"/>
              <a:ext cx="4277082" cy="338554"/>
            </a:xfrm>
            <a:prstGeom prst="rect">
              <a:avLst/>
            </a:prstGeom>
            <a:noFill/>
          </p:spPr>
          <p:txBody>
            <a:bodyPr wrap="square" lIns="91440" tIns="45720" rIns="91440" bIns="45720">
              <a:spAutoFit/>
            </a:bodyPr>
            <a:lstStyle/>
            <a:p>
              <a:pPr algn="ctr"/>
              <a:r>
                <a:rPr lang="en-GB" sz="1600">
                  <a:ln w="0"/>
                  <a:solidFill>
                    <a:schemeClr val="accent1"/>
                  </a:solidFill>
                  <a:effectLst>
                    <a:outerShdw blurRad="38100" dist="25400" dir="5400000" algn="ctr" rotWithShape="0">
                      <a:srgbClr val="6E747A">
                        <a:alpha val="43000"/>
                      </a:srgbClr>
                    </a:outerShdw>
                  </a:effectLst>
                </a:rPr>
                <a:t>Academic writing</a:t>
              </a:r>
              <a:endParaRPr lang="en-GB" sz="1600" b="0" cap="none" spc="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3140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4775"/>
            <a:ext cx="7835900" cy="857250"/>
          </a:xfrm>
        </p:spPr>
        <p:txBody>
          <a:bodyPr>
            <a:normAutofit/>
          </a:bodyPr>
          <a:lstStyle/>
          <a:p>
            <a:r>
              <a:rPr lang="nb-NO" sz="3200" dirty="0">
                <a:effectLst>
                  <a:outerShdw blurRad="38100" dist="38100" dir="2700000" algn="tl">
                    <a:srgbClr val="000000">
                      <a:alpha val="43137"/>
                    </a:srgbClr>
                  </a:outerShdw>
                </a:effectLst>
              </a:rPr>
              <a:t>Direkte sitat: Oversatt sitat</a:t>
            </a:r>
          </a:p>
        </p:txBody>
      </p:sp>
      <p:sp>
        <p:nvSpPr>
          <p:cNvPr id="5" name="TekstSylinder 4"/>
          <p:cNvSpPr txBox="1"/>
          <p:nvPr/>
        </p:nvSpPr>
        <p:spPr>
          <a:xfrm>
            <a:off x="63500" y="622571"/>
            <a:ext cx="9029699" cy="4093428"/>
          </a:xfrm>
          <a:prstGeom prst="rect">
            <a:avLst/>
          </a:prstGeom>
          <a:solidFill>
            <a:schemeClr val="accent2">
              <a:lumMod val="40000"/>
              <a:lumOff val="60000"/>
            </a:schemeClr>
          </a:solidFill>
        </p:spPr>
        <p:txBody>
          <a:bodyPr wrap="square" rtlCol="0">
            <a:spAutoFit/>
          </a:bodyPr>
          <a:lstStyle/>
          <a:p>
            <a:r>
              <a:rPr lang="nb-NO" sz="1900" b="1" dirty="0">
                <a:latin typeface="Arial" panose="020B0604020202020204" pitchFamily="34" charset="0"/>
                <a:cs typeface="Arial" panose="020B0604020202020204" pitchFamily="34" charset="0"/>
              </a:rPr>
              <a:t>Et oversatt sitat skal ikke settes i anførselstegn fordi en oversettelse betraktes som en parafrase.</a:t>
            </a:r>
            <a:br>
              <a:rPr lang="en-GB" sz="1900" dirty="0">
                <a:latin typeface="Arial" panose="020B0604020202020204" pitchFamily="34" charset="0"/>
                <a:cs typeface="Arial" panose="020B0604020202020204" pitchFamily="34" charset="0"/>
              </a:rPr>
            </a:br>
            <a:br>
              <a:rPr lang="en-GB" sz="1900" dirty="0">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Calibri"/>
                <a:ea typeface="+mn-ea"/>
                <a:cs typeface="+mn-cs"/>
              </a:rPr>
              <a:t>The scorpion species imported into the Norwegian pet trade today have no medical significance, but the increasing private import of potentially dangerous species via the Internet may change this situation (Rein, 2002, p. 1).</a:t>
            </a:r>
          </a:p>
          <a:p>
            <a:endParaRPr lang="en-US" sz="1600" dirty="0">
              <a:solidFill>
                <a:prstClr val="black"/>
              </a:solidFill>
              <a:latin typeface="Calibri"/>
            </a:endParaRPr>
          </a:p>
          <a:p>
            <a:r>
              <a:rPr lang="nb-NO" sz="2000" dirty="0">
                <a:solidFill>
                  <a:prstClr val="black"/>
                </a:solidFill>
                <a:latin typeface="Calibri"/>
                <a:cs typeface="Arial" panose="020B0604020202020204" pitchFamily="34" charset="0"/>
              </a:rPr>
              <a:t>Det er mulig å bruke et sitat med originalspråket (med anførselstegn) og sette oversettelsen i klammer etterpå</a:t>
            </a:r>
            <a:r>
              <a:rPr kumimoji="0" lang="nb-NO"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b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br>
              <a:rPr kumimoji="0" lang="en-GB" sz="1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lang="nb-NO" sz="1600" dirty="0"/>
              <a:t>"</a:t>
            </a:r>
            <a:r>
              <a:rPr lang="nb-NO" sz="1600" i="1" dirty="0"/>
              <a:t>De skorpioner som er vanlige i fangenskap i Norge i dag, medfører ingen helserisiko, men det kan ikke utelukkes at arter med medisinsk betydning kan bli importert i fremtiden gjennom økt tilgang via Internett</a:t>
            </a:r>
            <a:r>
              <a:rPr lang="nb-NO" sz="1600" dirty="0"/>
              <a:t>" [</a:t>
            </a:r>
            <a:r>
              <a:rPr lang="en-US" sz="1600" dirty="0"/>
              <a:t>The scorpion species imported into the Norwegian pet trade today have no medical significance, but the increasing private import of potentially dangerous species via the Internet may change this situation] (Rein, 2002, p. 1).</a:t>
            </a:r>
            <a:endParaRPr lang="en-GB" sz="1600" dirty="0">
              <a:latin typeface="Arial" panose="020B0604020202020204" pitchFamily="34" charset="0"/>
              <a:cs typeface="Arial" panose="020B0604020202020204" pitchFamily="34" charset="0"/>
            </a:endParaRPr>
          </a:p>
        </p:txBody>
      </p:sp>
      <p:sp>
        <p:nvSpPr>
          <p:cNvPr id="6" name="TekstSylinder 5"/>
          <p:cNvSpPr txBox="1"/>
          <p:nvPr/>
        </p:nvSpPr>
        <p:spPr>
          <a:xfrm>
            <a:off x="3252135" y="4520929"/>
            <a:ext cx="5904564" cy="246221"/>
          </a:xfrm>
          <a:prstGeom prst="rect">
            <a:avLst/>
          </a:prstGeom>
          <a:noFill/>
        </p:spPr>
        <p:txBody>
          <a:bodyPr wrap="square" rtlCol="0">
            <a:spAutoFit/>
          </a:bodyPr>
          <a:lstStyle/>
          <a:p>
            <a:r>
              <a:rPr lang="nb-NO" sz="1000" dirty="0"/>
              <a:t>Kilde: </a:t>
            </a:r>
            <a:r>
              <a:rPr lang="nb-NO" sz="1000" dirty="0">
                <a:latin typeface="Segoe UI" panose="020B0502040204020203" pitchFamily="34" charset="0"/>
              </a:rPr>
              <a:t>Rein JO. Eksotiske </a:t>
            </a:r>
            <a:r>
              <a:rPr lang="nb-NO" sz="1000" dirty="0" err="1">
                <a:latin typeface="Segoe UI" panose="020B0502040204020203" pitchFamily="34" charset="0"/>
              </a:rPr>
              <a:t>kjaeledyr</a:t>
            </a:r>
            <a:r>
              <a:rPr lang="nb-NO" sz="1000" dirty="0">
                <a:latin typeface="Segoe UI" panose="020B0502040204020203" pitchFamily="34" charset="0"/>
              </a:rPr>
              <a:t>--et helseproblem? </a:t>
            </a:r>
            <a:r>
              <a:rPr lang="nb-NO" sz="1000" dirty="0" err="1">
                <a:latin typeface="Segoe UI" panose="020B0502040204020203" pitchFamily="34" charset="0"/>
              </a:rPr>
              <a:t>Tidsskr</a:t>
            </a:r>
            <a:r>
              <a:rPr lang="nb-NO" sz="1000" dirty="0">
                <a:latin typeface="Segoe UI" panose="020B0502040204020203" pitchFamily="34" charset="0"/>
              </a:rPr>
              <a:t> Nor </a:t>
            </a:r>
            <a:r>
              <a:rPr lang="nb-NO" sz="1000" dirty="0" err="1">
                <a:latin typeface="Segoe UI" panose="020B0502040204020203" pitchFamily="34" charset="0"/>
              </a:rPr>
              <a:t>Laegeforen</a:t>
            </a:r>
            <a:r>
              <a:rPr lang="nb-NO" sz="1000" dirty="0">
                <a:latin typeface="Segoe UI" panose="020B0502040204020203" pitchFamily="34" charset="0"/>
              </a:rPr>
              <a:t>. 2002;122(30):2896-901.</a:t>
            </a:r>
            <a:endParaRPr lang="nb-NO" sz="1000" dirty="0"/>
          </a:p>
        </p:txBody>
      </p:sp>
    </p:spTree>
    <p:extLst>
      <p:ext uri="{BB962C8B-B14F-4D97-AF65-F5344CB8AC3E}">
        <p14:creationId xmlns:p14="http://schemas.microsoft.com/office/powerpoint/2010/main" val="1541420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43"/>
            <a:ext cx="8229600" cy="857250"/>
          </a:xfrm>
        </p:spPr>
        <p:txBody>
          <a:bodyPr>
            <a:normAutofit/>
          </a:bodyPr>
          <a:lstStyle/>
          <a:p>
            <a:r>
              <a:rPr lang="nb-NO" sz="3200" dirty="0">
                <a:effectLst>
                  <a:outerShdw blurRad="38100" dist="38100" dir="2700000" algn="tl">
                    <a:srgbClr val="000000">
                      <a:alpha val="43137"/>
                    </a:srgbClr>
                  </a:outerShdw>
                </a:effectLst>
              </a:rPr>
              <a:t>Parafrasering</a:t>
            </a:r>
          </a:p>
        </p:txBody>
      </p:sp>
      <p:sp>
        <p:nvSpPr>
          <p:cNvPr id="5" name="Content Placeholder 2"/>
          <p:cNvSpPr txBox="1">
            <a:spLocks/>
          </p:cNvSpPr>
          <p:nvPr/>
        </p:nvSpPr>
        <p:spPr>
          <a:xfrm>
            <a:off x="457200" y="894206"/>
            <a:ext cx="6405418" cy="1022468"/>
          </a:xfrm>
          <a:prstGeom prst="rect">
            <a:avLst/>
          </a:prstGeom>
          <a:solidFill>
            <a:schemeClr val="accent4">
              <a:lumMod val="40000"/>
              <a:lumOff val="60000"/>
            </a:schemeClr>
          </a:solidFill>
        </p:spPr>
        <p:txBody>
          <a:bodyPr vert="horz" lIns="68580" tIns="34290" rIns="68580" bIns="3429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nb-NO" sz="2800" b="1" dirty="0">
                <a:latin typeface="Arial" panose="020B0604020202020204" pitchFamily="34" charset="0"/>
                <a:cs typeface="Arial" panose="020B0604020202020204" pitchFamily="34" charset="0"/>
              </a:rPr>
              <a:t>Å ta tekst fra en annen kilde og gjengi denne med dine egne ord (omskriving).</a:t>
            </a:r>
            <a:endParaRPr lang="nb-NO" sz="2800" dirty="0">
              <a:latin typeface="Arial" panose="020B0604020202020204" pitchFamily="34" charset="0"/>
              <a:cs typeface="Arial" panose="020B0604020202020204" pitchFamily="34" charset="0"/>
            </a:endParaRPr>
          </a:p>
        </p:txBody>
      </p:sp>
      <p:sp>
        <p:nvSpPr>
          <p:cNvPr id="3" name="TekstSylinder 2">
            <a:extLst>
              <a:ext uri="{FF2B5EF4-FFF2-40B4-BE49-F238E27FC236}">
                <a16:creationId xmlns:a16="http://schemas.microsoft.com/office/drawing/2014/main" id="{BD5F1112-B027-4AFE-AF51-35C0642A9774}"/>
              </a:ext>
            </a:extLst>
          </p:cNvPr>
          <p:cNvSpPr txBox="1"/>
          <p:nvPr/>
        </p:nvSpPr>
        <p:spPr>
          <a:xfrm>
            <a:off x="109728" y="2389632"/>
            <a:ext cx="8948927" cy="1569660"/>
          </a:xfrm>
          <a:prstGeom prst="rect">
            <a:avLst/>
          </a:prstGeom>
          <a:solidFill>
            <a:schemeClr val="accent4">
              <a:lumMod val="20000"/>
              <a:lumOff val="80000"/>
            </a:schemeClr>
          </a:solidFill>
        </p:spPr>
        <p:txBody>
          <a:bodyPr wrap="square" rtlCol="0">
            <a:spAutoFit/>
          </a:bodyPr>
          <a:lstStyle/>
          <a:p>
            <a:r>
              <a:rPr lang="nb-NO" sz="2400" dirty="0">
                <a:latin typeface="Arial" panose="020B0604020202020204" pitchFamily="34" charset="0"/>
                <a:cs typeface="Arial" panose="020B0604020202020204" pitchFamily="34" charset="0"/>
              </a:rPr>
              <a:t>Du beholder budskapet/meningen med den originale teksten, men du kopierer ikke teksten ordrett. Noen kaller parafrasering for indirekte sitering. I akademisk skriving er parafrasering mye vanligere en bruken av direkte sitat. </a:t>
            </a:r>
          </a:p>
        </p:txBody>
      </p:sp>
    </p:spTree>
    <p:extLst>
      <p:ext uri="{BB962C8B-B14F-4D97-AF65-F5344CB8AC3E}">
        <p14:creationId xmlns:p14="http://schemas.microsoft.com/office/powerpoint/2010/main" val="1181028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23682" y="767483"/>
            <a:ext cx="8265582" cy="3650089"/>
          </a:xfrm>
          <a:prstGeom prst="rect">
            <a:avLst/>
          </a:prstGeom>
          <a:solidFill>
            <a:schemeClr val="accent4">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sz="1700" b="1" dirty="0">
                <a:latin typeface="Arial" panose="020B0604020202020204" pitchFamily="34" charset="0"/>
                <a:cs typeface="Arial" panose="020B0604020202020204" pitchFamily="34" charset="0"/>
              </a:rPr>
              <a:t>Slik parafraserer du:</a:t>
            </a:r>
            <a:br>
              <a:rPr lang="nb-NO" sz="1700" b="1" dirty="0">
                <a:latin typeface="Arial" panose="020B0604020202020204" pitchFamily="34" charset="0"/>
                <a:cs typeface="Arial" panose="020B0604020202020204" pitchFamily="34" charset="0"/>
              </a:rPr>
            </a:br>
            <a:endParaRPr lang="nb-NO" sz="1700" b="1" dirty="0">
              <a:latin typeface="Arial" panose="020B0604020202020204" pitchFamily="34" charset="0"/>
              <a:cs typeface="Arial" panose="020B0604020202020204" pitchFamily="34" charset="0"/>
            </a:endParaRP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Les det originale avsnittet grundig minst to ganger.</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Identifiser hovedtemaet/innholdet (har du forstått ha det handler om?).</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Lag kulepunktliste over innholdet og/eller fargemerke sentrale elementer i teksten.</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Legg fra deg originalen og omskriv teksten med </a:t>
            </a:r>
            <a:r>
              <a:rPr lang="nb-NO" sz="1700" b="1" dirty="0">
                <a:latin typeface="Arial" panose="020B0604020202020204" pitchFamily="34" charset="0"/>
                <a:cs typeface="Arial" panose="020B0604020202020204" pitchFamily="34" charset="0"/>
              </a:rPr>
              <a:t>egne ord </a:t>
            </a:r>
            <a:r>
              <a:rPr lang="nb-NO" sz="1700" dirty="0">
                <a:latin typeface="Arial" panose="020B0604020202020204" pitchFamily="34" charset="0"/>
                <a:cs typeface="Arial" panose="020B0604020202020204" pitchFamily="34" charset="0"/>
              </a:rPr>
              <a:t>basert på punktene ovenfor.</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Bruk synonymer for generiske ord og uttrykk.</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Endre setningsstruktur.</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Endre fra aktiv til passiv form eller motsatt.</a:t>
            </a:r>
          </a:p>
        </p:txBody>
      </p:sp>
      <p:sp>
        <p:nvSpPr>
          <p:cNvPr id="6" name="TekstSylinder 5">
            <a:extLst>
              <a:ext uri="{FF2B5EF4-FFF2-40B4-BE49-F238E27FC236}">
                <a16:creationId xmlns:a16="http://schemas.microsoft.com/office/drawing/2014/main" id="{8B190E20-F88C-4DB2-8474-83EA84978BFE}"/>
              </a:ext>
            </a:extLst>
          </p:cNvPr>
          <p:cNvSpPr txBox="1"/>
          <p:nvPr/>
        </p:nvSpPr>
        <p:spPr>
          <a:xfrm>
            <a:off x="6055361" y="4488604"/>
            <a:ext cx="3142826" cy="338554"/>
          </a:xfrm>
          <a:prstGeom prst="rect">
            <a:avLst/>
          </a:prstGeom>
          <a:noFill/>
          <a:ln>
            <a:noFill/>
          </a:ln>
        </p:spPr>
        <p:txBody>
          <a:bodyPr wrap="square" rtlCol="0">
            <a:spAutoFit/>
          </a:bodyPr>
          <a:lstStyle/>
          <a:p>
            <a:r>
              <a:rPr lang="en-GB" sz="800" b="1" dirty="0" err="1"/>
              <a:t>Illustrasjon</a:t>
            </a:r>
            <a:r>
              <a:rPr lang="en-GB" sz="800" b="1" dirty="0"/>
              <a:t>: The Virtual Library </a:t>
            </a:r>
            <a:r>
              <a:rPr lang="en-GB" sz="800" b="1" dirty="0">
                <a:hlinkClick r:id="rId3"/>
              </a:rPr>
              <a:t>https://www.virtuallibrary.info/paraphrasing.html</a:t>
            </a:r>
            <a:r>
              <a:rPr lang="en-GB" sz="800" b="1" dirty="0"/>
              <a:t> (CC BY-NC-SA 4.0)</a:t>
            </a:r>
          </a:p>
        </p:txBody>
      </p:sp>
      <p:sp>
        <p:nvSpPr>
          <p:cNvPr id="10" name="Title 1">
            <a:extLst>
              <a:ext uri="{FF2B5EF4-FFF2-40B4-BE49-F238E27FC236}">
                <a16:creationId xmlns:a16="http://schemas.microsoft.com/office/drawing/2014/main" id="{D000BED8-2025-0F52-E0F4-86D9E492FDAA}"/>
              </a:ext>
            </a:extLst>
          </p:cNvPr>
          <p:cNvSpPr>
            <a:spLocks noGrp="1"/>
          </p:cNvSpPr>
          <p:nvPr>
            <p:ph type="title"/>
          </p:nvPr>
        </p:nvSpPr>
        <p:spPr>
          <a:xfrm>
            <a:off x="272473" y="-27343"/>
            <a:ext cx="8229600" cy="857250"/>
          </a:xfrm>
        </p:spPr>
        <p:txBody>
          <a:bodyPr>
            <a:normAutofit/>
          </a:bodyPr>
          <a:lstStyle/>
          <a:p>
            <a:r>
              <a:rPr lang="nb-NO" sz="3200" dirty="0">
                <a:effectLst>
                  <a:outerShdw blurRad="38100" dist="38100" dir="2700000" algn="tl">
                    <a:srgbClr val="000000">
                      <a:alpha val="43137"/>
                    </a:srgbClr>
                  </a:outerShdw>
                </a:effectLst>
              </a:rPr>
              <a:t>Parafrasering</a:t>
            </a:r>
          </a:p>
        </p:txBody>
      </p:sp>
      <p:pic>
        <p:nvPicPr>
          <p:cNvPr id="5" name="Bilde 4">
            <a:extLst>
              <a:ext uri="{FF2B5EF4-FFF2-40B4-BE49-F238E27FC236}">
                <a16:creationId xmlns:a16="http://schemas.microsoft.com/office/drawing/2014/main" id="{B9E37BF1-331D-4AF8-8C28-6F93A0BB1F93}"/>
              </a:ext>
            </a:extLst>
          </p:cNvPr>
          <p:cNvPicPr>
            <a:picLocks noChangeAspect="1"/>
          </p:cNvPicPr>
          <p:nvPr/>
        </p:nvPicPr>
        <p:blipFill>
          <a:blip r:embed="rId4"/>
          <a:stretch>
            <a:fillRect/>
          </a:stretch>
        </p:blipFill>
        <p:spPr>
          <a:xfrm>
            <a:off x="7015018" y="1"/>
            <a:ext cx="2128982" cy="1654557"/>
          </a:xfrm>
          <a:prstGeom prst="rect">
            <a:avLst/>
          </a:prstGeom>
        </p:spPr>
      </p:pic>
    </p:spTree>
    <p:extLst>
      <p:ext uri="{BB962C8B-B14F-4D97-AF65-F5344CB8AC3E}">
        <p14:creationId xmlns:p14="http://schemas.microsoft.com/office/powerpoint/2010/main" val="302863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23682" y="767483"/>
            <a:ext cx="8265582" cy="3650089"/>
          </a:xfrm>
          <a:prstGeom prst="rect">
            <a:avLst/>
          </a:prstGeom>
          <a:solidFill>
            <a:schemeClr val="accent4">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sz="1700" b="1" dirty="0">
                <a:latin typeface="Arial" panose="020B0604020202020204" pitchFamily="34" charset="0"/>
                <a:cs typeface="Arial" panose="020B0604020202020204" pitchFamily="34" charset="0"/>
              </a:rPr>
              <a:t>Slik parafraserer du:</a:t>
            </a:r>
            <a:br>
              <a:rPr lang="nb-NO" sz="1700" b="1" dirty="0">
                <a:latin typeface="Arial" panose="020B0604020202020204" pitchFamily="34" charset="0"/>
                <a:cs typeface="Arial" panose="020B0604020202020204" pitchFamily="34" charset="0"/>
              </a:rPr>
            </a:br>
            <a:endParaRPr lang="nb-NO" sz="1700" dirty="0">
              <a:latin typeface="Arial" panose="020B0604020202020204" pitchFamily="34" charset="0"/>
              <a:cs typeface="Arial" panose="020B0604020202020204" pitchFamily="34" charset="0"/>
            </a:endParaRP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Sjekk med originalen at du har fått med deg det viktigste.</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Den parafraserte teksten bør ha samme lengde som originalen eller være litt kortere.</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Siter alltid kilden til den parafraserte teksten (hvis ikke regnes det som plagiering).</a:t>
            </a:r>
          </a:p>
          <a:p>
            <a:pPr>
              <a:buFont typeface="Wingdings" panose="05000000000000000000" pitchFamily="2" charset="2"/>
              <a:buChar char="ü"/>
            </a:pPr>
            <a:r>
              <a:rPr lang="nb-NO" sz="1700" dirty="0">
                <a:latin typeface="Arial" panose="020B0604020202020204" pitchFamily="34" charset="0"/>
                <a:cs typeface="Arial" panose="020B0604020202020204" pitchFamily="34" charset="0"/>
              </a:rPr>
              <a:t>Vær forsiktig med å parafrasere en veldig lang originaltekst. Det kan være at det er bedre å lage en oppsummering i stedet.</a:t>
            </a:r>
          </a:p>
        </p:txBody>
      </p:sp>
      <p:sp>
        <p:nvSpPr>
          <p:cNvPr id="6" name="TekstSylinder 5">
            <a:extLst>
              <a:ext uri="{FF2B5EF4-FFF2-40B4-BE49-F238E27FC236}">
                <a16:creationId xmlns:a16="http://schemas.microsoft.com/office/drawing/2014/main" id="{8B190E20-F88C-4DB2-8474-83EA84978BFE}"/>
              </a:ext>
            </a:extLst>
          </p:cNvPr>
          <p:cNvSpPr txBox="1"/>
          <p:nvPr/>
        </p:nvSpPr>
        <p:spPr>
          <a:xfrm>
            <a:off x="6055361" y="4488604"/>
            <a:ext cx="3142826" cy="338554"/>
          </a:xfrm>
          <a:prstGeom prst="rect">
            <a:avLst/>
          </a:prstGeom>
          <a:noFill/>
          <a:ln>
            <a:noFill/>
          </a:ln>
        </p:spPr>
        <p:txBody>
          <a:bodyPr wrap="square" rtlCol="0">
            <a:spAutoFit/>
          </a:bodyPr>
          <a:lstStyle/>
          <a:p>
            <a:r>
              <a:rPr lang="en-GB" sz="800" b="1" dirty="0" err="1"/>
              <a:t>Illustrasjon</a:t>
            </a:r>
            <a:r>
              <a:rPr lang="en-GB" sz="800" b="1" dirty="0"/>
              <a:t>: The Virtual Library </a:t>
            </a:r>
            <a:r>
              <a:rPr lang="en-GB" sz="800" b="1" dirty="0">
                <a:hlinkClick r:id="rId3"/>
              </a:rPr>
              <a:t>https://www.virtuallibrary.info/paraphrasing.html</a:t>
            </a:r>
            <a:r>
              <a:rPr lang="en-GB" sz="800" b="1" dirty="0"/>
              <a:t> (CC BY-NC-SA 4.0)</a:t>
            </a:r>
          </a:p>
        </p:txBody>
      </p:sp>
      <p:sp>
        <p:nvSpPr>
          <p:cNvPr id="10" name="Title 1">
            <a:extLst>
              <a:ext uri="{FF2B5EF4-FFF2-40B4-BE49-F238E27FC236}">
                <a16:creationId xmlns:a16="http://schemas.microsoft.com/office/drawing/2014/main" id="{D000BED8-2025-0F52-E0F4-86D9E492FDAA}"/>
              </a:ext>
            </a:extLst>
          </p:cNvPr>
          <p:cNvSpPr>
            <a:spLocks noGrp="1"/>
          </p:cNvSpPr>
          <p:nvPr>
            <p:ph type="title"/>
          </p:nvPr>
        </p:nvSpPr>
        <p:spPr>
          <a:xfrm>
            <a:off x="272473" y="-27343"/>
            <a:ext cx="8229600" cy="857250"/>
          </a:xfrm>
        </p:spPr>
        <p:txBody>
          <a:bodyPr>
            <a:normAutofit/>
          </a:bodyPr>
          <a:lstStyle/>
          <a:p>
            <a:r>
              <a:rPr lang="nb-NO" sz="3200" dirty="0">
                <a:effectLst>
                  <a:outerShdw blurRad="38100" dist="38100" dir="2700000" algn="tl">
                    <a:srgbClr val="000000">
                      <a:alpha val="43137"/>
                    </a:srgbClr>
                  </a:outerShdw>
                </a:effectLst>
              </a:rPr>
              <a:t>Parafrasering</a:t>
            </a:r>
          </a:p>
        </p:txBody>
      </p:sp>
      <p:pic>
        <p:nvPicPr>
          <p:cNvPr id="5" name="Bilde 4">
            <a:extLst>
              <a:ext uri="{FF2B5EF4-FFF2-40B4-BE49-F238E27FC236}">
                <a16:creationId xmlns:a16="http://schemas.microsoft.com/office/drawing/2014/main" id="{B9E37BF1-331D-4AF8-8C28-6F93A0BB1F93}"/>
              </a:ext>
            </a:extLst>
          </p:cNvPr>
          <p:cNvPicPr>
            <a:picLocks noChangeAspect="1"/>
          </p:cNvPicPr>
          <p:nvPr/>
        </p:nvPicPr>
        <p:blipFill>
          <a:blip r:embed="rId4"/>
          <a:stretch>
            <a:fillRect/>
          </a:stretch>
        </p:blipFill>
        <p:spPr>
          <a:xfrm>
            <a:off x="7015018" y="1"/>
            <a:ext cx="2128982" cy="1654557"/>
          </a:xfrm>
          <a:prstGeom prst="rect">
            <a:avLst/>
          </a:prstGeom>
        </p:spPr>
      </p:pic>
    </p:spTree>
    <p:extLst>
      <p:ext uri="{BB962C8B-B14F-4D97-AF65-F5344CB8AC3E}">
        <p14:creationId xmlns:p14="http://schemas.microsoft.com/office/powerpoint/2010/main" val="395104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7635" y="1453066"/>
            <a:ext cx="3238208" cy="3286844"/>
          </a:xfrm>
          <a:solidFill>
            <a:schemeClr val="accent6">
              <a:lumMod val="20000"/>
              <a:lumOff val="80000"/>
            </a:schemeClr>
          </a:solidFill>
        </p:spPr>
        <p:txBody>
          <a:bodyPr>
            <a:noAutofit/>
          </a:bodyPr>
          <a:lstStyle/>
          <a:p>
            <a:pPr marL="0" indent="0">
              <a:buNone/>
            </a:pPr>
            <a:r>
              <a:rPr lang="en-US" sz="1350" dirty="0"/>
              <a:t>A </a:t>
            </a:r>
            <a:r>
              <a:rPr lang="en-US" sz="1350" dirty="0">
                <a:solidFill>
                  <a:schemeClr val="accent2"/>
                </a:solidFill>
              </a:rPr>
              <a:t>grid cell is a place-modulated neuron whose multiple firing locations define a periodic triangular array covering the entire available surface of an open two-dimensional environment. </a:t>
            </a:r>
            <a:r>
              <a:rPr lang="en-US" sz="1350" dirty="0"/>
              <a:t>Grid cells are thought to form an essential part of the brain’s coordinate system for metric navigation. They have attracted attention because the crystal-like structure underlying their firing fields is not imported from the outside world, but created within the nervous system.</a:t>
            </a:r>
          </a:p>
          <a:p>
            <a:pPr marL="0" indent="0">
              <a:buNone/>
            </a:pPr>
            <a:endParaRPr lang="en-US" sz="1350" dirty="0"/>
          </a:p>
          <a:p>
            <a:pPr marL="0" indent="0">
              <a:buNone/>
            </a:pPr>
            <a:endParaRPr lang="en-US" sz="900" dirty="0"/>
          </a:p>
          <a:p>
            <a:pPr marL="0" indent="0">
              <a:buNone/>
            </a:pPr>
            <a:r>
              <a:rPr lang="en-US" sz="900" dirty="0"/>
              <a:t>Kilde: Moser, E. &amp; Moser M. B. (2007), </a:t>
            </a:r>
            <a:r>
              <a:rPr lang="en-US" sz="900" dirty="0" err="1"/>
              <a:t>Scholarpedia</a:t>
            </a:r>
            <a:r>
              <a:rPr lang="en-US" sz="900" dirty="0"/>
              <a:t>, 2(7):3394.</a:t>
            </a:r>
          </a:p>
        </p:txBody>
      </p:sp>
      <p:sp>
        <p:nvSpPr>
          <p:cNvPr id="4" name="Content Placeholder 2"/>
          <p:cNvSpPr txBox="1">
            <a:spLocks/>
          </p:cNvSpPr>
          <p:nvPr/>
        </p:nvSpPr>
        <p:spPr>
          <a:xfrm>
            <a:off x="4600642" y="1453066"/>
            <a:ext cx="3265724" cy="3286844"/>
          </a:xfrm>
          <a:prstGeom prst="rect">
            <a:avLst/>
          </a:prstGeom>
          <a:solidFill>
            <a:schemeClr val="accent6">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t>According to Moser et al. (2007) </a:t>
            </a:r>
            <a:r>
              <a:rPr lang="en-GB" sz="1350" dirty="0">
                <a:solidFill>
                  <a:schemeClr val="accent2"/>
                </a:solidFill>
              </a:rPr>
              <a:t>a grid cell is a place-modulated neuron whose multiple firing locations define a periodic triangular array covering the entire available surface of an open two-dimensional environment</a:t>
            </a:r>
          </a:p>
          <a:p>
            <a:pPr marL="0" indent="0">
              <a:buNone/>
            </a:pPr>
            <a:endParaRPr lang="en-GB" sz="1350" dirty="0">
              <a:solidFill>
                <a:schemeClr val="accent2"/>
              </a:solidFill>
            </a:endParaRPr>
          </a:p>
        </p:txBody>
      </p:sp>
      <p:sp>
        <p:nvSpPr>
          <p:cNvPr id="6" name="Content Placeholder 2"/>
          <p:cNvSpPr txBox="1">
            <a:spLocks/>
          </p:cNvSpPr>
          <p:nvPr/>
        </p:nvSpPr>
        <p:spPr>
          <a:xfrm>
            <a:off x="1277635" y="764523"/>
            <a:ext cx="3238208"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64523"/>
            <a:ext cx="3271132"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chemeClr val="bg1"/>
                </a:solidFill>
                <a:effectLst>
                  <a:outerShdw blurRad="38100" dist="38100" dir="2700000" algn="tl">
                    <a:srgbClr val="000000">
                      <a:alpha val="43137"/>
                    </a:srgbClr>
                  </a:outerShdw>
                </a:effectLst>
                <a:latin typeface="+mj-lt"/>
              </a:rPr>
              <a:t>New text 1</a:t>
            </a:r>
          </a:p>
        </p:txBody>
      </p:sp>
      <p:sp>
        <p:nvSpPr>
          <p:cNvPr id="8" name="Freeform 7"/>
          <p:cNvSpPr/>
          <p:nvPr/>
        </p:nvSpPr>
        <p:spPr>
          <a:xfrm>
            <a:off x="1321941" y="1499810"/>
            <a:ext cx="3041576" cy="1025957"/>
          </a:xfrm>
          <a:custGeom>
            <a:avLst/>
            <a:gdLst>
              <a:gd name="connsiteX0" fmla="*/ 2815 w 4055435"/>
              <a:gd name="connsiteY0" fmla="*/ 0 h 1367943"/>
              <a:gd name="connsiteX1" fmla="*/ 4040805 w 4055435"/>
              <a:gd name="connsiteY1" fmla="*/ 7316 h 1367943"/>
              <a:gd name="connsiteX2" fmla="*/ 4055435 w 4055435"/>
              <a:gd name="connsiteY2" fmla="*/ 1104596 h 1367943"/>
              <a:gd name="connsiteX3" fmla="*/ 2658232 w 4055435"/>
              <a:gd name="connsiteY3" fmla="*/ 1104596 h 1367943"/>
              <a:gd name="connsiteX4" fmla="*/ 2665547 w 4055435"/>
              <a:gd name="connsiteY4" fmla="*/ 1360628 h 1367943"/>
              <a:gd name="connsiteX5" fmla="*/ 2815 w 4055435"/>
              <a:gd name="connsiteY5" fmla="*/ 1367943 h 1367943"/>
              <a:gd name="connsiteX6" fmla="*/ 2815 w 4055435"/>
              <a:gd name="connsiteY6" fmla="*/ 0 h 13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5435" h="1367943">
                <a:moveTo>
                  <a:pt x="2815" y="0"/>
                </a:moveTo>
                <a:lnTo>
                  <a:pt x="4040805" y="7316"/>
                </a:lnTo>
                <a:lnTo>
                  <a:pt x="4055435" y="1104596"/>
                </a:lnTo>
                <a:lnTo>
                  <a:pt x="2658232" y="1104596"/>
                </a:lnTo>
                <a:lnTo>
                  <a:pt x="2665547" y="1360628"/>
                </a:lnTo>
                <a:lnTo>
                  <a:pt x="2815" y="1367943"/>
                </a:lnTo>
                <a:cubicBezTo>
                  <a:pt x="376" y="914401"/>
                  <a:pt x="-2062" y="460858"/>
                  <a:pt x="2815" y="0"/>
                </a:cubicBezTo>
                <a:close/>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itle 1">
            <a:extLst>
              <a:ext uri="{FF2B5EF4-FFF2-40B4-BE49-F238E27FC236}">
                <a16:creationId xmlns:a16="http://schemas.microsoft.com/office/drawing/2014/main" id="{1E64EC94-B30D-BA0A-1F96-BCC3BD629DAA}"/>
              </a:ext>
            </a:extLst>
          </p:cNvPr>
          <p:cNvSpPr>
            <a:spLocks noGrp="1"/>
          </p:cNvSpPr>
          <p:nvPr>
            <p:ph type="title"/>
          </p:nvPr>
        </p:nvSpPr>
        <p:spPr>
          <a:xfrm>
            <a:off x="1186873" y="366"/>
            <a:ext cx="8229600" cy="857250"/>
          </a:xfrm>
        </p:spPr>
        <p:txBody>
          <a:bodyPr>
            <a:normAutofit/>
          </a:bodyPr>
          <a:lstStyle/>
          <a:p>
            <a:r>
              <a:rPr lang="nb-NO" sz="3200" dirty="0">
                <a:effectLst>
                  <a:outerShdw blurRad="38100" dist="38100" dir="2700000" algn="tl">
                    <a:srgbClr val="000000">
                      <a:alpha val="43137"/>
                    </a:srgbClr>
                  </a:outerShdw>
                </a:effectLst>
              </a:rPr>
              <a:t>Parafrasering – Eksempel 1</a:t>
            </a:r>
          </a:p>
        </p:txBody>
      </p:sp>
    </p:spTree>
    <p:extLst>
      <p:ext uri="{BB962C8B-B14F-4D97-AF65-F5344CB8AC3E}">
        <p14:creationId xmlns:p14="http://schemas.microsoft.com/office/powerpoint/2010/main" val="773052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7635" y="1453066"/>
            <a:ext cx="3238208" cy="3286844"/>
          </a:xfrm>
          <a:solidFill>
            <a:schemeClr val="accent6">
              <a:lumMod val="20000"/>
              <a:lumOff val="80000"/>
            </a:schemeClr>
          </a:solidFill>
        </p:spPr>
        <p:txBody>
          <a:bodyPr>
            <a:noAutofit/>
          </a:bodyPr>
          <a:lstStyle/>
          <a:p>
            <a:pPr marL="0" indent="0">
              <a:buNone/>
            </a:pPr>
            <a:r>
              <a:rPr lang="en-US" sz="1350" dirty="0"/>
              <a:t>A </a:t>
            </a:r>
            <a:r>
              <a:rPr lang="en-US" sz="1350" dirty="0">
                <a:solidFill>
                  <a:schemeClr val="accent2"/>
                </a:solidFill>
              </a:rPr>
              <a:t>grid cell is a place-modulated neuron whose multiple firing locations define a periodic triangular array covering the entire available surface of an open two-dimensional environment. </a:t>
            </a:r>
            <a:r>
              <a:rPr lang="en-US" sz="1350" dirty="0"/>
              <a:t>Grid cells are thought to form an essential part of the brain’s coordinate system for metric navigation. They have attracted attention because the crystal-like structure underlying their firing fields is not imported from the outside world, but created within the nervous system.</a:t>
            </a:r>
          </a:p>
          <a:p>
            <a:pPr marL="0" indent="0">
              <a:buNone/>
            </a:pPr>
            <a:endParaRPr lang="en-US" sz="1350" dirty="0"/>
          </a:p>
          <a:p>
            <a:pPr marL="0" indent="0">
              <a:buNone/>
            </a:pPr>
            <a:endParaRPr lang="en-US" sz="900" dirty="0"/>
          </a:p>
          <a:p>
            <a:pPr marL="0" indent="0">
              <a:buNone/>
            </a:pPr>
            <a:r>
              <a:rPr lang="en-US" sz="900" dirty="0"/>
              <a:t>Kilde: Moser, E. &amp; Moser M. B. (2007), </a:t>
            </a:r>
            <a:r>
              <a:rPr lang="en-US" sz="900" dirty="0" err="1"/>
              <a:t>Scholarpedia</a:t>
            </a:r>
            <a:r>
              <a:rPr lang="en-US" sz="900" dirty="0"/>
              <a:t>, 2(7):3394.</a:t>
            </a:r>
          </a:p>
        </p:txBody>
      </p:sp>
      <p:sp>
        <p:nvSpPr>
          <p:cNvPr id="4" name="Content Placeholder 2"/>
          <p:cNvSpPr txBox="1">
            <a:spLocks/>
          </p:cNvSpPr>
          <p:nvPr/>
        </p:nvSpPr>
        <p:spPr>
          <a:xfrm>
            <a:off x="4595234" y="1478064"/>
            <a:ext cx="3265724" cy="3286844"/>
          </a:xfrm>
          <a:prstGeom prst="rect">
            <a:avLst/>
          </a:prstGeom>
          <a:solidFill>
            <a:schemeClr val="accent6">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t>According to Moser et al. (2007) </a:t>
            </a:r>
            <a:r>
              <a:rPr lang="en-GB" sz="1350" dirty="0">
                <a:solidFill>
                  <a:schemeClr val="accent2"/>
                </a:solidFill>
              </a:rPr>
              <a:t>a grid cell is a place-modulated neuron whose multiple firing locations define a periodic triangular array covering the entire available surface of an open two-dimensional environment</a:t>
            </a:r>
          </a:p>
          <a:p>
            <a:pPr marL="0" indent="0">
              <a:buNone/>
            </a:pPr>
            <a:endParaRPr lang="en-GB" sz="1350" dirty="0">
              <a:solidFill>
                <a:schemeClr val="accent2"/>
              </a:solidFill>
            </a:endParaRPr>
          </a:p>
          <a:p>
            <a:pPr marL="0" indent="0">
              <a:buNone/>
            </a:pPr>
            <a:r>
              <a:rPr lang="nb-NO" sz="1350" b="1" dirty="0">
                <a:latin typeface="+mj-lt"/>
              </a:rPr>
              <a:t>Hvorfor er dette plagiering?</a:t>
            </a:r>
          </a:p>
          <a:p>
            <a:pPr marL="0" indent="0">
              <a:buNone/>
            </a:pPr>
            <a:r>
              <a:rPr lang="nb-NO" sz="1350" dirty="0"/>
              <a:t>- Dette er et direkte sitat uten bruk av anførselstegn.</a:t>
            </a:r>
            <a:endParaRPr lang="nb-NO" sz="1350" dirty="0">
              <a:solidFill>
                <a:schemeClr val="accent2"/>
              </a:solidFill>
            </a:endParaRPr>
          </a:p>
        </p:txBody>
      </p:sp>
      <p:sp>
        <p:nvSpPr>
          <p:cNvPr id="6" name="Content Placeholder 2"/>
          <p:cNvSpPr txBox="1">
            <a:spLocks/>
          </p:cNvSpPr>
          <p:nvPr/>
        </p:nvSpPr>
        <p:spPr>
          <a:xfrm>
            <a:off x="1277635" y="764523"/>
            <a:ext cx="3238208"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64523"/>
            <a:ext cx="3271132"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chemeClr val="bg1"/>
                </a:solidFill>
                <a:effectLst>
                  <a:outerShdw blurRad="38100" dist="38100" dir="2700000" algn="tl">
                    <a:srgbClr val="000000">
                      <a:alpha val="43137"/>
                    </a:srgbClr>
                  </a:outerShdw>
                </a:effectLst>
                <a:latin typeface="+mj-lt"/>
              </a:rPr>
              <a:t>Plagiarism!</a:t>
            </a:r>
          </a:p>
        </p:txBody>
      </p:sp>
      <p:sp>
        <p:nvSpPr>
          <p:cNvPr id="8" name="Freeform 7"/>
          <p:cNvSpPr/>
          <p:nvPr/>
        </p:nvSpPr>
        <p:spPr>
          <a:xfrm>
            <a:off x="1334053" y="1507471"/>
            <a:ext cx="3041576" cy="1025957"/>
          </a:xfrm>
          <a:custGeom>
            <a:avLst/>
            <a:gdLst>
              <a:gd name="connsiteX0" fmla="*/ 2815 w 4055435"/>
              <a:gd name="connsiteY0" fmla="*/ 0 h 1367943"/>
              <a:gd name="connsiteX1" fmla="*/ 4040805 w 4055435"/>
              <a:gd name="connsiteY1" fmla="*/ 7316 h 1367943"/>
              <a:gd name="connsiteX2" fmla="*/ 4055435 w 4055435"/>
              <a:gd name="connsiteY2" fmla="*/ 1104596 h 1367943"/>
              <a:gd name="connsiteX3" fmla="*/ 2658232 w 4055435"/>
              <a:gd name="connsiteY3" fmla="*/ 1104596 h 1367943"/>
              <a:gd name="connsiteX4" fmla="*/ 2665547 w 4055435"/>
              <a:gd name="connsiteY4" fmla="*/ 1360628 h 1367943"/>
              <a:gd name="connsiteX5" fmla="*/ 2815 w 4055435"/>
              <a:gd name="connsiteY5" fmla="*/ 1367943 h 1367943"/>
              <a:gd name="connsiteX6" fmla="*/ 2815 w 4055435"/>
              <a:gd name="connsiteY6" fmla="*/ 0 h 13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5435" h="1367943">
                <a:moveTo>
                  <a:pt x="2815" y="0"/>
                </a:moveTo>
                <a:lnTo>
                  <a:pt x="4040805" y="7316"/>
                </a:lnTo>
                <a:lnTo>
                  <a:pt x="4055435" y="1104596"/>
                </a:lnTo>
                <a:lnTo>
                  <a:pt x="2658232" y="1104596"/>
                </a:lnTo>
                <a:lnTo>
                  <a:pt x="2665547" y="1360628"/>
                </a:lnTo>
                <a:lnTo>
                  <a:pt x="2815" y="1367943"/>
                </a:lnTo>
                <a:cubicBezTo>
                  <a:pt x="376" y="914401"/>
                  <a:pt x="-2062" y="460858"/>
                  <a:pt x="2815" y="0"/>
                </a:cubicBezTo>
                <a:close/>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pic>
        <p:nvPicPr>
          <p:cNvPr id="9" name="Picture 2" descr="http://images.onlinelabels.com/Handlers/FileHandler.ashx?ClipArtID=111707&amp;File=images%2Fclip-art%2FTzeenieWheenie%2FTzeenieWheenie_red_green_OK_not_OK_Icons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6703" y="972627"/>
            <a:ext cx="583470" cy="58347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52918899-7DCC-E3A7-25DE-8641C9EADBD2}"/>
              </a:ext>
            </a:extLst>
          </p:cNvPr>
          <p:cNvSpPr>
            <a:spLocks noGrp="1"/>
          </p:cNvSpPr>
          <p:nvPr>
            <p:ph type="title"/>
          </p:nvPr>
        </p:nvSpPr>
        <p:spPr>
          <a:xfrm>
            <a:off x="1196109" y="4984"/>
            <a:ext cx="8229600" cy="857250"/>
          </a:xfrm>
        </p:spPr>
        <p:txBody>
          <a:bodyPr>
            <a:normAutofit/>
          </a:bodyPr>
          <a:lstStyle/>
          <a:p>
            <a:r>
              <a:rPr lang="nb-NO" sz="3200" dirty="0">
                <a:effectLst>
                  <a:outerShdw blurRad="38100" dist="38100" dir="2700000" algn="tl">
                    <a:srgbClr val="000000">
                      <a:alpha val="43137"/>
                    </a:srgbClr>
                  </a:outerShdw>
                </a:effectLst>
              </a:rPr>
              <a:t>Parafrasering – Eksempel 1</a:t>
            </a:r>
          </a:p>
        </p:txBody>
      </p:sp>
    </p:spTree>
    <p:extLst>
      <p:ext uri="{BB962C8B-B14F-4D97-AF65-F5344CB8AC3E}">
        <p14:creationId xmlns:p14="http://schemas.microsoft.com/office/powerpoint/2010/main" val="3056948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7635" y="1427843"/>
            <a:ext cx="3238208" cy="3286844"/>
          </a:xfrm>
          <a:solidFill>
            <a:schemeClr val="accent6">
              <a:lumMod val="20000"/>
              <a:lumOff val="80000"/>
            </a:schemeClr>
          </a:solidFill>
        </p:spPr>
        <p:txBody>
          <a:bodyPr>
            <a:noAutofit/>
          </a:bodyPr>
          <a:lstStyle/>
          <a:p>
            <a:pPr marL="0" indent="0">
              <a:buNone/>
            </a:pPr>
            <a:r>
              <a:rPr lang="en-US" sz="1350" dirty="0"/>
              <a:t>A </a:t>
            </a:r>
            <a:r>
              <a:rPr lang="en-US" sz="1350" dirty="0">
                <a:solidFill>
                  <a:schemeClr val="accent2"/>
                </a:solidFill>
              </a:rPr>
              <a:t>grid cell is a place-modulated neuron </a:t>
            </a:r>
            <a:r>
              <a:rPr lang="en-US" sz="1350" dirty="0"/>
              <a:t>whose multiple </a:t>
            </a:r>
            <a:r>
              <a:rPr lang="en-US" sz="1350" dirty="0">
                <a:solidFill>
                  <a:schemeClr val="accent2"/>
                </a:solidFill>
              </a:rPr>
              <a:t>firing locations </a:t>
            </a:r>
            <a:r>
              <a:rPr lang="en-US" sz="1350" dirty="0"/>
              <a:t>define</a:t>
            </a:r>
            <a:r>
              <a:rPr lang="en-US" sz="1350" dirty="0">
                <a:solidFill>
                  <a:schemeClr val="accent2"/>
                </a:solidFill>
              </a:rPr>
              <a:t> a periodic triangular array covering the </a:t>
            </a:r>
            <a:r>
              <a:rPr lang="en-US" sz="1350" dirty="0"/>
              <a:t>entire</a:t>
            </a:r>
            <a:r>
              <a:rPr lang="en-US" sz="1350" dirty="0">
                <a:solidFill>
                  <a:schemeClr val="accent2"/>
                </a:solidFill>
              </a:rPr>
              <a:t> available surface of an open two-dimensional environment. </a:t>
            </a:r>
            <a:r>
              <a:rPr lang="en-US" sz="1350" dirty="0"/>
              <a:t>Grid cells are thought to form an essential part of the brain’s coordinate system for metric navigation. They have attracted attention because the crystal-like structure underlying their firing fields is not imported from the outside world, but created within the nervous system.</a:t>
            </a:r>
          </a:p>
          <a:p>
            <a:pPr marL="0" indent="0">
              <a:buNone/>
            </a:pPr>
            <a:endParaRPr lang="en-US" sz="1350" dirty="0"/>
          </a:p>
          <a:p>
            <a:pPr marL="0" lvl="0" indent="0">
              <a:buNone/>
            </a:pPr>
            <a:r>
              <a:rPr lang="en-US" sz="900" dirty="0">
                <a:solidFill>
                  <a:prstClr val="black"/>
                </a:solidFill>
              </a:rPr>
              <a:t>Kilde: Moser, E. &amp; Moser M. B. (2007), </a:t>
            </a:r>
            <a:r>
              <a:rPr lang="en-US" sz="900" dirty="0" err="1">
                <a:solidFill>
                  <a:prstClr val="black"/>
                </a:solidFill>
              </a:rPr>
              <a:t>Scholarpedia</a:t>
            </a:r>
            <a:r>
              <a:rPr lang="en-US" sz="900" dirty="0">
                <a:solidFill>
                  <a:prstClr val="black"/>
                </a:solidFill>
              </a:rPr>
              <a:t>, 2(7):3394.</a:t>
            </a:r>
          </a:p>
          <a:p>
            <a:pPr marL="0" indent="0">
              <a:buNone/>
            </a:pPr>
            <a:endParaRPr lang="en-US" sz="1350" dirty="0"/>
          </a:p>
        </p:txBody>
      </p:sp>
      <p:sp>
        <p:nvSpPr>
          <p:cNvPr id="4" name="Content Placeholder 2"/>
          <p:cNvSpPr txBox="1">
            <a:spLocks/>
          </p:cNvSpPr>
          <p:nvPr/>
        </p:nvSpPr>
        <p:spPr>
          <a:xfrm>
            <a:off x="4600642" y="1427843"/>
            <a:ext cx="3265724" cy="3286844"/>
          </a:xfrm>
          <a:prstGeom prst="rect">
            <a:avLst/>
          </a:prstGeom>
          <a:solidFill>
            <a:schemeClr val="accent6">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t>According to Moser et al. (2007) </a:t>
            </a:r>
            <a:r>
              <a:rPr lang="en-GB" sz="1350" dirty="0">
                <a:solidFill>
                  <a:schemeClr val="accent2"/>
                </a:solidFill>
              </a:rPr>
              <a:t>a grid cell is a place-modulated neuron </a:t>
            </a:r>
            <a:r>
              <a:rPr lang="en-GB" sz="1350" dirty="0"/>
              <a:t>with several</a:t>
            </a:r>
            <a:r>
              <a:rPr lang="en-GB" sz="1350" dirty="0">
                <a:solidFill>
                  <a:schemeClr val="accent2"/>
                </a:solidFill>
              </a:rPr>
              <a:t> firing locations </a:t>
            </a:r>
            <a:r>
              <a:rPr lang="en-GB" sz="1350" dirty="0"/>
              <a:t>defining</a:t>
            </a:r>
            <a:r>
              <a:rPr lang="en-GB" sz="1350" dirty="0">
                <a:solidFill>
                  <a:schemeClr val="accent2"/>
                </a:solidFill>
              </a:rPr>
              <a:t> a periodic triangular array covering the </a:t>
            </a:r>
            <a:r>
              <a:rPr lang="en-GB" sz="1350" dirty="0"/>
              <a:t>whole</a:t>
            </a:r>
            <a:r>
              <a:rPr lang="en-GB" sz="1350" dirty="0">
                <a:solidFill>
                  <a:schemeClr val="accent2"/>
                </a:solidFill>
              </a:rPr>
              <a:t> surface of an open two-dimensional environment</a:t>
            </a:r>
          </a:p>
          <a:p>
            <a:pPr marL="0" indent="0">
              <a:buNone/>
            </a:pPr>
            <a:endParaRPr lang="en-GB" sz="1350" dirty="0">
              <a:solidFill>
                <a:schemeClr val="accent2"/>
              </a:solidFill>
            </a:endParaRPr>
          </a:p>
        </p:txBody>
      </p:sp>
      <p:sp>
        <p:nvSpPr>
          <p:cNvPr id="6" name="Content Placeholder 2"/>
          <p:cNvSpPr txBox="1">
            <a:spLocks/>
          </p:cNvSpPr>
          <p:nvPr/>
        </p:nvSpPr>
        <p:spPr>
          <a:xfrm>
            <a:off x="1277635" y="739300"/>
            <a:ext cx="3238208"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39300"/>
            <a:ext cx="3271132"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chemeClr val="bg1"/>
                </a:solidFill>
                <a:effectLst>
                  <a:outerShdw blurRad="38100" dist="38100" dir="2700000" algn="tl">
                    <a:srgbClr val="000000">
                      <a:alpha val="43137"/>
                    </a:srgbClr>
                  </a:outerShdw>
                </a:effectLst>
                <a:latin typeface="+mj-lt"/>
              </a:rPr>
              <a:t>New text 2</a:t>
            </a:r>
          </a:p>
        </p:txBody>
      </p:sp>
      <p:sp>
        <p:nvSpPr>
          <p:cNvPr id="10" name="Freeform 9"/>
          <p:cNvSpPr/>
          <p:nvPr/>
        </p:nvSpPr>
        <p:spPr>
          <a:xfrm>
            <a:off x="1321941" y="1478430"/>
            <a:ext cx="3041576" cy="1025957"/>
          </a:xfrm>
          <a:custGeom>
            <a:avLst/>
            <a:gdLst>
              <a:gd name="connsiteX0" fmla="*/ 2815 w 4055435"/>
              <a:gd name="connsiteY0" fmla="*/ 0 h 1367943"/>
              <a:gd name="connsiteX1" fmla="*/ 4040805 w 4055435"/>
              <a:gd name="connsiteY1" fmla="*/ 7316 h 1367943"/>
              <a:gd name="connsiteX2" fmla="*/ 4055435 w 4055435"/>
              <a:gd name="connsiteY2" fmla="*/ 1104596 h 1367943"/>
              <a:gd name="connsiteX3" fmla="*/ 2658232 w 4055435"/>
              <a:gd name="connsiteY3" fmla="*/ 1104596 h 1367943"/>
              <a:gd name="connsiteX4" fmla="*/ 2665547 w 4055435"/>
              <a:gd name="connsiteY4" fmla="*/ 1360628 h 1367943"/>
              <a:gd name="connsiteX5" fmla="*/ 2815 w 4055435"/>
              <a:gd name="connsiteY5" fmla="*/ 1367943 h 1367943"/>
              <a:gd name="connsiteX6" fmla="*/ 2815 w 4055435"/>
              <a:gd name="connsiteY6" fmla="*/ 0 h 13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5435" h="1367943">
                <a:moveTo>
                  <a:pt x="2815" y="0"/>
                </a:moveTo>
                <a:lnTo>
                  <a:pt x="4040805" y="7316"/>
                </a:lnTo>
                <a:lnTo>
                  <a:pt x="4055435" y="1104596"/>
                </a:lnTo>
                <a:lnTo>
                  <a:pt x="2658232" y="1104596"/>
                </a:lnTo>
                <a:lnTo>
                  <a:pt x="2665547" y="1360628"/>
                </a:lnTo>
                <a:lnTo>
                  <a:pt x="2815" y="1367943"/>
                </a:lnTo>
                <a:cubicBezTo>
                  <a:pt x="376" y="914401"/>
                  <a:pt x="-2062" y="460858"/>
                  <a:pt x="2815" y="0"/>
                </a:cubicBezTo>
                <a:close/>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 name="Title 1">
            <a:extLst>
              <a:ext uri="{FF2B5EF4-FFF2-40B4-BE49-F238E27FC236}">
                <a16:creationId xmlns:a16="http://schemas.microsoft.com/office/drawing/2014/main" id="{12CE14FA-452F-C0E4-22CE-C90DFBCF3E7D}"/>
              </a:ext>
            </a:extLst>
          </p:cNvPr>
          <p:cNvSpPr>
            <a:spLocks noGrp="1"/>
          </p:cNvSpPr>
          <p:nvPr>
            <p:ph type="title"/>
          </p:nvPr>
        </p:nvSpPr>
        <p:spPr>
          <a:xfrm>
            <a:off x="1191492" y="188"/>
            <a:ext cx="8229600" cy="857250"/>
          </a:xfrm>
        </p:spPr>
        <p:txBody>
          <a:bodyPr>
            <a:normAutofit/>
          </a:bodyPr>
          <a:lstStyle/>
          <a:p>
            <a:r>
              <a:rPr lang="nb-NO" sz="3200" dirty="0">
                <a:effectLst>
                  <a:outerShdw blurRad="38100" dist="38100" dir="2700000" algn="tl">
                    <a:srgbClr val="000000">
                      <a:alpha val="43137"/>
                    </a:srgbClr>
                  </a:outerShdw>
                </a:effectLst>
              </a:rPr>
              <a:t>Parafrasering – Eksempel 2</a:t>
            </a:r>
          </a:p>
        </p:txBody>
      </p:sp>
    </p:spTree>
    <p:extLst>
      <p:ext uri="{BB962C8B-B14F-4D97-AF65-F5344CB8AC3E}">
        <p14:creationId xmlns:p14="http://schemas.microsoft.com/office/powerpoint/2010/main" val="1779421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7635" y="1427843"/>
            <a:ext cx="3238208" cy="3286844"/>
          </a:xfrm>
          <a:solidFill>
            <a:schemeClr val="accent6">
              <a:lumMod val="20000"/>
              <a:lumOff val="80000"/>
            </a:schemeClr>
          </a:solidFill>
        </p:spPr>
        <p:txBody>
          <a:bodyPr>
            <a:noAutofit/>
          </a:bodyPr>
          <a:lstStyle/>
          <a:p>
            <a:pPr marL="0" indent="0">
              <a:buNone/>
            </a:pPr>
            <a:r>
              <a:rPr lang="en-US" sz="1350" dirty="0"/>
              <a:t>A </a:t>
            </a:r>
            <a:r>
              <a:rPr lang="en-US" sz="1350" dirty="0">
                <a:solidFill>
                  <a:schemeClr val="accent2"/>
                </a:solidFill>
              </a:rPr>
              <a:t>grid cell is a place-modulated neuron </a:t>
            </a:r>
            <a:r>
              <a:rPr lang="en-US" sz="1350" dirty="0"/>
              <a:t>whose multiple </a:t>
            </a:r>
            <a:r>
              <a:rPr lang="en-US" sz="1350" dirty="0">
                <a:solidFill>
                  <a:schemeClr val="accent2"/>
                </a:solidFill>
              </a:rPr>
              <a:t>firing locations </a:t>
            </a:r>
            <a:r>
              <a:rPr lang="en-US" sz="1350" dirty="0"/>
              <a:t>define</a:t>
            </a:r>
            <a:r>
              <a:rPr lang="en-US" sz="1350" dirty="0">
                <a:solidFill>
                  <a:schemeClr val="accent2"/>
                </a:solidFill>
              </a:rPr>
              <a:t> a periodic triangular array covering the </a:t>
            </a:r>
            <a:r>
              <a:rPr lang="en-US" sz="1350" dirty="0"/>
              <a:t>entire</a:t>
            </a:r>
            <a:r>
              <a:rPr lang="en-US" sz="1350" dirty="0">
                <a:solidFill>
                  <a:schemeClr val="accent2"/>
                </a:solidFill>
              </a:rPr>
              <a:t> available surface of an open two-dimensional environment. </a:t>
            </a:r>
            <a:r>
              <a:rPr lang="en-US" sz="1350" dirty="0"/>
              <a:t>Grid cells are thought to form an essential part of the brain’s coordinate system for metric navigation. They have attracted attention because the crystal-like structure underlying their firing fields is not imported from the outside world, but created within the nervous system.</a:t>
            </a:r>
          </a:p>
          <a:p>
            <a:pPr marL="0" indent="0">
              <a:buNone/>
            </a:pPr>
            <a:endParaRPr lang="en-US" sz="1350" dirty="0"/>
          </a:p>
          <a:p>
            <a:pPr marL="0" lvl="0" indent="0">
              <a:buNone/>
            </a:pPr>
            <a:r>
              <a:rPr lang="en-US" sz="900" dirty="0">
                <a:solidFill>
                  <a:prstClr val="black"/>
                </a:solidFill>
              </a:rPr>
              <a:t>Kilde: Moser, E. &amp; Moser M. B. (2007), </a:t>
            </a:r>
            <a:r>
              <a:rPr lang="en-US" sz="900" dirty="0" err="1">
                <a:solidFill>
                  <a:prstClr val="black"/>
                </a:solidFill>
              </a:rPr>
              <a:t>Scholarpedia</a:t>
            </a:r>
            <a:r>
              <a:rPr lang="en-US" sz="900" dirty="0">
                <a:solidFill>
                  <a:prstClr val="black"/>
                </a:solidFill>
              </a:rPr>
              <a:t>, 2(7):3394.</a:t>
            </a:r>
          </a:p>
          <a:p>
            <a:pPr marL="0" indent="0">
              <a:buNone/>
            </a:pPr>
            <a:endParaRPr lang="en-US" sz="1350" dirty="0"/>
          </a:p>
        </p:txBody>
      </p:sp>
      <p:sp>
        <p:nvSpPr>
          <p:cNvPr id="4" name="Content Placeholder 2"/>
          <p:cNvSpPr txBox="1">
            <a:spLocks/>
          </p:cNvSpPr>
          <p:nvPr/>
        </p:nvSpPr>
        <p:spPr>
          <a:xfrm>
            <a:off x="4600642" y="1427843"/>
            <a:ext cx="3265724" cy="3286844"/>
          </a:xfrm>
          <a:prstGeom prst="rect">
            <a:avLst/>
          </a:prstGeom>
          <a:solidFill>
            <a:schemeClr val="accent6">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t>According to Moser et al. (2007) </a:t>
            </a:r>
            <a:r>
              <a:rPr lang="en-GB" sz="1350" dirty="0">
                <a:solidFill>
                  <a:schemeClr val="accent2"/>
                </a:solidFill>
              </a:rPr>
              <a:t>a grid cell is a place-modulated neuron </a:t>
            </a:r>
            <a:r>
              <a:rPr lang="en-GB" sz="1350" dirty="0"/>
              <a:t>with several</a:t>
            </a:r>
            <a:r>
              <a:rPr lang="en-GB" sz="1350" dirty="0">
                <a:solidFill>
                  <a:schemeClr val="accent2"/>
                </a:solidFill>
              </a:rPr>
              <a:t> firing locations </a:t>
            </a:r>
            <a:r>
              <a:rPr lang="en-GB" sz="1350" dirty="0"/>
              <a:t>defining</a:t>
            </a:r>
            <a:r>
              <a:rPr lang="en-GB" sz="1350" dirty="0">
                <a:solidFill>
                  <a:schemeClr val="accent2"/>
                </a:solidFill>
              </a:rPr>
              <a:t> a periodic triangular array covering the </a:t>
            </a:r>
            <a:r>
              <a:rPr lang="en-GB" sz="1350" dirty="0"/>
              <a:t>whole</a:t>
            </a:r>
            <a:r>
              <a:rPr lang="en-GB" sz="1350" dirty="0">
                <a:solidFill>
                  <a:schemeClr val="accent2"/>
                </a:solidFill>
              </a:rPr>
              <a:t> surface of an open two-dimensional environment</a:t>
            </a:r>
          </a:p>
          <a:p>
            <a:pPr marL="0" indent="0">
              <a:buNone/>
            </a:pPr>
            <a:endParaRPr lang="en-GB" sz="1350" dirty="0">
              <a:solidFill>
                <a:schemeClr val="accent2"/>
              </a:solidFill>
            </a:endParaRPr>
          </a:p>
          <a:p>
            <a:pPr marL="0" indent="0">
              <a:buNone/>
            </a:pPr>
            <a:r>
              <a:rPr lang="nb-NO" sz="1350" b="1" dirty="0">
                <a:latin typeface="+mj-lt"/>
              </a:rPr>
              <a:t>Hvorfor er dette fortsatt plagiering?</a:t>
            </a:r>
          </a:p>
          <a:p>
            <a:pPr marL="0" indent="0">
              <a:buNone/>
            </a:pPr>
            <a:r>
              <a:rPr lang="nb-NO" sz="1350" dirty="0"/>
              <a:t>- Forfatteren bruker stort sett de samme ordene som kilden uten bruk av anførsels-tegn.</a:t>
            </a:r>
          </a:p>
          <a:p>
            <a:pPr marL="0" indent="0">
              <a:buNone/>
            </a:pPr>
            <a:r>
              <a:rPr lang="nb-NO" sz="1350" dirty="0"/>
              <a:t>- Forfatteren har brukt noen synonymer, men kun for noen generiske ord.</a:t>
            </a:r>
            <a:br>
              <a:rPr lang="nb-NO" sz="1350" dirty="0"/>
            </a:br>
            <a:r>
              <a:rPr lang="nb-NO" sz="1350" dirty="0"/>
              <a:t>- Forfatteren kunne skrevet "Moser &amp; Moser (2007, p. 13) </a:t>
            </a:r>
            <a:r>
              <a:rPr lang="nb-NO" sz="1350" dirty="0" err="1"/>
              <a:t>define</a:t>
            </a:r>
            <a:r>
              <a:rPr lang="nb-NO" sz="1350" dirty="0"/>
              <a:t> a grid </a:t>
            </a:r>
            <a:r>
              <a:rPr lang="nb-NO" sz="1350" dirty="0" err="1"/>
              <a:t>cell</a:t>
            </a:r>
            <a:r>
              <a:rPr lang="nb-NO" sz="1350" dirty="0"/>
              <a:t> as "a </a:t>
            </a:r>
            <a:r>
              <a:rPr lang="nb-NO" sz="1350" dirty="0" err="1"/>
              <a:t>place</a:t>
            </a:r>
            <a:r>
              <a:rPr lang="nb-NO" sz="1350" dirty="0"/>
              <a:t> …." (brukt direkte sitat korrekt).</a:t>
            </a:r>
          </a:p>
        </p:txBody>
      </p:sp>
      <p:sp>
        <p:nvSpPr>
          <p:cNvPr id="6" name="Content Placeholder 2"/>
          <p:cNvSpPr txBox="1">
            <a:spLocks/>
          </p:cNvSpPr>
          <p:nvPr/>
        </p:nvSpPr>
        <p:spPr>
          <a:xfrm>
            <a:off x="1277635" y="739300"/>
            <a:ext cx="3238208"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39300"/>
            <a:ext cx="3271132"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chemeClr val="bg1"/>
                </a:solidFill>
                <a:effectLst>
                  <a:outerShdw blurRad="38100" dist="38100" dir="2700000" algn="tl">
                    <a:srgbClr val="000000">
                      <a:alpha val="43137"/>
                    </a:srgbClr>
                  </a:outerShdw>
                </a:effectLst>
                <a:latin typeface="+mj-lt"/>
              </a:rPr>
              <a:t>Plagiarism!</a:t>
            </a:r>
          </a:p>
        </p:txBody>
      </p:sp>
      <p:pic>
        <p:nvPicPr>
          <p:cNvPr id="9" name="Picture 2" descr="http://images.onlinelabels.com/Handlers/FileHandler.ashx?ClipArtID=111707&amp;File=images%2Fclip-art%2FTzeenieWheenie%2FTzeenieWheenie_red_green_OK_not_OK_Icons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6703" y="972627"/>
            <a:ext cx="583470" cy="58347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p:cNvSpPr/>
          <p:nvPr/>
        </p:nvSpPr>
        <p:spPr>
          <a:xfrm>
            <a:off x="1321941" y="1478430"/>
            <a:ext cx="3041576" cy="1025957"/>
          </a:xfrm>
          <a:custGeom>
            <a:avLst/>
            <a:gdLst>
              <a:gd name="connsiteX0" fmla="*/ 2815 w 4055435"/>
              <a:gd name="connsiteY0" fmla="*/ 0 h 1367943"/>
              <a:gd name="connsiteX1" fmla="*/ 4040805 w 4055435"/>
              <a:gd name="connsiteY1" fmla="*/ 7316 h 1367943"/>
              <a:gd name="connsiteX2" fmla="*/ 4055435 w 4055435"/>
              <a:gd name="connsiteY2" fmla="*/ 1104596 h 1367943"/>
              <a:gd name="connsiteX3" fmla="*/ 2658232 w 4055435"/>
              <a:gd name="connsiteY3" fmla="*/ 1104596 h 1367943"/>
              <a:gd name="connsiteX4" fmla="*/ 2665547 w 4055435"/>
              <a:gd name="connsiteY4" fmla="*/ 1360628 h 1367943"/>
              <a:gd name="connsiteX5" fmla="*/ 2815 w 4055435"/>
              <a:gd name="connsiteY5" fmla="*/ 1367943 h 1367943"/>
              <a:gd name="connsiteX6" fmla="*/ 2815 w 4055435"/>
              <a:gd name="connsiteY6" fmla="*/ 0 h 13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5435" h="1367943">
                <a:moveTo>
                  <a:pt x="2815" y="0"/>
                </a:moveTo>
                <a:lnTo>
                  <a:pt x="4040805" y="7316"/>
                </a:lnTo>
                <a:lnTo>
                  <a:pt x="4055435" y="1104596"/>
                </a:lnTo>
                <a:lnTo>
                  <a:pt x="2658232" y="1104596"/>
                </a:lnTo>
                <a:lnTo>
                  <a:pt x="2665547" y="1360628"/>
                </a:lnTo>
                <a:lnTo>
                  <a:pt x="2815" y="1367943"/>
                </a:lnTo>
                <a:cubicBezTo>
                  <a:pt x="376" y="914401"/>
                  <a:pt x="-2062" y="460858"/>
                  <a:pt x="2815" y="0"/>
                </a:cubicBezTo>
                <a:close/>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Title 1">
            <a:extLst>
              <a:ext uri="{FF2B5EF4-FFF2-40B4-BE49-F238E27FC236}">
                <a16:creationId xmlns:a16="http://schemas.microsoft.com/office/drawing/2014/main" id="{B7DC70EF-55D8-680F-2430-54B0817ACBB0}"/>
              </a:ext>
            </a:extLst>
          </p:cNvPr>
          <p:cNvSpPr>
            <a:spLocks noGrp="1"/>
          </p:cNvSpPr>
          <p:nvPr>
            <p:ph type="title"/>
          </p:nvPr>
        </p:nvSpPr>
        <p:spPr>
          <a:xfrm>
            <a:off x="1168400" y="-27343"/>
            <a:ext cx="8229600" cy="857250"/>
          </a:xfrm>
        </p:spPr>
        <p:txBody>
          <a:bodyPr>
            <a:normAutofit/>
          </a:bodyPr>
          <a:lstStyle/>
          <a:p>
            <a:r>
              <a:rPr lang="nb-NO" sz="3200" dirty="0">
                <a:effectLst>
                  <a:outerShdw blurRad="38100" dist="38100" dir="2700000" algn="tl">
                    <a:srgbClr val="000000">
                      <a:alpha val="43137"/>
                    </a:srgbClr>
                  </a:outerShdw>
                </a:effectLst>
              </a:rPr>
              <a:t>Parafrasering – Eksempel 2</a:t>
            </a:r>
          </a:p>
        </p:txBody>
      </p:sp>
    </p:spTree>
    <p:extLst>
      <p:ext uri="{BB962C8B-B14F-4D97-AF65-F5344CB8AC3E}">
        <p14:creationId xmlns:p14="http://schemas.microsoft.com/office/powerpoint/2010/main" val="1052128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4072" y="1390001"/>
            <a:ext cx="3238208" cy="3286844"/>
          </a:xfrm>
          <a:solidFill>
            <a:schemeClr val="accent6">
              <a:lumMod val="20000"/>
              <a:lumOff val="80000"/>
            </a:schemeClr>
          </a:solidFill>
        </p:spPr>
        <p:txBody>
          <a:bodyPr>
            <a:noAutofit/>
          </a:bodyPr>
          <a:lstStyle/>
          <a:p>
            <a:pPr marL="0" indent="0">
              <a:buNone/>
            </a:pPr>
            <a:r>
              <a:rPr lang="en-US" sz="1350" dirty="0"/>
              <a:t>A </a:t>
            </a:r>
            <a:r>
              <a:rPr lang="en-US" sz="1350" dirty="0">
                <a:solidFill>
                  <a:srgbClr val="C00000"/>
                </a:solidFill>
              </a:rPr>
              <a:t>grid</a:t>
            </a:r>
            <a:r>
              <a:rPr lang="en-US" sz="1350" dirty="0"/>
              <a:t> cell is a place-modulated neuron whose multiple firing </a:t>
            </a:r>
            <a:r>
              <a:rPr lang="en-US" sz="1350" dirty="0">
                <a:solidFill>
                  <a:srgbClr val="C00000"/>
                </a:solidFill>
              </a:rPr>
              <a:t>locations</a:t>
            </a:r>
            <a:r>
              <a:rPr lang="en-US" sz="1350" dirty="0"/>
              <a:t> define a periodic triangular array covering the entire available surface of an open two-dimensional </a:t>
            </a:r>
            <a:r>
              <a:rPr lang="en-US" sz="1350" dirty="0">
                <a:solidFill>
                  <a:srgbClr val="C00000"/>
                </a:solidFill>
              </a:rPr>
              <a:t>environment</a:t>
            </a:r>
            <a:r>
              <a:rPr lang="en-US" sz="1350" dirty="0"/>
              <a:t>. Grid cells are thought to form an essential part of the brain’s coordinate system for metric navigation. They have attracted attention because the crystal-like structure underlying their firing fields is not imported from the outside world, but created within the nervous system.</a:t>
            </a:r>
          </a:p>
          <a:p>
            <a:pPr marL="0" indent="0">
              <a:buNone/>
            </a:pPr>
            <a:endParaRPr lang="en-US" sz="1350" dirty="0"/>
          </a:p>
          <a:p>
            <a:pPr marL="0" indent="0">
              <a:buNone/>
            </a:pPr>
            <a:r>
              <a:rPr lang="en-US" sz="900" dirty="0"/>
              <a:t>Kilde: Moser, E. &amp; Moser M. B. (2007), </a:t>
            </a:r>
            <a:r>
              <a:rPr lang="en-US" sz="900" dirty="0" err="1"/>
              <a:t>Scholarpedia</a:t>
            </a:r>
            <a:r>
              <a:rPr lang="en-US" sz="900" dirty="0"/>
              <a:t>, 2(7):3394.</a:t>
            </a:r>
          </a:p>
        </p:txBody>
      </p:sp>
      <p:sp>
        <p:nvSpPr>
          <p:cNvPr id="4" name="Content Placeholder 2"/>
          <p:cNvSpPr txBox="1">
            <a:spLocks/>
          </p:cNvSpPr>
          <p:nvPr/>
        </p:nvSpPr>
        <p:spPr>
          <a:xfrm>
            <a:off x="4595234" y="1390001"/>
            <a:ext cx="3265724" cy="3286844"/>
          </a:xfrm>
          <a:prstGeom prst="rect">
            <a:avLst/>
          </a:prstGeom>
          <a:solidFill>
            <a:schemeClr val="accent6">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t>According to Moser et al. (2007), </a:t>
            </a:r>
            <a:r>
              <a:rPr lang="en-GB" sz="1350" dirty="0">
                <a:solidFill>
                  <a:srgbClr val="C00000"/>
                </a:solidFill>
              </a:rPr>
              <a:t>grid</a:t>
            </a:r>
            <a:r>
              <a:rPr lang="en-GB" sz="1350" b="1" dirty="0"/>
              <a:t> </a:t>
            </a:r>
            <a:r>
              <a:rPr lang="en-GB" sz="1350" dirty="0"/>
              <a:t>cells represent a type of neurons with many responsive </a:t>
            </a:r>
            <a:r>
              <a:rPr lang="en-GB" sz="1350" dirty="0">
                <a:solidFill>
                  <a:srgbClr val="C00000"/>
                </a:solidFill>
              </a:rPr>
              <a:t>locations</a:t>
            </a:r>
            <a:r>
              <a:rPr lang="en-GB" sz="1350" dirty="0"/>
              <a:t> that together make up a grid of an </a:t>
            </a:r>
            <a:r>
              <a:rPr lang="en-GB" sz="1350" dirty="0">
                <a:solidFill>
                  <a:srgbClr val="C00000"/>
                </a:solidFill>
              </a:rPr>
              <a:t>environment</a:t>
            </a:r>
            <a:r>
              <a:rPr lang="en-GB" sz="1350" dirty="0"/>
              <a:t> with two dimensions.</a:t>
            </a:r>
          </a:p>
          <a:p>
            <a:pPr marL="0" indent="0">
              <a:buNone/>
            </a:pPr>
            <a:endParaRPr lang="en-GB" sz="1350" dirty="0">
              <a:solidFill>
                <a:schemeClr val="accent2"/>
              </a:solidFill>
            </a:endParaRPr>
          </a:p>
        </p:txBody>
      </p:sp>
      <p:sp>
        <p:nvSpPr>
          <p:cNvPr id="6" name="Content Placeholder 2"/>
          <p:cNvSpPr txBox="1">
            <a:spLocks/>
          </p:cNvSpPr>
          <p:nvPr/>
        </p:nvSpPr>
        <p:spPr>
          <a:xfrm>
            <a:off x="1277635" y="701458"/>
            <a:ext cx="3238208"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01458"/>
            <a:ext cx="3271132"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chemeClr val="bg1"/>
                </a:solidFill>
                <a:effectLst>
                  <a:outerShdw blurRad="38100" dist="38100" dir="2700000" algn="tl">
                    <a:srgbClr val="000000">
                      <a:alpha val="43137"/>
                    </a:srgbClr>
                  </a:outerShdw>
                </a:effectLst>
                <a:latin typeface="+mj-lt"/>
              </a:rPr>
              <a:t>New text 3</a:t>
            </a:r>
          </a:p>
        </p:txBody>
      </p:sp>
      <p:sp>
        <p:nvSpPr>
          <p:cNvPr id="8" name="Freeform 9">
            <a:extLst>
              <a:ext uri="{FF2B5EF4-FFF2-40B4-BE49-F238E27FC236}">
                <a16:creationId xmlns:a16="http://schemas.microsoft.com/office/drawing/2014/main" id="{9FD079AD-9760-459F-A99D-DAC698769EA5}"/>
              </a:ext>
            </a:extLst>
          </p:cNvPr>
          <p:cNvSpPr/>
          <p:nvPr/>
        </p:nvSpPr>
        <p:spPr>
          <a:xfrm>
            <a:off x="1302891" y="1433980"/>
            <a:ext cx="3041576" cy="1025957"/>
          </a:xfrm>
          <a:custGeom>
            <a:avLst/>
            <a:gdLst>
              <a:gd name="connsiteX0" fmla="*/ 2815 w 4055435"/>
              <a:gd name="connsiteY0" fmla="*/ 0 h 1367943"/>
              <a:gd name="connsiteX1" fmla="*/ 4040805 w 4055435"/>
              <a:gd name="connsiteY1" fmla="*/ 7316 h 1367943"/>
              <a:gd name="connsiteX2" fmla="*/ 4055435 w 4055435"/>
              <a:gd name="connsiteY2" fmla="*/ 1104596 h 1367943"/>
              <a:gd name="connsiteX3" fmla="*/ 2658232 w 4055435"/>
              <a:gd name="connsiteY3" fmla="*/ 1104596 h 1367943"/>
              <a:gd name="connsiteX4" fmla="*/ 2665547 w 4055435"/>
              <a:gd name="connsiteY4" fmla="*/ 1360628 h 1367943"/>
              <a:gd name="connsiteX5" fmla="*/ 2815 w 4055435"/>
              <a:gd name="connsiteY5" fmla="*/ 1367943 h 1367943"/>
              <a:gd name="connsiteX6" fmla="*/ 2815 w 4055435"/>
              <a:gd name="connsiteY6" fmla="*/ 0 h 13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5435" h="1367943">
                <a:moveTo>
                  <a:pt x="2815" y="0"/>
                </a:moveTo>
                <a:lnTo>
                  <a:pt x="4040805" y="7316"/>
                </a:lnTo>
                <a:lnTo>
                  <a:pt x="4055435" y="1104596"/>
                </a:lnTo>
                <a:lnTo>
                  <a:pt x="2658232" y="1104596"/>
                </a:lnTo>
                <a:lnTo>
                  <a:pt x="2665547" y="1360628"/>
                </a:lnTo>
                <a:lnTo>
                  <a:pt x="2815" y="1367943"/>
                </a:lnTo>
                <a:cubicBezTo>
                  <a:pt x="376" y="914401"/>
                  <a:pt x="-2062" y="460858"/>
                  <a:pt x="2815" y="0"/>
                </a:cubicBezTo>
                <a:close/>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Title 1">
            <a:extLst>
              <a:ext uri="{FF2B5EF4-FFF2-40B4-BE49-F238E27FC236}">
                <a16:creationId xmlns:a16="http://schemas.microsoft.com/office/drawing/2014/main" id="{D5005EFC-EB41-CDF6-EC69-97F2FC2E04D9}"/>
              </a:ext>
            </a:extLst>
          </p:cNvPr>
          <p:cNvSpPr>
            <a:spLocks noGrp="1"/>
          </p:cNvSpPr>
          <p:nvPr>
            <p:ph type="title"/>
          </p:nvPr>
        </p:nvSpPr>
        <p:spPr>
          <a:xfrm>
            <a:off x="1168401" y="-26977"/>
            <a:ext cx="8229600" cy="857250"/>
          </a:xfrm>
        </p:spPr>
        <p:txBody>
          <a:bodyPr>
            <a:normAutofit/>
          </a:bodyPr>
          <a:lstStyle/>
          <a:p>
            <a:r>
              <a:rPr lang="nb-NO" sz="3200" dirty="0">
                <a:effectLst>
                  <a:outerShdw blurRad="38100" dist="38100" dir="2700000" algn="tl">
                    <a:srgbClr val="000000">
                      <a:alpha val="43137"/>
                    </a:srgbClr>
                  </a:outerShdw>
                </a:effectLst>
              </a:rPr>
              <a:t>Parafrasering – Eksempel 3</a:t>
            </a:r>
          </a:p>
        </p:txBody>
      </p:sp>
    </p:spTree>
    <p:extLst>
      <p:ext uri="{BB962C8B-B14F-4D97-AF65-F5344CB8AC3E}">
        <p14:creationId xmlns:p14="http://schemas.microsoft.com/office/powerpoint/2010/main" val="3687715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4072" y="1390001"/>
            <a:ext cx="3238208" cy="3286844"/>
          </a:xfrm>
          <a:solidFill>
            <a:schemeClr val="accent6">
              <a:lumMod val="20000"/>
              <a:lumOff val="80000"/>
            </a:schemeClr>
          </a:solidFill>
        </p:spPr>
        <p:txBody>
          <a:bodyPr>
            <a:noAutofit/>
          </a:bodyPr>
          <a:lstStyle/>
          <a:p>
            <a:pPr marL="0" indent="0">
              <a:buNone/>
            </a:pPr>
            <a:r>
              <a:rPr lang="en-US" sz="1350" dirty="0"/>
              <a:t>A </a:t>
            </a:r>
            <a:r>
              <a:rPr lang="en-US" sz="1350" dirty="0">
                <a:solidFill>
                  <a:srgbClr val="C00000"/>
                </a:solidFill>
              </a:rPr>
              <a:t>grid</a:t>
            </a:r>
            <a:r>
              <a:rPr lang="en-US" sz="1350" dirty="0"/>
              <a:t> cell is a place-modulated neuron whose multiple firing </a:t>
            </a:r>
            <a:r>
              <a:rPr lang="en-US" sz="1350" dirty="0">
                <a:solidFill>
                  <a:srgbClr val="C00000"/>
                </a:solidFill>
              </a:rPr>
              <a:t>locations</a:t>
            </a:r>
            <a:r>
              <a:rPr lang="en-US" sz="1350" dirty="0"/>
              <a:t> define a periodic triangular array covering the entire available surface of an open two-dimensional </a:t>
            </a:r>
            <a:r>
              <a:rPr lang="en-US" sz="1350" dirty="0">
                <a:solidFill>
                  <a:srgbClr val="C00000"/>
                </a:solidFill>
              </a:rPr>
              <a:t>environment</a:t>
            </a:r>
            <a:r>
              <a:rPr lang="en-US" sz="1350" dirty="0"/>
              <a:t>. Grid cells are thought to form an essential part of the brain’s coordinate system for metric navigation. They have attracted attention because the crystal-like structure underlying their firing fields is not imported from the outside world, but created within the nervous system.</a:t>
            </a:r>
          </a:p>
          <a:p>
            <a:pPr marL="0" indent="0">
              <a:buNone/>
            </a:pPr>
            <a:endParaRPr lang="en-US" sz="1350" dirty="0"/>
          </a:p>
          <a:p>
            <a:pPr marL="0" indent="0">
              <a:buNone/>
            </a:pPr>
            <a:r>
              <a:rPr lang="en-US" sz="900" dirty="0"/>
              <a:t>Source: Moser, E. &amp; Moser M. B. (2007), </a:t>
            </a:r>
            <a:r>
              <a:rPr lang="en-US" sz="900" dirty="0" err="1"/>
              <a:t>Scholarpedia</a:t>
            </a:r>
            <a:r>
              <a:rPr lang="en-US" sz="900" dirty="0"/>
              <a:t>, 2(7):3394.</a:t>
            </a:r>
          </a:p>
        </p:txBody>
      </p:sp>
      <p:sp>
        <p:nvSpPr>
          <p:cNvPr id="4" name="Content Placeholder 2"/>
          <p:cNvSpPr txBox="1">
            <a:spLocks/>
          </p:cNvSpPr>
          <p:nvPr/>
        </p:nvSpPr>
        <p:spPr>
          <a:xfrm>
            <a:off x="4595234" y="1390001"/>
            <a:ext cx="3265724" cy="3286844"/>
          </a:xfrm>
          <a:prstGeom prst="rect">
            <a:avLst/>
          </a:prstGeom>
          <a:solidFill>
            <a:schemeClr val="accent6">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t>According to Moser et al. (2007), </a:t>
            </a:r>
            <a:r>
              <a:rPr lang="en-GB" sz="1350" dirty="0">
                <a:solidFill>
                  <a:srgbClr val="C00000"/>
                </a:solidFill>
              </a:rPr>
              <a:t>grid</a:t>
            </a:r>
            <a:r>
              <a:rPr lang="en-GB" sz="1350" b="1" dirty="0"/>
              <a:t> </a:t>
            </a:r>
            <a:r>
              <a:rPr lang="en-GB" sz="1350" dirty="0"/>
              <a:t>cells represent a type of neurons with many responsive </a:t>
            </a:r>
            <a:r>
              <a:rPr lang="en-GB" sz="1350" dirty="0">
                <a:solidFill>
                  <a:srgbClr val="C00000"/>
                </a:solidFill>
              </a:rPr>
              <a:t>locations</a:t>
            </a:r>
            <a:r>
              <a:rPr lang="en-GB" sz="1350" dirty="0"/>
              <a:t> that together make up a grid of an </a:t>
            </a:r>
            <a:r>
              <a:rPr lang="en-GB" sz="1350" dirty="0">
                <a:solidFill>
                  <a:srgbClr val="C00000"/>
                </a:solidFill>
              </a:rPr>
              <a:t>environment</a:t>
            </a:r>
            <a:r>
              <a:rPr lang="en-GB" sz="1350" dirty="0"/>
              <a:t> with two dimensions.</a:t>
            </a:r>
          </a:p>
          <a:p>
            <a:pPr marL="0" indent="0">
              <a:buNone/>
            </a:pPr>
            <a:endParaRPr lang="en-GB" sz="1350" dirty="0">
              <a:solidFill>
                <a:schemeClr val="accent2"/>
              </a:solidFill>
            </a:endParaRPr>
          </a:p>
          <a:p>
            <a:pPr marL="0" indent="0">
              <a:buNone/>
            </a:pPr>
            <a:r>
              <a:rPr lang="nb-NO" sz="1350" b="1" dirty="0">
                <a:latin typeface="+mj-lt"/>
              </a:rPr>
              <a:t>Hvorfor er dette OK?</a:t>
            </a:r>
          </a:p>
          <a:p>
            <a:pPr marL="0" indent="0">
              <a:buNone/>
            </a:pPr>
            <a:r>
              <a:rPr lang="nb-NO" sz="1350" dirty="0"/>
              <a:t>- Forfatteren har behold innholdet i den originale teksten uten å ha kopiert ordene eller setningsstrukturen.</a:t>
            </a:r>
          </a:p>
          <a:p>
            <a:pPr marL="0" indent="0">
              <a:buNone/>
            </a:pPr>
            <a:r>
              <a:rPr lang="nb-NO" sz="1350" dirty="0"/>
              <a:t>- Det er OK å kopiere spesialord som ikke har noen åpenbare synonymer (f.eks. grid </a:t>
            </a:r>
            <a:r>
              <a:rPr lang="nb-NO" sz="1350" dirty="0" err="1"/>
              <a:t>cells</a:t>
            </a:r>
            <a:r>
              <a:rPr lang="nb-NO" sz="1350" dirty="0"/>
              <a:t>).</a:t>
            </a:r>
          </a:p>
        </p:txBody>
      </p:sp>
      <p:sp>
        <p:nvSpPr>
          <p:cNvPr id="6" name="Content Placeholder 2"/>
          <p:cNvSpPr txBox="1">
            <a:spLocks/>
          </p:cNvSpPr>
          <p:nvPr/>
        </p:nvSpPr>
        <p:spPr>
          <a:xfrm>
            <a:off x="1277635" y="701458"/>
            <a:ext cx="3238208"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01458"/>
            <a:ext cx="3271132"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chemeClr val="bg1"/>
                </a:solidFill>
                <a:effectLst>
                  <a:outerShdw blurRad="38100" dist="38100" dir="2700000" algn="tl">
                    <a:srgbClr val="000000">
                      <a:alpha val="43137"/>
                    </a:srgbClr>
                  </a:outerShdw>
                </a:effectLst>
                <a:latin typeface="+mj-lt"/>
              </a:rPr>
              <a:t>Paraphrasing</a:t>
            </a:r>
          </a:p>
        </p:txBody>
      </p:sp>
      <p:pic>
        <p:nvPicPr>
          <p:cNvPr id="8" name="Picture 4" descr="http://vignette1.wikia.nocookie.net/daftpunk/images/2/2a/Check.png/revision/latest?cb=201407080549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5095" y="923598"/>
            <a:ext cx="565340" cy="56534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9">
            <a:extLst>
              <a:ext uri="{FF2B5EF4-FFF2-40B4-BE49-F238E27FC236}">
                <a16:creationId xmlns:a16="http://schemas.microsoft.com/office/drawing/2014/main" id="{AC64419D-1DB4-4FCC-AF81-405DB8F22F0C}"/>
              </a:ext>
            </a:extLst>
          </p:cNvPr>
          <p:cNvSpPr/>
          <p:nvPr/>
        </p:nvSpPr>
        <p:spPr>
          <a:xfrm>
            <a:off x="1302891" y="1427630"/>
            <a:ext cx="3041576" cy="1025957"/>
          </a:xfrm>
          <a:custGeom>
            <a:avLst/>
            <a:gdLst>
              <a:gd name="connsiteX0" fmla="*/ 2815 w 4055435"/>
              <a:gd name="connsiteY0" fmla="*/ 0 h 1367943"/>
              <a:gd name="connsiteX1" fmla="*/ 4040805 w 4055435"/>
              <a:gd name="connsiteY1" fmla="*/ 7316 h 1367943"/>
              <a:gd name="connsiteX2" fmla="*/ 4055435 w 4055435"/>
              <a:gd name="connsiteY2" fmla="*/ 1104596 h 1367943"/>
              <a:gd name="connsiteX3" fmla="*/ 2658232 w 4055435"/>
              <a:gd name="connsiteY3" fmla="*/ 1104596 h 1367943"/>
              <a:gd name="connsiteX4" fmla="*/ 2665547 w 4055435"/>
              <a:gd name="connsiteY4" fmla="*/ 1360628 h 1367943"/>
              <a:gd name="connsiteX5" fmla="*/ 2815 w 4055435"/>
              <a:gd name="connsiteY5" fmla="*/ 1367943 h 1367943"/>
              <a:gd name="connsiteX6" fmla="*/ 2815 w 4055435"/>
              <a:gd name="connsiteY6" fmla="*/ 0 h 13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5435" h="1367943">
                <a:moveTo>
                  <a:pt x="2815" y="0"/>
                </a:moveTo>
                <a:lnTo>
                  <a:pt x="4040805" y="7316"/>
                </a:lnTo>
                <a:lnTo>
                  <a:pt x="4055435" y="1104596"/>
                </a:lnTo>
                <a:lnTo>
                  <a:pt x="2658232" y="1104596"/>
                </a:lnTo>
                <a:lnTo>
                  <a:pt x="2665547" y="1360628"/>
                </a:lnTo>
                <a:lnTo>
                  <a:pt x="2815" y="1367943"/>
                </a:lnTo>
                <a:cubicBezTo>
                  <a:pt x="376" y="914401"/>
                  <a:pt x="-2062" y="460858"/>
                  <a:pt x="2815" y="0"/>
                </a:cubicBezTo>
                <a:close/>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1" name="Title 1">
            <a:extLst>
              <a:ext uri="{FF2B5EF4-FFF2-40B4-BE49-F238E27FC236}">
                <a16:creationId xmlns:a16="http://schemas.microsoft.com/office/drawing/2014/main" id="{82F3E00D-A057-1FC7-9F4B-40FD773E4339}"/>
              </a:ext>
            </a:extLst>
          </p:cNvPr>
          <p:cNvSpPr>
            <a:spLocks noGrp="1"/>
          </p:cNvSpPr>
          <p:nvPr>
            <p:ph type="title"/>
          </p:nvPr>
        </p:nvSpPr>
        <p:spPr>
          <a:xfrm>
            <a:off x="1196110" y="-44722"/>
            <a:ext cx="8229600" cy="857250"/>
          </a:xfrm>
        </p:spPr>
        <p:txBody>
          <a:bodyPr>
            <a:normAutofit/>
          </a:bodyPr>
          <a:lstStyle/>
          <a:p>
            <a:r>
              <a:rPr lang="nb-NO" sz="3200" dirty="0">
                <a:effectLst>
                  <a:outerShdw blurRad="38100" dist="38100" dir="2700000" algn="tl">
                    <a:srgbClr val="000000">
                      <a:alpha val="43137"/>
                    </a:srgbClr>
                  </a:outerShdw>
                </a:effectLst>
              </a:rPr>
              <a:t>Parafrasering – Eksempel 3</a:t>
            </a:r>
          </a:p>
        </p:txBody>
      </p:sp>
    </p:spTree>
    <p:extLst>
      <p:ext uri="{BB962C8B-B14F-4D97-AF65-F5344CB8AC3E}">
        <p14:creationId xmlns:p14="http://schemas.microsoft.com/office/powerpoint/2010/main" val="253406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F4F4C89-DCA1-4454-8CF6-CA6D0CA184E5}"/>
              </a:ext>
            </a:extLst>
          </p:cNvPr>
          <p:cNvSpPr txBox="1"/>
          <p:nvPr/>
        </p:nvSpPr>
        <p:spPr>
          <a:xfrm>
            <a:off x="416210" y="67748"/>
            <a:ext cx="8292662"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Kardinalsynder i akademisk virksomhet</a:t>
            </a:r>
          </a:p>
        </p:txBody>
      </p:sp>
      <p:sp>
        <p:nvSpPr>
          <p:cNvPr id="7" name="TekstSylinder 6">
            <a:extLst>
              <a:ext uri="{FF2B5EF4-FFF2-40B4-BE49-F238E27FC236}">
                <a16:creationId xmlns:a16="http://schemas.microsoft.com/office/drawing/2014/main" id="{01F32182-AD6D-4C9D-BFBA-2B7DD6A8178A}"/>
              </a:ext>
            </a:extLst>
          </p:cNvPr>
          <p:cNvSpPr txBox="1"/>
          <p:nvPr/>
        </p:nvSpPr>
        <p:spPr>
          <a:xfrm>
            <a:off x="155468" y="1103000"/>
            <a:ext cx="3897687" cy="3016210"/>
          </a:xfrm>
          <a:prstGeom prst="rect">
            <a:avLst/>
          </a:prstGeom>
          <a:solidFill>
            <a:schemeClr val="tx2">
              <a:lumMod val="20000"/>
              <a:lumOff val="80000"/>
            </a:schemeClr>
          </a:solidFill>
        </p:spPr>
        <p:txBody>
          <a:bodyPr wrap="square" rtlCol="0">
            <a:spAutoFit/>
          </a:bodyPr>
          <a:lstStyle/>
          <a:p>
            <a:pPr algn="l"/>
            <a:r>
              <a:rPr lang="nb-NO" sz="2000" b="1" dirty="0"/>
              <a:t>De tre "kardinalsyndene" i akademisk forskning: FFP</a:t>
            </a:r>
          </a:p>
          <a:p>
            <a:pPr algn="l"/>
            <a:endParaRPr lang="nb-NO" b="1" dirty="0"/>
          </a:p>
          <a:p>
            <a:pPr algn="l"/>
            <a:r>
              <a:rPr lang="nb-NO" sz="3200" b="1" dirty="0"/>
              <a:t>F</a:t>
            </a:r>
            <a:r>
              <a:rPr lang="nb-NO" b="1" dirty="0"/>
              <a:t>abrikasjon</a:t>
            </a:r>
          </a:p>
          <a:p>
            <a:pPr algn="l"/>
            <a:endParaRPr lang="nb-NO" b="1" dirty="0"/>
          </a:p>
          <a:p>
            <a:pPr algn="l"/>
            <a:r>
              <a:rPr lang="nb-NO" sz="3200" b="1" dirty="0"/>
              <a:t>F</a:t>
            </a:r>
            <a:r>
              <a:rPr lang="nb-NO" b="1" dirty="0"/>
              <a:t>orfalskning</a:t>
            </a:r>
          </a:p>
          <a:p>
            <a:pPr algn="l"/>
            <a:endParaRPr lang="nb-NO" b="1" dirty="0"/>
          </a:p>
          <a:p>
            <a:pPr algn="l"/>
            <a:r>
              <a:rPr lang="nb-NO" sz="3200" b="1" dirty="0"/>
              <a:t>P</a:t>
            </a:r>
            <a:r>
              <a:rPr lang="nb-NO" b="1" dirty="0"/>
              <a:t>lagiering</a:t>
            </a:r>
          </a:p>
        </p:txBody>
      </p:sp>
      <p:pic>
        <p:nvPicPr>
          <p:cNvPr id="4" name="Bilde 3" descr="Et bilde som inneholder maling, klær, kunst, tegnefilm&#10;&#10;Automatisk generert beskrivelse">
            <a:extLst>
              <a:ext uri="{FF2B5EF4-FFF2-40B4-BE49-F238E27FC236}">
                <a16:creationId xmlns:a16="http://schemas.microsoft.com/office/drawing/2014/main" id="{51051F23-2364-7DF5-E0BB-F2F3A072F6E3}"/>
              </a:ext>
            </a:extLst>
          </p:cNvPr>
          <p:cNvPicPr>
            <a:picLocks noChangeAspect="1"/>
          </p:cNvPicPr>
          <p:nvPr/>
        </p:nvPicPr>
        <p:blipFill>
          <a:blip r:embed="rId2"/>
          <a:stretch>
            <a:fillRect/>
          </a:stretch>
        </p:blipFill>
        <p:spPr>
          <a:xfrm>
            <a:off x="4204472" y="1120479"/>
            <a:ext cx="4898443" cy="2799111"/>
          </a:xfrm>
          <a:prstGeom prst="rect">
            <a:avLst/>
          </a:prstGeom>
        </p:spPr>
      </p:pic>
      <p:sp>
        <p:nvSpPr>
          <p:cNvPr id="8" name="TekstSylinder 7">
            <a:extLst>
              <a:ext uri="{FF2B5EF4-FFF2-40B4-BE49-F238E27FC236}">
                <a16:creationId xmlns:a16="http://schemas.microsoft.com/office/drawing/2014/main" id="{14497A45-E92D-6327-DFEE-7C8497AD8BC2}"/>
              </a:ext>
            </a:extLst>
          </p:cNvPr>
          <p:cNvSpPr txBox="1"/>
          <p:nvPr/>
        </p:nvSpPr>
        <p:spPr>
          <a:xfrm>
            <a:off x="7326617" y="3903766"/>
            <a:ext cx="2027382" cy="215444"/>
          </a:xfrm>
          <a:prstGeom prst="rect">
            <a:avLst/>
          </a:prstGeom>
          <a:noFill/>
        </p:spPr>
        <p:txBody>
          <a:bodyPr wrap="square" rtlCol="0">
            <a:spAutoFit/>
          </a:bodyPr>
          <a:lstStyle/>
          <a:p>
            <a:pPr algn="l"/>
            <a:r>
              <a:rPr lang="nb-NO" sz="800" dirty="0"/>
              <a:t>KI-generert illustrasjon fra Adobe </a:t>
            </a:r>
            <a:r>
              <a:rPr lang="nb-NO" sz="800" dirty="0" err="1"/>
              <a:t>Firefly</a:t>
            </a:r>
            <a:r>
              <a:rPr lang="nb-NO" sz="800" dirty="0"/>
              <a:t>.</a:t>
            </a:r>
          </a:p>
        </p:txBody>
      </p:sp>
    </p:spTree>
    <p:extLst>
      <p:ext uri="{BB962C8B-B14F-4D97-AF65-F5344CB8AC3E}">
        <p14:creationId xmlns:p14="http://schemas.microsoft.com/office/powerpoint/2010/main" val="2886147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7635" y="1415229"/>
            <a:ext cx="3238208" cy="3286844"/>
          </a:xfrm>
          <a:solidFill>
            <a:schemeClr val="accent6">
              <a:lumMod val="20000"/>
              <a:lumOff val="80000"/>
            </a:schemeClr>
          </a:solidFill>
        </p:spPr>
        <p:txBody>
          <a:bodyPr>
            <a:noAutofit/>
          </a:bodyPr>
          <a:lstStyle/>
          <a:p>
            <a:pPr marL="0" indent="0">
              <a:buNone/>
            </a:pPr>
            <a:r>
              <a:rPr lang="en-US" sz="1350" dirty="0"/>
              <a:t>A </a:t>
            </a:r>
            <a:r>
              <a:rPr lang="en-US" sz="1350" dirty="0">
                <a:solidFill>
                  <a:srgbClr val="C00000"/>
                </a:solidFill>
              </a:rPr>
              <a:t>grid</a:t>
            </a:r>
            <a:r>
              <a:rPr lang="en-US" sz="1350" dirty="0"/>
              <a:t> cell is a place-modulated neuron whose multiple firing </a:t>
            </a:r>
            <a:r>
              <a:rPr lang="en-US" sz="1350" dirty="0">
                <a:solidFill>
                  <a:srgbClr val="C00000"/>
                </a:solidFill>
              </a:rPr>
              <a:t>locations</a:t>
            </a:r>
            <a:r>
              <a:rPr lang="en-US" sz="1350" dirty="0"/>
              <a:t> define a periodic triangular array covering the entire available surface of an open two-dimensional </a:t>
            </a:r>
            <a:r>
              <a:rPr lang="en-US" sz="1350" dirty="0">
                <a:solidFill>
                  <a:srgbClr val="C00000"/>
                </a:solidFill>
              </a:rPr>
              <a:t>environment</a:t>
            </a:r>
            <a:r>
              <a:rPr lang="en-US" sz="1350" dirty="0"/>
              <a:t>.   Grid cells are thought to form an essential part of the brain’s </a:t>
            </a:r>
            <a:r>
              <a:rPr lang="en-US" sz="1350" dirty="0">
                <a:solidFill>
                  <a:schemeClr val="accent6">
                    <a:lumMod val="75000"/>
                  </a:schemeClr>
                </a:solidFill>
              </a:rPr>
              <a:t>coordinate system </a:t>
            </a:r>
            <a:r>
              <a:rPr lang="en-US" sz="1350" dirty="0"/>
              <a:t>for metric </a:t>
            </a:r>
            <a:r>
              <a:rPr lang="en-US" sz="1350" dirty="0">
                <a:solidFill>
                  <a:schemeClr val="accent6">
                    <a:lumMod val="75000"/>
                  </a:schemeClr>
                </a:solidFill>
              </a:rPr>
              <a:t>navigation</a:t>
            </a:r>
            <a:r>
              <a:rPr lang="en-US" sz="1350" dirty="0"/>
              <a:t>.   They have attracted attention because the </a:t>
            </a:r>
            <a:r>
              <a:rPr lang="en-US" sz="1350" dirty="0">
                <a:solidFill>
                  <a:srgbClr val="0070C0"/>
                </a:solidFill>
              </a:rPr>
              <a:t>crystal-like structure</a:t>
            </a:r>
            <a:r>
              <a:rPr lang="en-US" sz="1350" dirty="0"/>
              <a:t> underlying their </a:t>
            </a:r>
            <a:r>
              <a:rPr lang="en-US" sz="1350" dirty="0">
                <a:solidFill>
                  <a:srgbClr val="0070C0"/>
                </a:solidFill>
              </a:rPr>
              <a:t>firing fields</a:t>
            </a:r>
            <a:r>
              <a:rPr lang="en-US" sz="1350" dirty="0"/>
              <a:t> is not imported from the outside world, but created within the </a:t>
            </a:r>
            <a:r>
              <a:rPr lang="en-US" sz="1350" dirty="0">
                <a:solidFill>
                  <a:srgbClr val="0070C0"/>
                </a:solidFill>
              </a:rPr>
              <a:t>nervous system</a:t>
            </a:r>
            <a:r>
              <a:rPr lang="en-US" sz="1350" dirty="0"/>
              <a:t>.</a:t>
            </a:r>
          </a:p>
          <a:p>
            <a:pPr marL="0" indent="0">
              <a:buNone/>
            </a:pPr>
            <a:endParaRPr lang="en-US" sz="1350" dirty="0"/>
          </a:p>
          <a:p>
            <a:pPr marL="0" indent="0">
              <a:buNone/>
            </a:pPr>
            <a:r>
              <a:rPr lang="en-US" sz="900" dirty="0"/>
              <a:t>Kilde: Moser, E. &amp; Moser M. B. (2007), </a:t>
            </a:r>
            <a:r>
              <a:rPr lang="en-US" sz="900" dirty="0" err="1"/>
              <a:t>Scholarpedia</a:t>
            </a:r>
            <a:r>
              <a:rPr lang="en-US" sz="900" dirty="0"/>
              <a:t>, 2(7):3394.</a:t>
            </a:r>
          </a:p>
        </p:txBody>
      </p:sp>
      <p:sp>
        <p:nvSpPr>
          <p:cNvPr id="4" name="Content Placeholder 2"/>
          <p:cNvSpPr txBox="1">
            <a:spLocks/>
          </p:cNvSpPr>
          <p:nvPr/>
        </p:nvSpPr>
        <p:spPr>
          <a:xfrm>
            <a:off x="4595234" y="1415229"/>
            <a:ext cx="3265724" cy="3286844"/>
          </a:xfrm>
          <a:prstGeom prst="rect">
            <a:avLst/>
          </a:prstGeom>
          <a:solidFill>
            <a:schemeClr val="accent6">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solidFill>
                  <a:srgbClr val="C00000"/>
                </a:solidFill>
              </a:rPr>
              <a:t>Grid</a:t>
            </a:r>
            <a:r>
              <a:rPr lang="en-GB" sz="1350" b="1" dirty="0"/>
              <a:t> </a:t>
            </a:r>
            <a:r>
              <a:rPr lang="en-GB" sz="1350" dirty="0"/>
              <a:t>cells represent a type of neurons with many responsive </a:t>
            </a:r>
            <a:r>
              <a:rPr lang="en-GB" sz="1350" dirty="0">
                <a:solidFill>
                  <a:srgbClr val="C00000"/>
                </a:solidFill>
              </a:rPr>
              <a:t>locations</a:t>
            </a:r>
            <a:r>
              <a:rPr lang="en-GB" sz="1350" dirty="0"/>
              <a:t> that together make up a grid of an </a:t>
            </a:r>
            <a:r>
              <a:rPr lang="en-GB" sz="1350" dirty="0">
                <a:solidFill>
                  <a:srgbClr val="C00000"/>
                </a:solidFill>
              </a:rPr>
              <a:t>environment</a:t>
            </a:r>
            <a:r>
              <a:rPr lang="en-GB" sz="1350" dirty="0"/>
              <a:t> with two dimensions.   They are considered a vital component of the </a:t>
            </a:r>
            <a:r>
              <a:rPr lang="en-GB" sz="1350" dirty="0">
                <a:solidFill>
                  <a:schemeClr val="accent6">
                    <a:lumMod val="75000"/>
                  </a:schemeClr>
                </a:solidFill>
              </a:rPr>
              <a:t>coordinate system </a:t>
            </a:r>
            <a:r>
              <a:rPr lang="en-GB" sz="1350" dirty="0"/>
              <a:t>for </a:t>
            </a:r>
            <a:r>
              <a:rPr lang="en-GB" sz="1350" dirty="0">
                <a:solidFill>
                  <a:schemeClr val="accent6">
                    <a:lumMod val="75000"/>
                  </a:schemeClr>
                </a:solidFill>
              </a:rPr>
              <a:t>navigation</a:t>
            </a:r>
            <a:r>
              <a:rPr lang="en-GB" sz="1350" dirty="0"/>
              <a:t>.   The fascinating </a:t>
            </a:r>
            <a:r>
              <a:rPr lang="en-GB" sz="1350" dirty="0">
                <a:solidFill>
                  <a:srgbClr val="0070C0"/>
                </a:solidFill>
              </a:rPr>
              <a:t>crystal-like structures</a:t>
            </a:r>
            <a:r>
              <a:rPr lang="en-GB" sz="1350" dirty="0"/>
              <a:t> in their </a:t>
            </a:r>
            <a:r>
              <a:rPr lang="en-GB" sz="1350" dirty="0">
                <a:solidFill>
                  <a:srgbClr val="0070C0"/>
                </a:solidFill>
              </a:rPr>
              <a:t>firing fields </a:t>
            </a:r>
            <a:r>
              <a:rPr lang="en-GB" sz="1350" dirty="0"/>
              <a:t>are formed in the </a:t>
            </a:r>
            <a:r>
              <a:rPr lang="en-GB" sz="1350" dirty="0">
                <a:solidFill>
                  <a:srgbClr val="0070C0"/>
                </a:solidFill>
              </a:rPr>
              <a:t>nervous system </a:t>
            </a:r>
            <a:r>
              <a:rPr lang="en-GB" sz="1350" dirty="0"/>
              <a:t>itself (Moser et al. 2007)</a:t>
            </a:r>
          </a:p>
          <a:p>
            <a:pPr marL="0" indent="0">
              <a:buNone/>
            </a:pPr>
            <a:endParaRPr lang="en-GB" sz="1350" dirty="0">
              <a:solidFill>
                <a:schemeClr val="accent2"/>
              </a:solidFill>
            </a:endParaRPr>
          </a:p>
        </p:txBody>
      </p:sp>
      <p:sp>
        <p:nvSpPr>
          <p:cNvPr id="6" name="Content Placeholder 2"/>
          <p:cNvSpPr txBox="1">
            <a:spLocks/>
          </p:cNvSpPr>
          <p:nvPr/>
        </p:nvSpPr>
        <p:spPr>
          <a:xfrm>
            <a:off x="1277635" y="726686"/>
            <a:ext cx="3238208"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26686"/>
            <a:ext cx="3271132"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chemeClr val="bg1"/>
                </a:solidFill>
                <a:effectLst>
                  <a:outerShdw blurRad="38100" dist="38100" dir="2700000" algn="tl">
                    <a:srgbClr val="000000">
                      <a:alpha val="43137"/>
                    </a:srgbClr>
                  </a:outerShdw>
                </a:effectLst>
                <a:latin typeface="+mj-lt"/>
              </a:rPr>
              <a:t>New text 4</a:t>
            </a:r>
          </a:p>
        </p:txBody>
      </p:sp>
      <p:sp>
        <p:nvSpPr>
          <p:cNvPr id="9" name="Title 1">
            <a:extLst>
              <a:ext uri="{FF2B5EF4-FFF2-40B4-BE49-F238E27FC236}">
                <a16:creationId xmlns:a16="http://schemas.microsoft.com/office/drawing/2014/main" id="{CAB1AB8B-64F9-8099-035A-0A702A0F1926}"/>
              </a:ext>
            </a:extLst>
          </p:cNvPr>
          <p:cNvSpPr>
            <a:spLocks noGrp="1"/>
          </p:cNvSpPr>
          <p:nvPr>
            <p:ph type="title"/>
          </p:nvPr>
        </p:nvSpPr>
        <p:spPr>
          <a:xfrm>
            <a:off x="1196109" y="366"/>
            <a:ext cx="8229600" cy="857250"/>
          </a:xfrm>
        </p:spPr>
        <p:txBody>
          <a:bodyPr>
            <a:normAutofit/>
          </a:bodyPr>
          <a:lstStyle/>
          <a:p>
            <a:r>
              <a:rPr lang="nb-NO" sz="3200" dirty="0">
                <a:effectLst>
                  <a:outerShdw blurRad="38100" dist="38100" dir="2700000" algn="tl">
                    <a:srgbClr val="000000">
                      <a:alpha val="43137"/>
                    </a:srgbClr>
                  </a:outerShdw>
                </a:effectLst>
              </a:rPr>
              <a:t>Parafrasering – Eksempel 4</a:t>
            </a:r>
          </a:p>
        </p:txBody>
      </p:sp>
    </p:spTree>
    <p:extLst>
      <p:ext uri="{BB962C8B-B14F-4D97-AF65-F5344CB8AC3E}">
        <p14:creationId xmlns:p14="http://schemas.microsoft.com/office/powerpoint/2010/main" val="3491635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7635" y="1415229"/>
            <a:ext cx="3238208" cy="3286844"/>
          </a:xfrm>
          <a:solidFill>
            <a:schemeClr val="accent6">
              <a:lumMod val="20000"/>
              <a:lumOff val="80000"/>
            </a:schemeClr>
          </a:solidFill>
        </p:spPr>
        <p:txBody>
          <a:bodyPr>
            <a:noAutofit/>
          </a:bodyPr>
          <a:lstStyle/>
          <a:p>
            <a:pPr marL="0" indent="0">
              <a:buNone/>
            </a:pPr>
            <a:r>
              <a:rPr lang="en-US" sz="1350" dirty="0"/>
              <a:t>A </a:t>
            </a:r>
            <a:r>
              <a:rPr lang="en-US" sz="1350" dirty="0">
                <a:solidFill>
                  <a:srgbClr val="C00000"/>
                </a:solidFill>
              </a:rPr>
              <a:t>grid</a:t>
            </a:r>
            <a:r>
              <a:rPr lang="en-US" sz="1350" dirty="0"/>
              <a:t> cell is a place-modulated neuron whose multiple firing </a:t>
            </a:r>
            <a:r>
              <a:rPr lang="en-US" sz="1350" dirty="0">
                <a:solidFill>
                  <a:srgbClr val="C00000"/>
                </a:solidFill>
              </a:rPr>
              <a:t>locations</a:t>
            </a:r>
            <a:r>
              <a:rPr lang="en-US" sz="1350" dirty="0"/>
              <a:t> define a periodic triangular array covering the entire available surface of an open two-dimensional </a:t>
            </a:r>
            <a:r>
              <a:rPr lang="en-US" sz="1350" dirty="0">
                <a:solidFill>
                  <a:srgbClr val="C00000"/>
                </a:solidFill>
              </a:rPr>
              <a:t>environment</a:t>
            </a:r>
            <a:r>
              <a:rPr lang="en-US" sz="1350" dirty="0"/>
              <a:t>.   Grid cells are thought to form an essential part of the brain’s </a:t>
            </a:r>
            <a:r>
              <a:rPr lang="en-US" sz="1350" dirty="0">
                <a:solidFill>
                  <a:schemeClr val="accent6">
                    <a:lumMod val="75000"/>
                  </a:schemeClr>
                </a:solidFill>
              </a:rPr>
              <a:t>coordinate system </a:t>
            </a:r>
            <a:r>
              <a:rPr lang="en-US" sz="1350" dirty="0"/>
              <a:t>for metric </a:t>
            </a:r>
            <a:r>
              <a:rPr lang="en-US" sz="1350" dirty="0">
                <a:solidFill>
                  <a:schemeClr val="accent6">
                    <a:lumMod val="75000"/>
                  </a:schemeClr>
                </a:solidFill>
              </a:rPr>
              <a:t>navigation</a:t>
            </a:r>
            <a:r>
              <a:rPr lang="en-US" sz="1350" dirty="0"/>
              <a:t>.   They have attracted attention because the </a:t>
            </a:r>
            <a:r>
              <a:rPr lang="en-US" sz="1350" dirty="0">
                <a:solidFill>
                  <a:srgbClr val="0070C0"/>
                </a:solidFill>
              </a:rPr>
              <a:t>crystal-like structure</a:t>
            </a:r>
            <a:r>
              <a:rPr lang="en-US" sz="1350" dirty="0"/>
              <a:t> underlying their </a:t>
            </a:r>
            <a:r>
              <a:rPr lang="en-US" sz="1350" dirty="0">
                <a:solidFill>
                  <a:srgbClr val="0070C0"/>
                </a:solidFill>
              </a:rPr>
              <a:t>firing fields</a:t>
            </a:r>
            <a:r>
              <a:rPr lang="en-US" sz="1350" dirty="0"/>
              <a:t> is not imported from the outside world, but created within the </a:t>
            </a:r>
            <a:r>
              <a:rPr lang="en-US" sz="1350" dirty="0">
                <a:solidFill>
                  <a:srgbClr val="0070C0"/>
                </a:solidFill>
              </a:rPr>
              <a:t>nervous system</a:t>
            </a:r>
            <a:r>
              <a:rPr lang="en-US" sz="1350" dirty="0"/>
              <a:t>.</a:t>
            </a:r>
          </a:p>
          <a:p>
            <a:pPr marL="0" indent="0">
              <a:buNone/>
            </a:pPr>
            <a:endParaRPr lang="en-US" sz="1350" dirty="0"/>
          </a:p>
          <a:p>
            <a:pPr marL="0" indent="0">
              <a:buNone/>
            </a:pPr>
            <a:r>
              <a:rPr lang="en-US" sz="900" dirty="0"/>
              <a:t>Kilde: Moser, E. &amp; Moser M. B. (2007), </a:t>
            </a:r>
            <a:r>
              <a:rPr lang="en-US" sz="900" dirty="0" err="1"/>
              <a:t>Scholarpedia</a:t>
            </a:r>
            <a:r>
              <a:rPr lang="en-US" sz="900" dirty="0"/>
              <a:t>, 2(7):3394.</a:t>
            </a:r>
          </a:p>
        </p:txBody>
      </p:sp>
      <p:sp>
        <p:nvSpPr>
          <p:cNvPr id="4" name="Content Placeholder 2"/>
          <p:cNvSpPr txBox="1">
            <a:spLocks/>
          </p:cNvSpPr>
          <p:nvPr/>
        </p:nvSpPr>
        <p:spPr>
          <a:xfrm>
            <a:off x="4595234" y="1415229"/>
            <a:ext cx="3265724" cy="3286844"/>
          </a:xfrm>
          <a:prstGeom prst="rect">
            <a:avLst/>
          </a:prstGeom>
          <a:solidFill>
            <a:schemeClr val="accent6">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solidFill>
                  <a:srgbClr val="C00000"/>
                </a:solidFill>
              </a:rPr>
              <a:t>Grid</a:t>
            </a:r>
            <a:r>
              <a:rPr lang="en-GB" sz="1350" b="1" dirty="0"/>
              <a:t> </a:t>
            </a:r>
            <a:r>
              <a:rPr lang="en-GB" sz="1350" dirty="0"/>
              <a:t>cells represent a type of neurons with many responsive </a:t>
            </a:r>
            <a:r>
              <a:rPr lang="en-GB" sz="1350" dirty="0">
                <a:solidFill>
                  <a:srgbClr val="C00000"/>
                </a:solidFill>
              </a:rPr>
              <a:t>locations</a:t>
            </a:r>
            <a:r>
              <a:rPr lang="en-GB" sz="1350" dirty="0"/>
              <a:t> that together make up a grid of an </a:t>
            </a:r>
            <a:r>
              <a:rPr lang="en-GB" sz="1350" dirty="0">
                <a:solidFill>
                  <a:srgbClr val="C00000"/>
                </a:solidFill>
              </a:rPr>
              <a:t>environment</a:t>
            </a:r>
            <a:r>
              <a:rPr lang="en-GB" sz="1350" dirty="0"/>
              <a:t> with two dimensions.   They are considered a vital component of the </a:t>
            </a:r>
            <a:r>
              <a:rPr lang="en-GB" sz="1350" dirty="0">
                <a:solidFill>
                  <a:schemeClr val="accent6">
                    <a:lumMod val="75000"/>
                  </a:schemeClr>
                </a:solidFill>
              </a:rPr>
              <a:t>coordinate system </a:t>
            </a:r>
            <a:r>
              <a:rPr lang="en-GB" sz="1350" dirty="0"/>
              <a:t>for </a:t>
            </a:r>
            <a:r>
              <a:rPr lang="en-GB" sz="1350" dirty="0">
                <a:solidFill>
                  <a:schemeClr val="accent6">
                    <a:lumMod val="75000"/>
                  </a:schemeClr>
                </a:solidFill>
              </a:rPr>
              <a:t>navigation</a:t>
            </a:r>
            <a:r>
              <a:rPr lang="en-GB" sz="1350" dirty="0"/>
              <a:t>.   The fascinating </a:t>
            </a:r>
            <a:r>
              <a:rPr lang="en-GB" sz="1350" dirty="0">
                <a:solidFill>
                  <a:srgbClr val="0070C0"/>
                </a:solidFill>
              </a:rPr>
              <a:t>crystal-like structures</a:t>
            </a:r>
            <a:r>
              <a:rPr lang="en-GB" sz="1350" dirty="0"/>
              <a:t> in their </a:t>
            </a:r>
            <a:r>
              <a:rPr lang="en-GB" sz="1350" dirty="0">
                <a:solidFill>
                  <a:srgbClr val="0070C0"/>
                </a:solidFill>
              </a:rPr>
              <a:t>firing fields </a:t>
            </a:r>
            <a:r>
              <a:rPr lang="en-GB" sz="1350" dirty="0"/>
              <a:t>are formed in the </a:t>
            </a:r>
            <a:r>
              <a:rPr lang="en-GB" sz="1350" dirty="0">
                <a:solidFill>
                  <a:srgbClr val="0070C0"/>
                </a:solidFill>
              </a:rPr>
              <a:t>nervous system </a:t>
            </a:r>
            <a:r>
              <a:rPr lang="en-GB" sz="1350" dirty="0"/>
              <a:t>itself (Moser et al. 2007)</a:t>
            </a:r>
          </a:p>
          <a:p>
            <a:pPr marL="0" indent="0">
              <a:buNone/>
            </a:pPr>
            <a:endParaRPr lang="en-GB" sz="1350" dirty="0">
              <a:solidFill>
                <a:schemeClr val="accent2"/>
              </a:solidFill>
            </a:endParaRPr>
          </a:p>
          <a:p>
            <a:pPr marL="0" indent="0">
              <a:buNone/>
            </a:pPr>
            <a:r>
              <a:rPr lang="nb-NO" sz="1350" b="1" dirty="0">
                <a:latin typeface="+mj-lt"/>
              </a:rPr>
              <a:t>Hvorfor er dette ikke OK?</a:t>
            </a:r>
          </a:p>
          <a:p>
            <a:pPr marL="0" indent="0">
              <a:buNone/>
            </a:pPr>
            <a:r>
              <a:rPr lang="nb-NO" sz="1350" dirty="0"/>
              <a:t>- Dette er en kopi av hele avsnittet til venstre. Ikke sett flere parafraser direkte etter hverandre i teksten. Bruk oppsummering i stedet.</a:t>
            </a:r>
          </a:p>
        </p:txBody>
      </p:sp>
      <p:sp>
        <p:nvSpPr>
          <p:cNvPr id="6" name="Content Placeholder 2"/>
          <p:cNvSpPr txBox="1">
            <a:spLocks/>
          </p:cNvSpPr>
          <p:nvPr/>
        </p:nvSpPr>
        <p:spPr>
          <a:xfrm>
            <a:off x="1277635" y="726686"/>
            <a:ext cx="3238208"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26686"/>
            <a:ext cx="3271132" cy="641784"/>
          </a:xfrm>
          <a:prstGeom prst="rect">
            <a:avLst/>
          </a:prstGeom>
          <a:solidFill>
            <a:schemeClr val="accent6">
              <a:lumMod val="50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400" dirty="0">
                <a:solidFill>
                  <a:schemeClr val="bg1"/>
                </a:solidFill>
                <a:effectLst>
                  <a:outerShdw blurRad="38100" dist="38100" dir="2700000" algn="tl">
                    <a:srgbClr val="000000">
                      <a:alpha val="43137"/>
                    </a:srgbClr>
                  </a:outerShdw>
                </a:effectLst>
                <a:latin typeface="+mj-lt"/>
              </a:rPr>
              <a:t>Plagiarism!</a:t>
            </a:r>
          </a:p>
        </p:txBody>
      </p:sp>
      <p:pic>
        <p:nvPicPr>
          <p:cNvPr id="8" name="Picture 2" descr="http://images.onlinelabels.com/Handlers/FileHandler.ashx?ClipArtID=111707&amp;File=images%2Fclip-art%2FTzeenieWheenie%2FTzeenieWheenie_red_green_OK_not_OK_Icons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6703" y="726686"/>
            <a:ext cx="583470" cy="58347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D5112A9-0299-B48F-C2C7-3A73A288DC68}"/>
              </a:ext>
            </a:extLst>
          </p:cNvPr>
          <p:cNvSpPr>
            <a:spLocks noGrp="1"/>
          </p:cNvSpPr>
          <p:nvPr>
            <p:ph type="title"/>
          </p:nvPr>
        </p:nvSpPr>
        <p:spPr>
          <a:xfrm>
            <a:off x="1177637" y="-27343"/>
            <a:ext cx="8229600" cy="857250"/>
          </a:xfrm>
        </p:spPr>
        <p:txBody>
          <a:bodyPr>
            <a:normAutofit/>
          </a:bodyPr>
          <a:lstStyle/>
          <a:p>
            <a:r>
              <a:rPr lang="nb-NO" sz="3200" dirty="0">
                <a:effectLst>
                  <a:outerShdw blurRad="38100" dist="38100" dir="2700000" algn="tl">
                    <a:srgbClr val="000000">
                      <a:alpha val="43137"/>
                    </a:srgbClr>
                  </a:outerShdw>
                </a:effectLst>
              </a:rPr>
              <a:t>Parafrasering – Eksempel 4</a:t>
            </a:r>
          </a:p>
        </p:txBody>
      </p:sp>
    </p:spTree>
    <p:extLst>
      <p:ext uri="{BB962C8B-B14F-4D97-AF65-F5344CB8AC3E}">
        <p14:creationId xmlns:p14="http://schemas.microsoft.com/office/powerpoint/2010/main" val="712496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617" y="-81959"/>
            <a:ext cx="8229600" cy="857250"/>
          </a:xfrm>
        </p:spPr>
        <p:txBody>
          <a:bodyPr>
            <a:normAutofit/>
          </a:bodyPr>
          <a:lstStyle/>
          <a:p>
            <a:r>
              <a:rPr lang="nb-NO" sz="3200" dirty="0">
                <a:effectLst>
                  <a:outerShdw blurRad="38100" dist="38100" dir="2700000" algn="tl">
                    <a:srgbClr val="000000">
                      <a:alpha val="43137"/>
                    </a:srgbClr>
                  </a:outerShdw>
                </a:effectLst>
              </a:rPr>
              <a:t>Oppsummering</a:t>
            </a:r>
          </a:p>
        </p:txBody>
      </p:sp>
      <p:sp>
        <p:nvSpPr>
          <p:cNvPr id="3" name="Content Placeholder 2"/>
          <p:cNvSpPr>
            <a:spLocks noGrp="1"/>
          </p:cNvSpPr>
          <p:nvPr>
            <p:ph idx="1"/>
          </p:nvPr>
        </p:nvSpPr>
        <p:spPr>
          <a:xfrm>
            <a:off x="269066" y="998134"/>
            <a:ext cx="8747672" cy="864096"/>
          </a:xfrm>
          <a:solidFill>
            <a:schemeClr val="accent3">
              <a:lumMod val="40000"/>
              <a:lumOff val="60000"/>
            </a:schemeClr>
          </a:solidFill>
        </p:spPr>
        <p:txBody>
          <a:bodyPr>
            <a:noAutofit/>
          </a:bodyPr>
          <a:lstStyle/>
          <a:p>
            <a:pPr marL="0" indent="0">
              <a:buNone/>
            </a:pPr>
            <a:r>
              <a:rPr lang="nb-NO" sz="2800" dirty="0"/>
              <a:t>En syntese/sammendrag av hovedinnholdet i en tekst, omskrevet med dine egne ord.</a:t>
            </a:r>
          </a:p>
        </p:txBody>
      </p:sp>
      <p:pic>
        <p:nvPicPr>
          <p:cNvPr id="6" name="Bilde 5">
            <a:extLst>
              <a:ext uri="{FF2B5EF4-FFF2-40B4-BE49-F238E27FC236}">
                <a16:creationId xmlns:a16="http://schemas.microsoft.com/office/drawing/2014/main" id="{F36DB8DC-85C7-4951-ADAF-A2BB593EE5D5}"/>
              </a:ext>
            </a:extLst>
          </p:cNvPr>
          <p:cNvPicPr>
            <a:picLocks noChangeAspect="1"/>
          </p:cNvPicPr>
          <p:nvPr/>
        </p:nvPicPr>
        <p:blipFill>
          <a:blip r:embed="rId2"/>
          <a:stretch>
            <a:fillRect/>
          </a:stretch>
        </p:blipFill>
        <p:spPr>
          <a:xfrm>
            <a:off x="45000" y="2735621"/>
            <a:ext cx="9053999" cy="1944740"/>
          </a:xfrm>
          <a:prstGeom prst="rect">
            <a:avLst/>
          </a:prstGeom>
        </p:spPr>
      </p:pic>
      <p:sp>
        <p:nvSpPr>
          <p:cNvPr id="7" name="TekstSylinder 6">
            <a:extLst>
              <a:ext uri="{FF2B5EF4-FFF2-40B4-BE49-F238E27FC236}">
                <a16:creationId xmlns:a16="http://schemas.microsoft.com/office/drawing/2014/main" id="{2B88C69F-DA5B-4069-BCC2-CC4B41CB9DEC}"/>
              </a:ext>
            </a:extLst>
          </p:cNvPr>
          <p:cNvSpPr txBox="1"/>
          <p:nvPr/>
        </p:nvSpPr>
        <p:spPr>
          <a:xfrm>
            <a:off x="3561746" y="4202431"/>
            <a:ext cx="8153926" cy="230832"/>
          </a:xfrm>
          <a:prstGeom prst="rect">
            <a:avLst/>
          </a:prstGeom>
          <a:noFill/>
        </p:spPr>
        <p:txBody>
          <a:bodyPr wrap="square" rtlCol="0">
            <a:spAutoFit/>
          </a:bodyPr>
          <a:lstStyle/>
          <a:p>
            <a:r>
              <a:rPr lang="nb-NO" sz="900" dirty="0">
                <a:latin typeface="Arial" panose="020B0604020202020204" pitchFamily="34" charset="0"/>
                <a:cs typeface="Arial" panose="020B0604020202020204" pitchFamily="34" charset="0"/>
              </a:rPr>
              <a:t>Kilde: </a:t>
            </a:r>
            <a:r>
              <a:rPr lang="nb-NO" sz="900" dirty="0" err="1">
                <a:latin typeface="Arial" panose="020B0604020202020204" pitchFamily="34" charset="0"/>
                <a:cs typeface="Arial" panose="020B0604020202020204" pitchFamily="34" charset="0"/>
              </a:rPr>
              <a:t>Academic</a:t>
            </a:r>
            <a:r>
              <a:rPr lang="nb-NO" sz="900" dirty="0">
                <a:latin typeface="Arial" panose="020B0604020202020204" pitchFamily="34" charset="0"/>
                <a:cs typeface="Arial" panose="020B0604020202020204" pitchFamily="34" charset="0"/>
              </a:rPr>
              <a:t> </a:t>
            </a:r>
            <a:r>
              <a:rPr lang="nb-NO" sz="900" dirty="0" err="1">
                <a:latin typeface="Arial" panose="020B0604020202020204" pitchFamily="34" charset="0"/>
                <a:cs typeface="Arial" panose="020B0604020202020204" pitchFamily="34" charset="0"/>
              </a:rPr>
              <a:t>Integrity</a:t>
            </a:r>
            <a:r>
              <a:rPr lang="nb-NO" sz="900" dirty="0">
                <a:latin typeface="Arial" panose="020B0604020202020204" pitchFamily="34" charset="0"/>
                <a:cs typeface="Arial" panose="020B0604020202020204" pitchFamily="34" charset="0"/>
              </a:rPr>
              <a:t> at MIT (https://integrity.mit.edu/handbook/academic-writing/summarizing)</a:t>
            </a:r>
          </a:p>
        </p:txBody>
      </p:sp>
    </p:spTree>
    <p:extLst>
      <p:ext uri="{BB962C8B-B14F-4D97-AF65-F5344CB8AC3E}">
        <p14:creationId xmlns:p14="http://schemas.microsoft.com/office/powerpoint/2010/main" val="298574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90985" y="756049"/>
            <a:ext cx="8431397" cy="3663552"/>
          </a:xfrm>
          <a:prstGeom prst="rect">
            <a:avLst/>
          </a:prstGeom>
          <a:solidFill>
            <a:schemeClr val="accent3">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b-NO" sz="2000" b="1" dirty="0">
                <a:latin typeface="Arial" panose="020B0604020202020204" pitchFamily="34" charset="0"/>
                <a:cs typeface="Arial" panose="020B0604020202020204" pitchFamily="34" charset="0"/>
              </a:rPr>
              <a:t>Slik oppsummerer du:</a:t>
            </a:r>
            <a:br>
              <a:rPr lang="nb-NO" sz="2000" b="1" dirty="0">
                <a:latin typeface="Arial" panose="020B0604020202020204" pitchFamily="34" charset="0"/>
                <a:cs typeface="Arial" panose="020B0604020202020204" pitchFamily="34" charset="0"/>
              </a:rPr>
            </a:br>
            <a:endParaRPr lang="nb-NO" sz="2000" b="1" dirty="0">
              <a:latin typeface="Arial" panose="020B0604020202020204" pitchFamily="34" charset="0"/>
              <a:cs typeface="Arial" panose="020B0604020202020204" pitchFamily="34" charset="0"/>
            </a:endParaRP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Les det originale avsnittet grundig.</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Identifiser hovedtemaet/innholdet (har du forstått ha det handler om?).</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Skriv en parafrasert setning for hvert tema/hovedinnhold.</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Sett sammen de parafraserte setningene til en setning.</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Den oppsummerte teksten skal være nøytral.</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Den oppsummerte teksten skal være betydelig kortere enn originalen.</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Siter alltid kilden til den oppsummerte teksten (hvis ikke regnes det som plagiering).</a:t>
            </a:r>
          </a:p>
        </p:txBody>
      </p:sp>
      <p:pic>
        <p:nvPicPr>
          <p:cNvPr id="4" name="Bilde 3">
            <a:extLst>
              <a:ext uri="{FF2B5EF4-FFF2-40B4-BE49-F238E27FC236}">
                <a16:creationId xmlns:a16="http://schemas.microsoft.com/office/drawing/2014/main" id="{9B28F3E1-3D2D-4811-8357-974559480D7F}"/>
              </a:ext>
            </a:extLst>
          </p:cNvPr>
          <p:cNvPicPr>
            <a:picLocks noChangeAspect="1"/>
          </p:cNvPicPr>
          <p:nvPr/>
        </p:nvPicPr>
        <p:blipFill>
          <a:blip r:embed="rId2"/>
          <a:stretch>
            <a:fillRect/>
          </a:stretch>
        </p:blipFill>
        <p:spPr>
          <a:xfrm>
            <a:off x="5313039" y="95250"/>
            <a:ext cx="3634609" cy="1518048"/>
          </a:xfrm>
          <a:prstGeom prst="rect">
            <a:avLst/>
          </a:prstGeom>
        </p:spPr>
      </p:pic>
      <p:sp>
        <p:nvSpPr>
          <p:cNvPr id="7" name="Title 1">
            <a:extLst>
              <a:ext uri="{FF2B5EF4-FFF2-40B4-BE49-F238E27FC236}">
                <a16:creationId xmlns:a16="http://schemas.microsoft.com/office/drawing/2014/main" id="{F8EB35E4-6C18-FCEA-CDCA-A62686152F4B}"/>
              </a:ext>
            </a:extLst>
          </p:cNvPr>
          <p:cNvSpPr>
            <a:spLocks noGrp="1"/>
          </p:cNvSpPr>
          <p:nvPr>
            <p:ph type="title"/>
          </p:nvPr>
        </p:nvSpPr>
        <p:spPr>
          <a:xfrm>
            <a:off x="321617" y="-81959"/>
            <a:ext cx="8229600" cy="857250"/>
          </a:xfrm>
        </p:spPr>
        <p:txBody>
          <a:bodyPr>
            <a:normAutofit/>
          </a:bodyPr>
          <a:lstStyle/>
          <a:p>
            <a:r>
              <a:rPr lang="nb-NO" sz="3200" dirty="0">
                <a:effectLst>
                  <a:outerShdw blurRad="38100" dist="38100" dir="2700000" algn="tl">
                    <a:srgbClr val="000000">
                      <a:alpha val="43137"/>
                    </a:srgbClr>
                  </a:outerShdw>
                </a:effectLst>
              </a:rPr>
              <a:t>Oppsummering</a:t>
            </a:r>
          </a:p>
        </p:txBody>
      </p:sp>
    </p:spTree>
    <p:extLst>
      <p:ext uri="{BB962C8B-B14F-4D97-AF65-F5344CB8AC3E}">
        <p14:creationId xmlns:p14="http://schemas.microsoft.com/office/powerpoint/2010/main" val="18410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122" y="-67259"/>
            <a:ext cx="6172200" cy="857250"/>
          </a:xfrm>
        </p:spPr>
        <p:txBody>
          <a:bodyPr>
            <a:normAutofit/>
          </a:bodyPr>
          <a:lstStyle/>
          <a:p>
            <a:r>
              <a:rPr lang="nb-NO" sz="3200" dirty="0">
                <a:effectLst>
                  <a:outerShdw blurRad="38100" dist="38100" dir="2700000" algn="tl">
                    <a:srgbClr val="000000">
                      <a:alpha val="43137"/>
                    </a:srgbClr>
                  </a:outerShdw>
                </a:effectLst>
              </a:rPr>
              <a:t>Oppsummering – Eksempel 1</a:t>
            </a:r>
          </a:p>
        </p:txBody>
      </p:sp>
      <p:sp>
        <p:nvSpPr>
          <p:cNvPr id="3" name="Content Placeholder 2"/>
          <p:cNvSpPr>
            <a:spLocks noGrp="1"/>
          </p:cNvSpPr>
          <p:nvPr>
            <p:ph idx="1"/>
          </p:nvPr>
        </p:nvSpPr>
        <p:spPr>
          <a:xfrm>
            <a:off x="1277635" y="1446759"/>
            <a:ext cx="3238208" cy="3286844"/>
          </a:xfrm>
          <a:solidFill>
            <a:schemeClr val="accent3">
              <a:lumMod val="20000"/>
              <a:lumOff val="80000"/>
            </a:schemeClr>
          </a:solidFill>
        </p:spPr>
        <p:txBody>
          <a:bodyPr>
            <a:noAutofit/>
          </a:bodyPr>
          <a:lstStyle/>
          <a:p>
            <a:pPr marL="0" indent="0">
              <a:buNone/>
            </a:pPr>
            <a:r>
              <a:rPr lang="en-US" sz="1350" dirty="0"/>
              <a:t>A grid cell is a place-modulated neuron whose multiple firing locations define a periodic triangular array covering the entire available surface of an open two-dimensional environment. Grid cells are thought to form an essential part of the brain’s coordinate system for metric navigation. They have attracted attention because the crystal-like structure underlying their firing fields is not imported from the outside world, but created within the nervous system.</a:t>
            </a:r>
          </a:p>
          <a:p>
            <a:pPr marL="0" indent="0">
              <a:buNone/>
            </a:pPr>
            <a:endParaRPr lang="en-US" sz="1350" dirty="0"/>
          </a:p>
          <a:p>
            <a:pPr marL="0" indent="0">
              <a:buNone/>
            </a:pPr>
            <a:r>
              <a:rPr lang="en-US" sz="900" dirty="0"/>
              <a:t>Kilde: Moser, E. &amp; Moser M. B. (2007), </a:t>
            </a:r>
            <a:r>
              <a:rPr lang="en-US" sz="900" dirty="0" err="1"/>
              <a:t>Scholarpedia</a:t>
            </a:r>
            <a:r>
              <a:rPr lang="en-US" sz="900" dirty="0"/>
              <a:t>, 2(7):3394.</a:t>
            </a:r>
          </a:p>
        </p:txBody>
      </p:sp>
      <p:sp>
        <p:nvSpPr>
          <p:cNvPr id="4" name="Content Placeholder 2"/>
          <p:cNvSpPr txBox="1">
            <a:spLocks/>
          </p:cNvSpPr>
          <p:nvPr/>
        </p:nvSpPr>
        <p:spPr>
          <a:xfrm>
            <a:off x="4600642" y="1446759"/>
            <a:ext cx="3265724" cy="3286844"/>
          </a:xfrm>
          <a:prstGeom prst="rect">
            <a:avLst/>
          </a:prstGeom>
          <a:solidFill>
            <a:schemeClr val="accent3">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t>According to Moser et al. (2007), grid cells represent a type of neurons in the brain that allows animals to understand their position in space.</a:t>
            </a:r>
          </a:p>
          <a:p>
            <a:pPr marL="0" indent="0">
              <a:buNone/>
            </a:pPr>
            <a:endParaRPr lang="en-GB" sz="1350" dirty="0">
              <a:solidFill>
                <a:schemeClr val="accent2"/>
              </a:solidFill>
            </a:endParaRPr>
          </a:p>
        </p:txBody>
      </p:sp>
      <p:sp>
        <p:nvSpPr>
          <p:cNvPr id="6" name="Content Placeholder 2"/>
          <p:cNvSpPr txBox="1">
            <a:spLocks/>
          </p:cNvSpPr>
          <p:nvPr/>
        </p:nvSpPr>
        <p:spPr>
          <a:xfrm>
            <a:off x="1277635" y="758216"/>
            <a:ext cx="3238208" cy="641784"/>
          </a:xfrm>
          <a:prstGeom prst="rect">
            <a:avLst/>
          </a:prstGeom>
          <a:solidFill>
            <a:schemeClr val="accent3">
              <a:lumMod val="75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58216"/>
            <a:ext cx="3271132" cy="641784"/>
          </a:xfrm>
          <a:prstGeom prst="rect">
            <a:avLst/>
          </a:prstGeom>
          <a:solidFill>
            <a:schemeClr val="accent3">
              <a:lumMod val="75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New text 5</a:t>
            </a:r>
          </a:p>
        </p:txBody>
      </p:sp>
      <p:sp>
        <p:nvSpPr>
          <p:cNvPr id="5" name="Rectangle 4"/>
          <p:cNvSpPr/>
          <p:nvPr/>
        </p:nvSpPr>
        <p:spPr>
          <a:xfrm>
            <a:off x="1299579" y="1493243"/>
            <a:ext cx="3186354" cy="253828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 name="Rectangle 8"/>
          <p:cNvSpPr/>
          <p:nvPr/>
        </p:nvSpPr>
        <p:spPr>
          <a:xfrm>
            <a:off x="4637622" y="1493243"/>
            <a:ext cx="3174738" cy="81009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588701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122" y="-67259"/>
            <a:ext cx="6172200" cy="857250"/>
          </a:xfrm>
        </p:spPr>
        <p:txBody>
          <a:bodyPr>
            <a:normAutofit/>
          </a:bodyPr>
          <a:lstStyle/>
          <a:p>
            <a:r>
              <a:rPr lang="nb-NO" sz="3200" dirty="0">
                <a:effectLst>
                  <a:outerShdw blurRad="38100" dist="38100" dir="2700000" algn="tl">
                    <a:srgbClr val="000000">
                      <a:alpha val="43137"/>
                    </a:srgbClr>
                  </a:outerShdw>
                </a:effectLst>
              </a:rPr>
              <a:t>Oppsummering – Eksempel 1</a:t>
            </a:r>
          </a:p>
        </p:txBody>
      </p:sp>
      <p:sp>
        <p:nvSpPr>
          <p:cNvPr id="3" name="Content Placeholder 2"/>
          <p:cNvSpPr>
            <a:spLocks noGrp="1"/>
          </p:cNvSpPr>
          <p:nvPr>
            <p:ph idx="1"/>
          </p:nvPr>
        </p:nvSpPr>
        <p:spPr>
          <a:xfrm>
            <a:off x="1277635" y="1446759"/>
            <a:ext cx="3238208" cy="3286844"/>
          </a:xfrm>
          <a:solidFill>
            <a:schemeClr val="accent3">
              <a:lumMod val="20000"/>
              <a:lumOff val="80000"/>
            </a:schemeClr>
          </a:solidFill>
        </p:spPr>
        <p:txBody>
          <a:bodyPr>
            <a:noAutofit/>
          </a:bodyPr>
          <a:lstStyle/>
          <a:p>
            <a:pPr marL="0" indent="0">
              <a:buNone/>
            </a:pPr>
            <a:r>
              <a:rPr lang="en-US" sz="1350" dirty="0"/>
              <a:t>A grid cell is a place-modulated neuron whose multiple firing locations define a periodic triangular array covering the entire available surface of an open two-dimensional environment. Grid cells are thought to form an essential part of the brain’s coordinate system for metric navigation. They have attracted attention because the crystal-like structure underlying their firing fields is not imported from the outside world, but created within the nervous system.</a:t>
            </a:r>
          </a:p>
          <a:p>
            <a:pPr marL="0" indent="0">
              <a:buNone/>
            </a:pPr>
            <a:endParaRPr lang="en-US" sz="1350" dirty="0"/>
          </a:p>
          <a:p>
            <a:pPr marL="0" indent="0">
              <a:buNone/>
            </a:pPr>
            <a:r>
              <a:rPr lang="en-US" sz="900" dirty="0"/>
              <a:t>Kilde: Moser, E. &amp; Moser M. B. (2007), </a:t>
            </a:r>
            <a:r>
              <a:rPr lang="en-US" sz="900" dirty="0" err="1"/>
              <a:t>Scholarpedia</a:t>
            </a:r>
            <a:r>
              <a:rPr lang="en-US" sz="900" dirty="0"/>
              <a:t>, 2(7):3394.</a:t>
            </a:r>
          </a:p>
        </p:txBody>
      </p:sp>
      <p:sp>
        <p:nvSpPr>
          <p:cNvPr id="4" name="Content Placeholder 2"/>
          <p:cNvSpPr txBox="1">
            <a:spLocks/>
          </p:cNvSpPr>
          <p:nvPr/>
        </p:nvSpPr>
        <p:spPr>
          <a:xfrm>
            <a:off x="4600642" y="1446759"/>
            <a:ext cx="3265724" cy="3286844"/>
          </a:xfrm>
          <a:prstGeom prst="rect">
            <a:avLst/>
          </a:prstGeom>
          <a:solidFill>
            <a:schemeClr val="accent3">
              <a:lumMod val="20000"/>
              <a:lumOff val="8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350" dirty="0"/>
              <a:t>According to Moser et al. (2007), grid cells represent a type of neurons in the brain that allows animals to understand their position in space.</a:t>
            </a:r>
          </a:p>
          <a:p>
            <a:pPr marL="0" indent="0">
              <a:buNone/>
            </a:pPr>
            <a:endParaRPr lang="en-GB" sz="1350" dirty="0">
              <a:solidFill>
                <a:schemeClr val="accent2"/>
              </a:solidFill>
            </a:endParaRPr>
          </a:p>
          <a:p>
            <a:pPr marL="0" indent="0">
              <a:buNone/>
            </a:pPr>
            <a:r>
              <a:rPr lang="nb-NO" sz="1350" b="1" dirty="0">
                <a:latin typeface="+mj-lt"/>
              </a:rPr>
              <a:t>Hvorfor er dette akseptabelt?</a:t>
            </a:r>
          </a:p>
          <a:p>
            <a:pPr marL="0" indent="0">
              <a:buNone/>
            </a:pPr>
            <a:r>
              <a:rPr lang="nb-NO" sz="1350" dirty="0"/>
              <a:t>- Forfatteren har behold innholdet i den originale teksten uten å ha kopiert ordene eller setningsstrukturen.</a:t>
            </a:r>
          </a:p>
          <a:p>
            <a:pPr marL="0" indent="0">
              <a:buNone/>
            </a:pPr>
            <a:r>
              <a:rPr lang="nb-NO" sz="1350" dirty="0"/>
              <a:t>- Oppsummeringen er betydelig kortere enn den originale teksten.</a:t>
            </a:r>
          </a:p>
        </p:txBody>
      </p:sp>
      <p:sp>
        <p:nvSpPr>
          <p:cNvPr id="6" name="Content Placeholder 2"/>
          <p:cNvSpPr txBox="1">
            <a:spLocks/>
          </p:cNvSpPr>
          <p:nvPr/>
        </p:nvSpPr>
        <p:spPr>
          <a:xfrm>
            <a:off x="1277635" y="758216"/>
            <a:ext cx="3238208" cy="641784"/>
          </a:xfrm>
          <a:prstGeom prst="rect">
            <a:avLst/>
          </a:prstGeom>
          <a:solidFill>
            <a:schemeClr val="accent3">
              <a:lumMod val="75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Original</a:t>
            </a:r>
          </a:p>
        </p:txBody>
      </p:sp>
      <p:sp>
        <p:nvSpPr>
          <p:cNvPr id="7" name="Content Placeholder 2"/>
          <p:cNvSpPr txBox="1">
            <a:spLocks/>
          </p:cNvSpPr>
          <p:nvPr/>
        </p:nvSpPr>
        <p:spPr>
          <a:xfrm>
            <a:off x="4595234" y="758216"/>
            <a:ext cx="3271132" cy="641784"/>
          </a:xfrm>
          <a:prstGeom prst="rect">
            <a:avLst/>
          </a:prstGeom>
          <a:solidFill>
            <a:schemeClr val="accent3">
              <a:lumMod val="75000"/>
            </a:schemeClr>
          </a:solidFill>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chemeClr val="bg1"/>
                </a:solidFill>
                <a:effectLst>
                  <a:outerShdw blurRad="38100" dist="38100" dir="2700000" algn="tl">
                    <a:srgbClr val="000000">
                      <a:alpha val="43137"/>
                    </a:srgbClr>
                  </a:outerShdw>
                </a:effectLst>
                <a:latin typeface="+mj-lt"/>
              </a:rPr>
              <a:t>Summary</a:t>
            </a:r>
          </a:p>
        </p:txBody>
      </p:sp>
      <p:pic>
        <p:nvPicPr>
          <p:cNvPr id="8" name="Picture 4" descr="http://vignette1.wikia.nocookie.net/daftpunk/images/2/2a/Check.png/revision/latest?cb=201407080549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294" y="789326"/>
            <a:ext cx="535118" cy="5351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9579" y="1493243"/>
            <a:ext cx="3186354" cy="2538282"/>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9" name="Rectangle 8"/>
          <p:cNvSpPr/>
          <p:nvPr/>
        </p:nvSpPr>
        <p:spPr>
          <a:xfrm>
            <a:off x="4637622" y="1493243"/>
            <a:ext cx="3174738" cy="810090"/>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3885072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symbol, Grafikk, Font, logo&#10;&#10;Automatisk generert beskrivelse">
            <a:extLst>
              <a:ext uri="{FF2B5EF4-FFF2-40B4-BE49-F238E27FC236}">
                <a16:creationId xmlns:a16="http://schemas.microsoft.com/office/drawing/2014/main" id="{E43DA24B-591B-CAEC-D10B-C2291C2FE43C}"/>
              </a:ext>
            </a:extLst>
          </p:cNvPr>
          <p:cNvPicPr>
            <a:picLocks noChangeAspect="1"/>
          </p:cNvPicPr>
          <p:nvPr/>
        </p:nvPicPr>
        <p:blipFill>
          <a:blip r:embed="rId2"/>
          <a:stretch>
            <a:fillRect/>
          </a:stretch>
        </p:blipFill>
        <p:spPr>
          <a:xfrm>
            <a:off x="3597605" y="924812"/>
            <a:ext cx="673529" cy="673529"/>
          </a:xfrm>
          <a:prstGeom prst="rect">
            <a:avLst/>
          </a:prstGeom>
        </p:spPr>
      </p:pic>
      <p:pic>
        <p:nvPicPr>
          <p:cNvPr id="8" name="Bilde 7" descr="Et bilde som inneholder sirkel, sfære, Fargerikt, ball&#10;&#10;Automatisk generert beskrivelse">
            <a:extLst>
              <a:ext uri="{FF2B5EF4-FFF2-40B4-BE49-F238E27FC236}">
                <a16:creationId xmlns:a16="http://schemas.microsoft.com/office/drawing/2014/main" id="{F57BD9AE-D72E-EBF5-B204-771F67718444}"/>
              </a:ext>
            </a:extLst>
          </p:cNvPr>
          <p:cNvPicPr>
            <a:picLocks noChangeAspect="1"/>
          </p:cNvPicPr>
          <p:nvPr/>
        </p:nvPicPr>
        <p:blipFill>
          <a:blip r:embed="rId3"/>
          <a:stretch>
            <a:fillRect/>
          </a:stretch>
        </p:blipFill>
        <p:spPr>
          <a:xfrm flipH="1">
            <a:off x="288530" y="947265"/>
            <a:ext cx="1021614" cy="1021614"/>
          </a:xfrm>
          <a:prstGeom prst="rect">
            <a:avLst/>
          </a:prstGeom>
        </p:spPr>
      </p:pic>
      <p:sp>
        <p:nvSpPr>
          <p:cNvPr id="9" name="TekstSylinder 8">
            <a:extLst>
              <a:ext uri="{FF2B5EF4-FFF2-40B4-BE49-F238E27FC236}">
                <a16:creationId xmlns:a16="http://schemas.microsoft.com/office/drawing/2014/main" id="{91B3E891-9F90-A635-A2FF-352A7A5AA00B}"/>
              </a:ext>
            </a:extLst>
          </p:cNvPr>
          <p:cNvSpPr txBox="1"/>
          <p:nvPr/>
        </p:nvSpPr>
        <p:spPr>
          <a:xfrm>
            <a:off x="6045200" y="4057819"/>
            <a:ext cx="3299381" cy="707886"/>
          </a:xfrm>
          <a:prstGeom prst="rect">
            <a:avLst/>
          </a:prstGeom>
          <a:noFill/>
        </p:spPr>
        <p:txBody>
          <a:bodyPr wrap="square" rtlCol="0">
            <a:spAutoFit/>
          </a:bodyPr>
          <a:lstStyle/>
          <a:p>
            <a:r>
              <a:rPr lang="en-US" sz="800" dirty="0"/>
              <a:t>HAL 900 picture: </a:t>
            </a:r>
            <a:r>
              <a:rPr lang="en-US" sz="800" dirty="0" err="1"/>
              <a:t>Cryteria</a:t>
            </a:r>
            <a:r>
              <a:rPr lang="en-US" sz="800" dirty="0"/>
              <a:t>. CC-BY-3.0</a:t>
            </a:r>
            <a:br>
              <a:rPr lang="en-US" sz="800" dirty="0"/>
            </a:br>
            <a:r>
              <a:rPr lang="en-US" sz="800" dirty="0"/>
              <a:t>Skynet: </a:t>
            </a:r>
            <a:r>
              <a:rPr lang="en-US" sz="800" dirty="0">
                <a:hlinkClick r:id="rId4"/>
              </a:rPr>
              <a:t>https://www.linkedin.com/pulse/skynet-coming-mounir-khaldi</a:t>
            </a:r>
            <a:br>
              <a:rPr lang="en-US" sz="800" dirty="0"/>
            </a:br>
            <a:r>
              <a:rPr lang="en-US" sz="800" dirty="0"/>
              <a:t>Megan: Universal Pictures</a:t>
            </a:r>
            <a:br>
              <a:rPr lang="en-US" sz="800" dirty="0"/>
            </a:br>
            <a:r>
              <a:rPr lang="en-US" sz="800" dirty="0" err="1"/>
              <a:t>ExMachina</a:t>
            </a:r>
            <a:r>
              <a:rPr lang="en-US" sz="800" dirty="0"/>
              <a:t>: SF Anytime</a:t>
            </a:r>
            <a:br>
              <a:rPr lang="en-US" sz="800" dirty="0"/>
            </a:br>
            <a:r>
              <a:rPr lang="en-US" sz="800" dirty="0"/>
              <a:t>Other illustrations: CC0/Public Domain</a:t>
            </a:r>
          </a:p>
        </p:txBody>
      </p:sp>
      <p:pic>
        <p:nvPicPr>
          <p:cNvPr id="11" name="Bilde 10" descr="Et bilde som inneholder Fiktiv karakter, fiksjon, robot, tekst&#10;&#10;Automatisk generert beskrivelse">
            <a:extLst>
              <a:ext uri="{FF2B5EF4-FFF2-40B4-BE49-F238E27FC236}">
                <a16:creationId xmlns:a16="http://schemas.microsoft.com/office/drawing/2014/main" id="{176FA6EB-FC7D-F97B-7BAE-4C64CCBBBD80}"/>
              </a:ext>
            </a:extLst>
          </p:cNvPr>
          <p:cNvPicPr>
            <a:picLocks noChangeAspect="1"/>
          </p:cNvPicPr>
          <p:nvPr/>
        </p:nvPicPr>
        <p:blipFill>
          <a:blip r:embed="rId5"/>
          <a:stretch>
            <a:fillRect/>
          </a:stretch>
        </p:blipFill>
        <p:spPr>
          <a:xfrm>
            <a:off x="159502" y="2566121"/>
            <a:ext cx="1416810" cy="811997"/>
          </a:xfrm>
          <a:prstGeom prst="rect">
            <a:avLst/>
          </a:prstGeom>
        </p:spPr>
      </p:pic>
      <p:pic>
        <p:nvPicPr>
          <p:cNvPr id="13" name="Bilde 12">
            <a:extLst>
              <a:ext uri="{FF2B5EF4-FFF2-40B4-BE49-F238E27FC236}">
                <a16:creationId xmlns:a16="http://schemas.microsoft.com/office/drawing/2014/main" id="{298227A5-77E6-567A-2067-605E1894230C}"/>
              </a:ext>
            </a:extLst>
          </p:cNvPr>
          <p:cNvPicPr>
            <a:picLocks noChangeAspect="1"/>
          </p:cNvPicPr>
          <p:nvPr/>
        </p:nvPicPr>
        <p:blipFill>
          <a:blip r:embed="rId6"/>
          <a:stretch>
            <a:fillRect/>
          </a:stretch>
        </p:blipFill>
        <p:spPr>
          <a:xfrm>
            <a:off x="1755907" y="2566202"/>
            <a:ext cx="1533048" cy="1226439"/>
          </a:xfrm>
          <a:prstGeom prst="rect">
            <a:avLst/>
          </a:prstGeom>
        </p:spPr>
      </p:pic>
      <p:pic>
        <p:nvPicPr>
          <p:cNvPr id="15" name="Bilde 14" descr="Et bilde som inneholder Menneskeansikt, person, klær, Motetilbehør&#10;&#10;Automatisk generert beskrivelse">
            <a:extLst>
              <a:ext uri="{FF2B5EF4-FFF2-40B4-BE49-F238E27FC236}">
                <a16:creationId xmlns:a16="http://schemas.microsoft.com/office/drawing/2014/main" id="{0C057B8F-6FBF-D74B-5D1F-2E84BDCBBBEF}"/>
              </a:ext>
            </a:extLst>
          </p:cNvPr>
          <p:cNvPicPr>
            <a:picLocks noChangeAspect="1"/>
          </p:cNvPicPr>
          <p:nvPr/>
        </p:nvPicPr>
        <p:blipFill>
          <a:blip r:embed="rId7"/>
          <a:stretch>
            <a:fillRect/>
          </a:stretch>
        </p:blipFill>
        <p:spPr>
          <a:xfrm>
            <a:off x="110260" y="3719749"/>
            <a:ext cx="1428750" cy="857250"/>
          </a:xfrm>
          <a:prstGeom prst="rect">
            <a:avLst/>
          </a:prstGeom>
        </p:spPr>
      </p:pic>
      <p:pic>
        <p:nvPicPr>
          <p:cNvPr id="21" name="Bilde 20">
            <a:extLst>
              <a:ext uri="{FF2B5EF4-FFF2-40B4-BE49-F238E27FC236}">
                <a16:creationId xmlns:a16="http://schemas.microsoft.com/office/drawing/2014/main" id="{5397BC89-9C0D-FFDF-8904-F9D6D5DB5FA5}"/>
              </a:ext>
            </a:extLst>
          </p:cNvPr>
          <p:cNvPicPr>
            <a:picLocks noChangeAspect="1"/>
          </p:cNvPicPr>
          <p:nvPr/>
        </p:nvPicPr>
        <p:blipFill>
          <a:blip r:embed="rId8"/>
          <a:stretch>
            <a:fillRect/>
          </a:stretch>
        </p:blipFill>
        <p:spPr>
          <a:xfrm>
            <a:off x="1758708" y="932028"/>
            <a:ext cx="1346067" cy="1498895"/>
          </a:xfrm>
          <a:prstGeom prst="rect">
            <a:avLst/>
          </a:prstGeom>
        </p:spPr>
      </p:pic>
      <p:pic>
        <p:nvPicPr>
          <p:cNvPr id="27" name="Grafikk 26">
            <a:extLst>
              <a:ext uri="{FF2B5EF4-FFF2-40B4-BE49-F238E27FC236}">
                <a16:creationId xmlns:a16="http://schemas.microsoft.com/office/drawing/2014/main" id="{E36B6D56-033E-1624-5A1D-0FF8BFE664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46203" y="1698789"/>
            <a:ext cx="811997" cy="811997"/>
          </a:xfrm>
          <a:prstGeom prst="rect">
            <a:avLst/>
          </a:prstGeom>
        </p:spPr>
      </p:pic>
      <p:pic>
        <p:nvPicPr>
          <p:cNvPr id="33" name="Bilde 32" descr="Et bilde som inneholder sirkel&#10;&#10;Automatisk generert beskrivelse">
            <a:extLst>
              <a:ext uri="{FF2B5EF4-FFF2-40B4-BE49-F238E27FC236}">
                <a16:creationId xmlns:a16="http://schemas.microsoft.com/office/drawing/2014/main" id="{DE7C8E61-72E2-E4CB-9560-FAE4DA2AE392}"/>
              </a:ext>
            </a:extLst>
          </p:cNvPr>
          <p:cNvPicPr>
            <a:picLocks noChangeAspect="1"/>
          </p:cNvPicPr>
          <p:nvPr/>
        </p:nvPicPr>
        <p:blipFill>
          <a:blip r:embed="rId11"/>
          <a:stretch>
            <a:fillRect/>
          </a:stretch>
        </p:blipFill>
        <p:spPr>
          <a:xfrm>
            <a:off x="3505852" y="3438506"/>
            <a:ext cx="880419" cy="857250"/>
          </a:xfrm>
          <a:prstGeom prst="rect">
            <a:avLst/>
          </a:prstGeom>
        </p:spPr>
      </p:pic>
      <p:pic>
        <p:nvPicPr>
          <p:cNvPr id="35" name="Bilde 34">
            <a:extLst>
              <a:ext uri="{FF2B5EF4-FFF2-40B4-BE49-F238E27FC236}">
                <a16:creationId xmlns:a16="http://schemas.microsoft.com/office/drawing/2014/main" id="{8250640D-0BF9-F400-97D7-DA6AED86EA6D}"/>
              </a:ext>
            </a:extLst>
          </p:cNvPr>
          <p:cNvPicPr>
            <a:picLocks noChangeAspect="1"/>
          </p:cNvPicPr>
          <p:nvPr/>
        </p:nvPicPr>
        <p:blipFill>
          <a:blip r:embed="rId12"/>
          <a:stretch>
            <a:fillRect/>
          </a:stretch>
        </p:blipFill>
        <p:spPr>
          <a:xfrm>
            <a:off x="3597605" y="4433197"/>
            <a:ext cx="714982" cy="184162"/>
          </a:xfrm>
          <a:prstGeom prst="rect">
            <a:avLst/>
          </a:prstGeom>
        </p:spPr>
      </p:pic>
      <p:pic>
        <p:nvPicPr>
          <p:cNvPr id="5" name="Bilde 4">
            <a:extLst>
              <a:ext uri="{FF2B5EF4-FFF2-40B4-BE49-F238E27FC236}">
                <a16:creationId xmlns:a16="http://schemas.microsoft.com/office/drawing/2014/main" id="{8D521B71-8DCE-E53F-A3EB-EE2FC0D461EF}"/>
              </a:ext>
            </a:extLst>
          </p:cNvPr>
          <p:cNvPicPr>
            <a:picLocks noChangeAspect="1"/>
          </p:cNvPicPr>
          <p:nvPr/>
        </p:nvPicPr>
        <p:blipFill>
          <a:blip r:embed="rId13"/>
          <a:stretch>
            <a:fillRect/>
          </a:stretch>
        </p:blipFill>
        <p:spPr>
          <a:xfrm>
            <a:off x="1750954" y="3923400"/>
            <a:ext cx="1717596" cy="653599"/>
          </a:xfrm>
          <a:prstGeom prst="rect">
            <a:avLst/>
          </a:prstGeom>
        </p:spPr>
      </p:pic>
      <p:pic>
        <p:nvPicPr>
          <p:cNvPr id="7" name="Bilde 6">
            <a:extLst>
              <a:ext uri="{FF2B5EF4-FFF2-40B4-BE49-F238E27FC236}">
                <a16:creationId xmlns:a16="http://schemas.microsoft.com/office/drawing/2014/main" id="{6820DB92-CEF5-0AE3-199F-7FFFBCF72B5B}"/>
              </a:ext>
            </a:extLst>
          </p:cNvPr>
          <p:cNvPicPr>
            <a:picLocks noChangeAspect="1"/>
          </p:cNvPicPr>
          <p:nvPr/>
        </p:nvPicPr>
        <p:blipFill>
          <a:blip r:embed="rId14"/>
          <a:stretch>
            <a:fillRect/>
          </a:stretch>
        </p:blipFill>
        <p:spPr>
          <a:xfrm>
            <a:off x="3468550" y="2647846"/>
            <a:ext cx="1523371" cy="653600"/>
          </a:xfrm>
          <a:prstGeom prst="rect">
            <a:avLst/>
          </a:prstGeom>
        </p:spPr>
      </p:pic>
      <p:pic>
        <p:nvPicPr>
          <p:cNvPr id="12" name="Bilde 11">
            <a:extLst>
              <a:ext uri="{FF2B5EF4-FFF2-40B4-BE49-F238E27FC236}">
                <a16:creationId xmlns:a16="http://schemas.microsoft.com/office/drawing/2014/main" id="{5DEE698A-9A9A-2E21-C49F-B2967F0F1132}"/>
              </a:ext>
            </a:extLst>
          </p:cNvPr>
          <p:cNvPicPr>
            <a:picLocks noChangeAspect="1"/>
          </p:cNvPicPr>
          <p:nvPr/>
        </p:nvPicPr>
        <p:blipFill>
          <a:blip r:embed="rId15"/>
          <a:stretch>
            <a:fillRect/>
          </a:stretch>
        </p:blipFill>
        <p:spPr>
          <a:xfrm>
            <a:off x="4437089" y="3438506"/>
            <a:ext cx="922629" cy="1304052"/>
          </a:xfrm>
          <a:prstGeom prst="rect">
            <a:avLst/>
          </a:prstGeom>
        </p:spPr>
      </p:pic>
      <p:sp>
        <p:nvSpPr>
          <p:cNvPr id="2" name="Title 1">
            <a:extLst>
              <a:ext uri="{FF2B5EF4-FFF2-40B4-BE49-F238E27FC236}">
                <a16:creationId xmlns:a16="http://schemas.microsoft.com/office/drawing/2014/main" id="{F7FCB437-3985-272D-4FCA-DB578EE0F432}"/>
              </a:ext>
            </a:extLst>
          </p:cNvPr>
          <p:cNvSpPr txBox="1">
            <a:spLocks/>
          </p:cNvSpPr>
          <p:nvPr/>
        </p:nvSpPr>
        <p:spPr>
          <a:xfrm>
            <a:off x="161636" y="60297"/>
            <a:ext cx="8774545" cy="857250"/>
          </a:xfrm>
          <a:prstGeom prst="rect">
            <a:avLst/>
          </a:prstGeom>
        </p:spPr>
        <p:txBody>
          <a:bodyPr>
            <a:normAutofit fontScale="82500" lnSpcReduction="2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dirty="0">
                <a:effectLst>
                  <a:outerShdw blurRad="38100" dist="38100" dir="2700000" algn="tl">
                    <a:srgbClr val="000000">
                      <a:alpha val="43137"/>
                    </a:srgbClr>
                  </a:outerShdw>
                </a:effectLst>
              </a:rPr>
              <a:t>Korrekt sitering ved bruk av andres arbeid – Hvordan unngå plagiering</a:t>
            </a:r>
          </a:p>
        </p:txBody>
      </p:sp>
      <p:sp>
        <p:nvSpPr>
          <p:cNvPr id="3" name="TekstSylinder 2">
            <a:extLst>
              <a:ext uri="{FF2B5EF4-FFF2-40B4-BE49-F238E27FC236}">
                <a16:creationId xmlns:a16="http://schemas.microsoft.com/office/drawing/2014/main" id="{15D41063-EAB2-8C52-3BD9-491C2E05F339}"/>
              </a:ext>
            </a:extLst>
          </p:cNvPr>
          <p:cNvSpPr txBox="1"/>
          <p:nvPr/>
        </p:nvSpPr>
        <p:spPr>
          <a:xfrm>
            <a:off x="5209886" y="1005641"/>
            <a:ext cx="3809423" cy="1569660"/>
          </a:xfrm>
          <a:prstGeom prst="rect">
            <a:avLst/>
          </a:prstGeom>
          <a:solidFill>
            <a:schemeClr val="accent1">
              <a:lumMod val="20000"/>
              <a:lumOff val="80000"/>
            </a:schemeClr>
          </a:solidFill>
        </p:spPr>
        <p:txBody>
          <a:bodyPr wrap="square" rtlCol="0">
            <a:spAutoFit/>
          </a:bodyPr>
          <a:lstStyle/>
          <a:p>
            <a:r>
              <a:rPr lang="nb-NO" sz="2400" b="1" dirty="0">
                <a:latin typeface="Arial" panose="020B0604020202020204" pitchFamily="34" charset="0"/>
                <a:cs typeface="Arial" panose="020B0604020202020204" pitchFamily="34" charset="0"/>
              </a:rPr>
              <a:t>Kan vi ikke bare be </a:t>
            </a:r>
            <a:r>
              <a:rPr lang="nb-NO" sz="2400" b="1" dirty="0" err="1">
                <a:latin typeface="Arial" panose="020B0604020202020204" pitchFamily="34" charset="0"/>
                <a:cs typeface="Arial" panose="020B0604020202020204" pitchFamily="34" charset="0"/>
              </a:rPr>
              <a:t>ChatGPT</a:t>
            </a:r>
            <a:r>
              <a:rPr lang="nb-NO" sz="2400" b="1" dirty="0">
                <a:latin typeface="Arial" panose="020B0604020202020204" pitchFamily="34" charset="0"/>
                <a:cs typeface="Arial" panose="020B0604020202020204" pitchFamily="34" charset="0"/>
              </a:rPr>
              <a:t> eller noen av de andre KI-ene om å skrive tekstene for oss?</a:t>
            </a:r>
          </a:p>
        </p:txBody>
      </p:sp>
    </p:spTree>
    <p:extLst>
      <p:ext uri="{BB962C8B-B14F-4D97-AF65-F5344CB8AC3E}">
        <p14:creationId xmlns:p14="http://schemas.microsoft.com/office/powerpoint/2010/main" val="1812425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531AA2A6-A911-AF14-5CF9-8C8DCAA626B0}"/>
              </a:ext>
            </a:extLst>
          </p:cNvPr>
          <p:cNvPicPr>
            <a:picLocks noChangeAspect="1"/>
          </p:cNvPicPr>
          <p:nvPr/>
        </p:nvPicPr>
        <p:blipFill>
          <a:blip r:embed="rId2"/>
          <a:stretch>
            <a:fillRect/>
          </a:stretch>
        </p:blipFill>
        <p:spPr>
          <a:xfrm>
            <a:off x="160072" y="540426"/>
            <a:ext cx="3140345" cy="4200115"/>
          </a:xfrm>
          <a:prstGeom prst="rect">
            <a:avLst/>
          </a:prstGeom>
        </p:spPr>
      </p:pic>
      <p:pic>
        <p:nvPicPr>
          <p:cNvPr id="5" name="Bilde 4">
            <a:extLst>
              <a:ext uri="{FF2B5EF4-FFF2-40B4-BE49-F238E27FC236}">
                <a16:creationId xmlns:a16="http://schemas.microsoft.com/office/drawing/2014/main" id="{F3BA5FB1-2546-7DB3-85B2-E04CA01F8C6B}"/>
              </a:ext>
            </a:extLst>
          </p:cNvPr>
          <p:cNvPicPr>
            <a:picLocks noChangeAspect="1"/>
          </p:cNvPicPr>
          <p:nvPr/>
        </p:nvPicPr>
        <p:blipFill>
          <a:blip r:embed="rId3"/>
          <a:stretch>
            <a:fillRect/>
          </a:stretch>
        </p:blipFill>
        <p:spPr>
          <a:xfrm>
            <a:off x="7329877" y="1297509"/>
            <a:ext cx="1158340" cy="411516"/>
          </a:xfrm>
          <a:prstGeom prst="rect">
            <a:avLst/>
          </a:prstGeom>
        </p:spPr>
      </p:pic>
      <p:pic>
        <p:nvPicPr>
          <p:cNvPr id="6" name="Bilde 5" descr="Et bilde som inneholder symbol, Grafikk, Font, logo&#10;&#10;Automatisk generert beskrivelse">
            <a:extLst>
              <a:ext uri="{FF2B5EF4-FFF2-40B4-BE49-F238E27FC236}">
                <a16:creationId xmlns:a16="http://schemas.microsoft.com/office/drawing/2014/main" id="{B58CD298-0B47-FC9B-9205-D3D15075C017}"/>
              </a:ext>
            </a:extLst>
          </p:cNvPr>
          <p:cNvPicPr>
            <a:picLocks noChangeAspect="1"/>
          </p:cNvPicPr>
          <p:nvPr/>
        </p:nvPicPr>
        <p:blipFill>
          <a:blip r:embed="rId4"/>
          <a:stretch>
            <a:fillRect/>
          </a:stretch>
        </p:blipFill>
        <p:spPr>
          <a:xfrm>
            <a:off x="7441076" y="608230"/>
            <a:ext cx="673529" cy="673529"/>
          </a:xfrm>
          <a:prstGeom prst="rect">
            <a:avLst/>
          </a:prstGeom>
        </p:spPr>
      </p:pic>
      <p:sp>
        <p:nvSpPr>
          <p:cNvPr id="2" name="TekstSylinder 1">
            <a:extLst>
              <a:ext uri="{FF2B5EF4-FFF2-40B4-BE49-F238E27FC236}">
                <a16:creationId xmlns:a16="http://schemas.microsoft.com/office/drawing/2014/main" id="{788778D0-583B-D6E1-B050-671E11FC9BA3}"/>
              </a:ext>
            </a:extLst>
          </p:cNvPr>
          <p:cNvSpPr txBox="1"/>
          <p:nvPr/>
        </p:nvSpPr>
        <p:spPr>
          <a:xfrm>
            <a:off x="3610105" y="2619178"/>
            <a:ext cx="5454941" cy="2031325"/>
          </a:xfrm>
          <a:prstGeom prst="rect">
            <a:avLst/>
          </a:prstGeom>
          <a:noFill/>
        </p:spPr>
        <p:txBody>
          <a:bodyPr wrap="square">
            <a:spAutoFit/>
          </a:bodyPr>
          <a:lstStyle/>
          <a:p>
            <a:r>
              <a:rPr lang="nb-NO" b="1" dirty="0"/>
              <a:t>Synes du det er OK å kopiere denne teksten rett inn i manuset ditt uten å informere om dette?</a:t>
            </a:r>
          </a:p>
          <a:p>
            <a:endParaRPr lang="nb-NO" b="1" dirty="0"/>
          </a:p>
          <a:p>
            <a:r>
              <a:rPr lang="nb-NO" b="1" dirty="0"/>
              <a:t>Hva er farene med dette?</a:t>
            </a:r>
          </a:p>
          <a:p>
            <a:endParaRPr lang="nb-NO" b="1" dirty="0"/>
          </a:p>
          <a:p>
            <a:r>
              <a:rPr lang="nb-NO" b="1" dirty="0"/>
              <a:t>Er det overnevnte OK hvis du siterer </a:t>
            </a:r>
            <a:r>
              <a:rPr lang="nb-NO" b="1" dirty="0" err="1"/>
              <a:t>ChatGPT</a:t>
            </a:r>
            <a:r>
              <a:rPr lang="nb-NO" b="1" dirty="0"/>
              <a:t> og lister den som en kilde i referanselista?</a:t>
            </a:r>
          </a:p>
        </p:txBody>
      </p:sp>
      <p:sp>
        <p:nvSpPr>
          <p:cNvPr id="4" name="Title 1">
            <a:extLst>
              <a:ext uri="{FF2B5EF4-FFF2-40B4-BE49-F238E27FC236}">
                <a16:creationId xmlns:a16="http://schemas.microsoft.com/office/drawing/2014/main" id="{17C18E19-230C-76A8-D112-51E70CB6F2E3}"/>
              </a:ext>
            </a:extLst>
          </p:cNvPr>
          <p:cNvSpPr txBox="1">
            <a:spLocks/>
          </p:cNvSpPr>
          <p:nvPr/>
        </p:nvSpPr>
        <p:spPr>
          <a:xfrm>
            <a:off x="161636" y="-71733"/>
            <a:ext cx="8774545" cy="857250"/>
          </a:xfrm>
          <a:prstGeom prst="rect">
            <a:avLst/>
          </a:prstGeom>
        </p:spPr>
        <p:txBody>
          <a:bodyPr>
            <a:normAutofit fontScale="9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dirty="0">
                <a:effectLst>
                  <a:outerShdw blurRad="38100" dist="38100" dir="2700000" algn="tl">
                    <a:srgbClr val="000000">
                      <a:alpha val="43137"/>
                    </a:srgbClr>
                  </a:outerShdw>
                </a:effectLst>
              </a:rPr>
              <a:t>Bruk av generativ KI I akademisk skriving</a:t>
            </a:r>
          </a:p>
        </p:txBody>
      </p:sp>
      <p:grpSp>
        <p:nvGrpSpPr>
          <p:cNvPr id="7" name="Gruppe 6">
            <a:extLst>
              <a:ext uri="{FF2B5EF4-FFF2-40B4-BE49-F238E27FC236}">
                <a16:creationId xmlns:a16="http://schemas.microsoft.com/office/drawing/2014/main" id="{39503F29-2A74-CE83-4D1B-CC8259107434}"/>
              </a:ext>
            </a:extLst>
          </p:cNvPr>
          <p:cNvGrpSpPr/>
          <p:nvPr/>
        </p:nvGrpSpPr>
        <p:grpSpPr>
          <a:xfrm>
            <a:off x="3610105" y="540426"/>
            <a:ext cx="3603496" cy="1925683"/>
            <a:chOff x="95250" y="0"/>
            <a:chExt cx="12001500" cy="6858000"/>
          </a:xfrm>
        </p:grpSpPr>
        <p:pic>
          <p:nvPicPr>
            <p:cNvPr id="8" name="Bilde 7" descr="Et bilde som inneholder tegnefilm, tegning, maling, illustrasjon&#10;&#10;Automatisk generert beskrivelse">
              <a:extLst>
                <a:ext uri="{FF2B5EF4-FFF2-40B4-BE49-F238E27FC236}">
                  <a16:creationId xmlns:a16="http://schemas.microsoft.com/office/drawing/2014/main" id="{049F4D20-E80E-6621-4F90-882F30860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 y="0"/>
              <a:ext cx="12001500" cy="6858000"/>
            </a:xfrm>
            <a:prstGeom prst="rect">
              <a:avLst/>
            </a:prstGeom>
          </p:spPr>
        </p:pic>
        <p:pic>
          <p:nvPicPr>
            <p:cNvPr id="9" name="Bilde 8" descr="Et bilde som inneholder symbol, Grafikk, Font, logo&#10;&#10;Automatisk generert beskrivelse">
              <a:extLst>
                <a:ext uri="{FF2B5EF4-FFF2-40B4-BE49-F238E27FC236}">
                  <a16:creationId xmlns:a16="http://schemas.microsoft.com/office/drawing/2014/main" id="{4421B0D3-B753-4B1B-0060-75BB97FF75BF}"/>
                </a:ext>
              </a:extLst>
            </p:cNvPr>
            <p:cNvPicPr>
              <a:picLocks noChangeAspect="1"/>
            </p:cNvPicPr>
            <p:nvPr/>
          </p:nvPicPr>
          <p:blipFill>
            <a:blip r:embed="rId4"/>
            <a:stretch>
              <a:fillRect/>
            </a:stretch>
          </p:blipFill>
          <p:spPr>
            <a:xfrm>
              <a:off x="4948975" y="225132"/>
              <a:ext cx="468776" cy="468776"/>
            </a:xfrm>
            <a:prstGeom prst="rect">
              <a:avLst/>
            </a:prstGeom>
          </p:spPr>
        </p:pic>
        <p:pic>
          <p:nvPicPr>
            <p:cNvPr id="10" name="Bilde 9" descr="Et bilde som inneholder symbol, Grafikk, Font, logo&#10;&#10;Automatisk generert beskrivelse">
              <a:extLst>
                <a:ext uri="{FF2B5EF4-FFF2-40B4-BE49-F238E27FC236}">
                  <a16:creationId xmlns:a16="http://schemas.microsoft.com/office/drawing/2014/main" id="{80BF253B-F800-1D95-517A-A2BCB5DFB390}"/>
                </a:ext>
              </a:extLst>
            </p:cNvPr>
            <p:cNvPicPr>
              <a:picLocks noChangeAspect="1"/>
            </p:cNvPicPr>
            <p:nvPr/>
          </p:nvPicPr>
          <p:blipFill>
            <a:blip r:embed="rId4"/>
            <a:stretch>
              <a:fillRect/>
            </a:stretch>
          </p:blipFill>
          <p:spPr>
            <a:xfrm rot="2658846">
              <a:off x="2254413" y="2511131"/>
              <a:ext cx="258009" cy="258009"/>
            </a:xfrm>
            <a:prstGeom prst="rect">
              <a:avLst/>
            </a:prstGeom>
          </p:spPr>
        </p:pic>
        <p:pic>
          <p:nvPicPr>
            <p:cNvPr id="11" name="Bilde 10" descr="Et bilde som inneholder symbol, Grafikk, Font, logo&#10;&#10;Automatisk generert beskrivelse">
              <a:extLst>
                <a:ext uri="{FF2B5EF4-FFF2-40B4-BE49-F238E27FC236}">
                  <a16:creationId xmlns:a16="http://schemas.microsoft.com/office/drawing/2014/main" id="{4A379699-B473-65BE-6D36-1F3F4CC57F3F}"/>
                </a:ext>
              </a:extLst>
            </p:cNvPr>
            <p:cNvPicPr>
              <a:picLocks noChangeAspect="1"/>
            </p:cNvPicPr>
            <p:nvPr/>
          </p:nvPicPr>
          <p:blipFill>
            <a:blip r:embed="rId4"/>
            <a:stretch>
              <a:fillRect/>
            </a:stretch>
          </p:blipFill>
          <p:spPr>
            <a:xfrm rot="20187260">
              <a:off x="6849663" y="4640564"/>
              <a:ext cx="299320" cy="299320"/>
            </a:xfrm>
            <a:prstGeom prst="rect">
              <a:avLst/>
            </a:prstGeom>
          </p:spPr>
        </p:pic>
      </p:grpSp>
      <p:sp>
        <p:nvSpPr>
          <p:cNvPr id="12" name="TekstSylinder 11">
            <a:extLst>
              <a:ext uri="{FF2B5EF4-FFF2-40B4-BE49-F238E27FC236}">
                <a16:creationId xmlns:a16="http://schemas.microsoft.com/office/drawing/2014/main" id="{E457F2D6-3EC1-6C87-0AC2-A179AC9C3219}"/>
              </a:ext>
            </a:extLst>
          </p:cNvPr>
          <p:cNvSpPr txBox="1"/>
          <p:nvPr/>
        </p:nvSpPr>
        <p:spPr>
          <a:xfrm>
            <a:off x="7213601" y="2307718"/>
            <a:ext cx="2027382" cy="215444"/>
          </a:xfrm>
          <a:prstGeom prst="rect">
            <a:avLst/>
          </a:prstGeom>
          <a:noFill/>
        </p:spPr>
        <p:txBody>
          <a:bodyPr wrap="square" rtlCol="0">
            <a:spAutoFit/>
          </a:bodyPr>
          <a:lstStyle/>
          <a:p>
            <a:pPr algn="l"/>
            <a:r>
              <a:rPr lang="nb-NO" sz="800" dirty="0"/>
              <a:t>KI-generert illustrasjon fra Adobe </a:t>
            </a:r>
            <a:r>
              <a:rPr lang="nb-NO" sz="800" dirty="0" err="1"/>
              <a:t>Firefly</a:t>
            </a:r>
            <a:r>
              <a:rPr lang="nb-NO" sz="800" dirty="0"/>
              <a:t>.</a:t>
            </a:r>
          </a:p>
        </p:txBody>
      </p:sp>
    </p:spTree>
    <p:extLst>
      <p:ext uri="{BB962C8B-B14F-4D97-AF65-F5344CB8AC3E}">
        <p14:creationId xmlns:p14="http://schemas.microsoft.com/office/powerpoint/2010/main" val="150408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3198FAE-414D-38F9-E38C-569EF84A32F0}"/>
              </a:ext>
            </a:extLst>
          </p:cNvPr>
          <p:cNvSpPr txBox="1">
            <a:spLocks/>
          </p:cNvSpPr>
          <p:nvPr/>
        </p:nvSpPr>
        <p:spPr>
          <a:xfrm>
            <a:off x="161636" y="163795"/>
            <a:ext cx="8774545" cy="857250"/>
          </a:xfrm>
          <a:prstGeom prst="rect">
            <a:avLst/>
          </a:prstGeom>
        </p:spPr>
        <p:txBody>
          <a:bodyPr>
            <a:normAutofit fontScale="9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dirty="0">
                <a:effectLst>
                  <a:outerShdw blurRad="38100" dist="38100" dir="2700000" algn="tl">
                    <a:srgbClr val="000000">
                      <a:alpha val="43137"/>
                    </a:srgbClr>
                  </a:outerShdw>
                </a:effectLst>
              </a:rPr>
              <a:t>Bruk av generativ KI I akademisk skriving</a:t>
            </a:r>
            <a:br>
              <a:rPr lang="nb-NO" dirty="0">
                <a:effectLst>
                  <a:outerShdw blurRad="38100" dist="38100" dir="2700000" algn="tl">
                    <a:srgbClr val="000000">
                      <a:alpha val="43137"/>
                    </a:srgbClr>
                  </a:outerShdw>
                </a:effectLst>
              </a:rPr>
            </a:br>
            <a:r>
              <a:rPr lang="nb-NO" sz="2000" dirty="0">
                <a:effectLst>
                  <a:outerShdw blurRad="38100" dist="38100" dir="2700000" algn="tl">
                    <a:srgbClr val="000000">
                      <a:alpha val="43137"/>
                    </a:srgbClr>
                  </a:outerShdw>
                </a:effectLst>
              </a:rPr>
              <a:t>Hva sier NTNU</a:t>
            </a:r>
            <a:endParaRPr lang="nb-NO" dirty="0">
              <a:effectLst>
                <a:outerShdw blurRad="38100" dist="38100" dir="2700000" algn="tl">
                  <a:srgbClr val="000000">
                    <a:alpha val="43137"/>
                  </a:srgbClr>
                </a:outerShdw>
              </a:effectLst>
            </a:endParaRPr>
          </a:p>
        </p:txBody>
      </p:sp>
      <p:sp>
        <p:nvSpPr>
          <p:cNvPr id="4" name="TekstSylinder 3">
            <a:extLst>
              <a:ext uri="{FF2B5EF4-FFF2-40B4-BE49-F238E27FC236}">
                <a16:creationId xmlns:a16="http://schemas.microsoft.com/office/drawing/2014/main" id="{7B54AA35-1062-185C-530E-F3AD4E0A86A0}"/>
              </a:ext>
            </a:extLst>
          </p:cNvPr>
          <p:cNvSpPr txBox="1"/>
          <p:nvPr/>
        </p:nvSpPr>
        <p:spPr>
          <a:xfrm>
            <a:off x="241227" y="1241101"/>
            <a:ext cx="4330774" cy="3354765"/>
          </a:xfrm>
          <a:prstGeom prst="rect">
            <a:avLst/>
          </a:prstGeom>
          <a:solidFill>
            <a:schemeClr val="tx2">
              <a:lumMod val="20000"/>
              <a:lumOff val="80000"/>
            </a:schemeClr>
          </a:solidFill>
        </p:spPr>
        <p:txBody>
          <a:bodyPr wrap="square" rtlCol="0">
            <a:spAutoFit/>
          </a:bodyPr>
          <a:lstStyle/>
          <a:p>
            <a:pPr algn="l"/>
            <a:r>
              <a:rPr lang="nb-NO" sz="2000" b="1" dirty="0"/>
              <a:t>Hva sier NTNU:</a:t>
            </a:r>
          </a:p>
          <a:p>
            <a:pPr algn="l"/>
            <a:br>
              <a:rPr lang="nb-NO" sz="1400" dirty="0"/>
            </a:br>
            <a:r>
              <a:rPr lang="nb-NO" sz="1400" dirty="0"/>
              <a:t>"</a:t>
            </a:r>
            <a:r>
              <a:rPr lang="nb-NO" sz="1400" b="1" dirty="0"/>
              <a:t>Plagiat</a:t>
            </a:r>
            <a:r>
              <a:rPr lang="nb-NO" sz="1400" dirty="0"/>
              <a:t>. Det vil si at man bruker tekst eller innhold som noen andre har laget og later som man har skrevet eller laget det selv. Det er for eksempel plagiat å bruke materiale som noen andre har laget uten å bruke kildehenvisninger. Det er også juks å skrive av fra kilder på nettet, andres oppgaver, fagbøker, artikler uten å markere tydelig for sitat og hvor sitatene eller innholdet er hentet fra. </a:t>
            </a:r>
            <a:r>
              <a:rPr lang="nb-NO" sz="1400" dirty="0">
                <a:highlight>
                  <a:srgbClr val="FFFF00"/>
                </a:highlight>
              </a:rPr>
              <a:t>Det samme gjelder hvis man bruker kunstig intelligens-verktøy (</a:t>
            </a:r>
            <a:r>
              <a:rPr lang="nb-NO" sz="1400" dirty="0" err="1">
                <a:highlight>
                  <a:srgbClr val="FFFF00"/>
                </a:highlight>
              </a:rPr>
              <a:t>ChatGPT</a:t>
            </a:r>
            <a:r>
              <a:rPr lang="nb-NO" sz="1400" dirty="0">
                <a:highlight>
                  <a:srgbClr val="FFFF00"/>
                </a:highlight>
              </a:rPr>
              <a:t> eller lignende) uten at det er henvist til verktøyet. …".</a:t>
            </a:r>
            <a:br>
              <a:rPr lang="nb-NO" sz="1400" dirty="0"/>
            </a:br>
            <a:endParaRPr lang="nb-NO" sz="1400" dirty="0"/>
          </a:p>
          <a:p>
            <a:pPr algn="l"/>
            <a:r>
              <a:rPr lang="nb-NO" sz="1200" dirty="0"/>
              <a:t>									 https://i.ntnu.no/wiki/-/wiki/Norsk/Juks+p%C3%A5+eksamen</a:t>
            </a:r>
            <a:endParaRPr lang="nb-NO" sz="1000" dirty="0"/>
          </a:p>
        </p:txBody>
      </p:sp>
      <p:sp>
        <p:nvSpPr>
          <p:cNvPr id="5" name="TekstSylinder 4">
            <a:extLst>
              <a:ext uri="{FF2B5EF4-FFF2-40B4-BE49-F238E27FC236}">
                <a16:creationId xmlns:a16="http://schemas.microsoft.com/office/drawing/2014/main" id="{B883F743-8816-955B-FA60-E987783A23C7}"/>
              </a:ext>
            </a:extLst>
          </p:cNvPr>
          <p:cNvSpPr txBox="1"/>
          <p:nvPr/>
        </p:nvSpPr>
        <p:spPr>
          <a:xfrm>
            <a:off x="7213029" y="3648489"/>
            <a:ext cx="2027382" cy="215444"/>
          </a:xfrm>
          <a:prstGeom prst="rect">
            <a:avLst/>
          </a:prstGeom>
          <a:noFill/>
        </p:spPr>
        <p:txBody>
          <a:bodyPr wrap="square" rtlCol="0">
            <a:spAutoFit/>
          </a:bodyPr>
          <a:lstStyle/>
          <a:p>
            <a:pPr algn="l"/>
            <a:r>
              <a:rPr lang="nb-NO" sz="800" dirty="0"/>
              <a:t>KI-generert illustrasjon fra Adobe </a:t>
            </a:r>
            <a:r>
              <a:rPr lang="nb-NO" sz="800" dirty="0" err="1"/>
              <a:t>Firefly</a:t>
            </a:r>
            <a:r>
              <a:rPr lang="nb-NO" sz="800" dirty="0"/>
              <a:t>.</a:t>
            </a:r>
          </a:p>
        </p:txBody>
      </p:sp>
      <p:pic>
        <p:nvPicPr>
          <p:cNvPr id="9" name="Bilde 8" descr="Et bilde som inneholder tegnefilm, automaton, robot, Fiktiv karakter&#10;&#10;Automatisk generert beskrivelse">
            <a:extLst>
              <a:ext uri="{FF2B5EF4-FFF2-40B4-BE49-F238E27FC236}">
                <a16:creationId xmlns:a16="http://schemas.microsoft.com/office/drawing/2014/main" id="{E22EC4A6-4290-FC70-1ABF-5268CA952225}"/>
              </a:ext>
            </a:extLst>
          </p:cNvPr>
          <p:cNvPicPr>
            <a:picLocks noChangeAspect="1"/>
          </p:cNvPicPr>
          <p:nvPr/>
        </p:nvPicPr>
        <p:blipFill>
          <a:blip r:embed="rId2"/>
          <a:stretch>
            <a:fillRect/>
          </a:stretch>
        </p:blipFill>
        <p:spPr>
          <a:xfrm>
            <a:off x="4870615" y="1241101"/>
            <a:ext cx="4113395" cy="2350511"/>
          </a:xfrm>
          <a:prstGeom prst="rect">
            <a:avLst/>
          </a:prstGeom>
        </p:spPr>
      </p:pic>
    </p:spTree>
    <p:extLst>
      <p:ext uri="{BB962C8B-B14F-4D97-AF65-F5344CB8AC3E}">
        <p14:creationId xmlns:p14="http://schemas.microsoft.com/office/powerpoint/2010/main" val="2137071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36FC396-8773-AE08-897A-4F43C40CB995}"/>
              </a:ext>
            </a:extLst>
          </p:cNvPr>
          <p:cNvPicPr>
            <a:picLocks noChangeAspect="1"/>
          </p:cNvPicPr>
          <p:nvPr/>
        </p:nvPicPr>
        <p:blipFill>
          <a:blip r:embed="rId2"/>
          <a:stretch>
            <a:fillRect/>
          </a:stretch>
        </p:blipFill>
        <p:spPr>
          <a:xfrm>
            <a:off x="6885203" y="919290"/>
            <a:ext cx="2207129" cy="3477419"/>
          </a:xfrm>
          <a:prstGeom prst="rect">
            <a:avLst/>
          </a:prstGeom>
        </p:spPr>
      </p:pic>
      <p:pic>
        <p:nvPicPr>
          <p:cNvPr id="5" name="Bilde 4">
            <a:extLst>
              <a:ext uri="{FF2B5EF4-FFF2-40B4-BE49-F238E27FC236}">
                <a16:creationId xmlns:a16="http://schemas.microsoft.com/office/drawing/2014/main" id="{7A47188C-5A7C-7219-B473-B2E91053DF16}"/>
              </a:ext>
            </a:extLst>
          </p:cNvPr>
          <p:cNvPicPr>
            <a:picLocks noChangeAspect="1"/>
          </p:cNvPicPr>
          <p:nvPr/>
        </p:nvPicPr>
        <p:blipFill>
          <a:blip r:embed="rId3"/>
          <a:stretch>
            <a:fillRect/>
          </a:stretch>
        </p:blipFill>
        <p:spPr>
          <a:xfrm>
            <a:off x="7063158" y="4342856"/>
            <a:ext cx="1717432" cy="413456"/>
          </a:xfrm>
          <a:prstGeom prst="rect">
            <a:avLst/>
          </a:prstGeom>
        </p:spPr>
      </p:pic>
      <p:sp>
        <p:nvSpPr>
          <p:cNvPr id="6" name="TekstSylinder 5">
            <a:extLst>
              <a:ext uri="{FF2B5EF4-FFF2-40B4-BE49-F238E27FC236}">
                <a16:creationId xmlns:a16="http://schemas.microsoft.com/office/drawing/2014/main" id="{71F8353B-E85E-1C79-B5FE-9F3F001574B3}"/>
              </a:ext>
            </a:extLst>
          </p:cNvPr>
          <p:cNvSpPr txBox="1"/>
          <p:nvPr/>
        </p:nvSpPr>
        <p:spPr>
          <a:xfrm>
            <a:off x="102955" y="1311835"/>
            <a:ext cx="6669473" cy="1754326"/>
          </a:xfrm>
          <a:prstGeom prst="rect">
            <a:avLst/>
          </a:prstGeom>
          <a:solidFill>
            <a:schemeClr val="tx2">
              <a:lumMod val="20000"/>
              <a:lumOff val="80000"/>
            </a:schemeClr>
          </a:solidFill>
        </p:spPr>
        <p:txBody>
          <a:bodyPr wrap="square">
            <a:spAutoFit/>
          </a:bodyPr>
          <a:lstStyle/>
          <a:p>
            <a:r>
              <a:rPr lang="nb-NO" dirty="0"/>
              <a:t>September 2024: Fakultet for medisin og helse har bestemt at de ikke ønsker bruk av deklarasjonsskjema. De forholder seg til felles retningslinjer gitt på denne siden (for BA og MA):</a:t>
            </a:r>
          </a:p>
          <a:p>
            <a:endParaRPr lang="nb-NO" dirty="0"/>
          </a:p>
          <a:p>
            <a:r>
              <a:rPr lang="nb-NO" sz="1800" u="sng" dirty="0">
                <a:solidFill>
                  <a:srgbClr val="0563C1"/>
                </a:solidFill>
                <a:effectLst/>
                <a:latin typeface="Aptos" panose="020B0004020202020204" pitchFamily="34" charset="0"/>
                <a:ea typeface="Calibri" panose="020F0502020204030204" pitchFamily="34" charset="0"/>
                <a:cs typeface="Aptos" panose="020B0004020202020204" pitchFamily="34" charset="0"/>
                <a:hlinkClick r:id="rId4"/>
              </a:rPr>
              <a:t>https://i.ntnu.no/wiki/-/wiki/Norsk/Kunstig+intelligens+i+bachelor-+og+masteroppgaver</a:t>
            </a:r>
            <a:endParaRPr lang="nb-NO" dirty="0"/>
          </a:p>
        </p:txBody>
      </p:sp>
      <p:sp>
        <p:nvSpPr>
          <p:cNvPr id="2" name="Title 1">
            <a:extLst>
              <a:ext uri="{FF2B5EF4-FFF2-40B4-BE49-F238E27FC236}">
                <a16:creationId xmlns:a16="http://schemas.microsoft.com/office/drawing/2014/main" id="{D59C744F-89DB-FD06-4ABF-AABEB611D786}"/>
              </a:ext>
            </a:extLst>
          </p:cNvPr>
          <p:cNvSpPr txBox="1">
            <a:spLocks/>
          </p:cNvSpPr>
          <p:nvPr/>
        </p:nvSpPr>
        <p:spPr>
          <a:xfrm>
            <a:off x="161636" y="131467"/>
            <a:ext cx="8774545" cy="857250"/>
          </a:xfrm>
          <a:prstGeom prst="rect">
            <a:avLst/>
          </a:prstGeom>
        </p:spPr>
        <p:txBody>
          <a:bodyPr>
            <a:normAutofit fontScale="9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dirty="0">
                <a:effectLst>
                  <a:outerShdw blurRad="38100" dist="38100" dir="2700000" algn="tl">
                    <a:srgbClr val="000000">
                      <a:alpha val="43137"/>
                    </a:srgbClr>
                  </a:outerShdw>
                </a:effectLst>
              </a:rPr>
              <a:t>Bruk av generativ KI I akademisk skriving</a:t>
            </a:r>
            <a:br>
              <a:rPr lang="nb-NO" dirty="0">
                <a:effectLst>
                  <a:outerShdw blurRad="38100" dist="38100" dir="2700000" algn="tl">
                    <a:srgbClr val="000000">
                      <a:alpha val="43137"/>
                    </a:srgbClr>
                  </a:outerShdw>
                </a:effectLst>
              </a:rPr>
            </a:br>
            <a:r>
              <a:rPr lang="nb-NO" sz="2000" dirty="0">
                <a:effectLst>
                  <a:outerShdw blurRad="38100" dist="38100" dir="2700000" algn="tl">
                    <a:srgbClr val="000000">
                      <a:alpha val="43137"/>
                    </a:srgbClr>
                  </a:outerShdw>
                </a:effectLst>
              </a:rPr>
              <a:t>Hva sier MH-fakultetet om bruk av deklarasjonsskjema</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1780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416210" y="67748"/>
            <a:ext cx="8292662"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Plagiering i akademisk skriving</a:t>
            </a:r>
          </a:p>
        </p:txBody>
      </p:sp>
      <p:sp>
        <p:nvSpPr>
          <p:cNvPr id="5" name="TekstSylinder 4"/>
          <p:cNvSpPr txBox="1"/>
          <p:nvPr/>
        </p:nvSpPr>
        <p:spPr>
          <a:xfrm>
            <a:off x="84617" y="672047"/>
            <a:ext cx="7239819" cy="3744615"/>
          </a:xfrm>
          <a:prstGeom prst="rect">
            <a:avLst/>
          </a:prstGeom>
          <a:solidFill>
            <a:schemeClr val="accent1">
              <a:lumMod val="20000"/>
              <a:lumOff val="80000"/>
            </a:schemeClr>
          </a:solidFill>
          <a:ln>
            <a:noFill/>
          </a:ln>
        </p:spPr>
        <p:txBody>
          <a:bodyPr wrap="square" rtlCol="0">
            <a:spAutoFit/>
          </a:bodyPr>
          <a:lstStyle/>
          <a:p>
            <a:r>
              <a:rPr lang="nb-NO" sz="2000" b="1" dirty="0">
                <a:latin typeface="Arial" panose="020B0604020202020204" pitchFamily="34" charset="0"/>
                <a:cs typeface="Arial" panose="020B0604020202020204" pitchFamily="34" charset="0"/>
              </a:rPr>
              <a:t>Plagiering:</a:t>
            </a:r>
          </a:p>
          <a:p>
            <a:br>
              <a:rPr lang="nb-NO" sz="1400" dirty="0"/>
            </a:br>
            <a:r>
              <a:rPr lang="nb-NO" sz="1400" dirty="0"/>
              <a:t>"</a:t>
            </a:r>
            <a:r>
              <a:rPr lang="nb-NO" sz="1400" b="1" dirty="0">
                <a:latin typeface="Arial" panose="020B0604020202020204" pitchFamily="34" charset="0"/>
                <a:cs typeface="Arial" panose="020B0604020202020204" pitchFamily="34" charset="0"/>
              </a:rPr>
              <a:t>Plagiering </a:t>
            </a:r>
            <a:r>
              <a:rPr lang="nb-NO" sz="1400" dirty="0">
                <a:latin typeface="Arial" panose="020B0604020202020204" pitchFamily="34" charset="0"/>
                <a:cs typeface="Arial" panose="020B0604020202020204" pitchFamily="34" charset="0"/>
              </a:rPr>
              <a:t>er urettvis imitasjon, etterligning eller kopiering av en annens åndsverk som hevdes og fremstilles, enten i sin helhet eller deler av, som noe man har skapt selv" (Wikipedia, 2023).</a:t>
            </a:r>
            <a:r>
              <a:rPr lang="nb-NO" sz="1400" baseline="30000" dirty="0">
                <a:latin typeface="Arial" panose="020B0604020202020204" pitchFamily="34" charset="0"/>
                <a:cs typeface="Arial" panose="020B0604020202020204" pitchFamily="34" charset="0"/>
              </a:rPr>
              <a:t>1</a:t>
            </a:r>
          </a:p>
          <a:p>
            <a:endParaRPr lang="nb-NO" sz="1400" baseline="30000" dirty="0">
              <a:latin typeface="Arial" panose="020B0604020202020204" pitchFamily="34" charset="0"/>
              <a:cs typeface="Arial" panose="020B0604020202020204" pitchFamily="34" charset="0"/>
            </a:endParaRPr>
          </a:p>
          <a:p>
            <a:pPr lvl="0"/>
            <a:r>
              <a:rPr lang="nb-NO" b="1" dirty="0">
                <a:solidFill>
                  <a:prstClr val="black"/>
                </a:solidFill>
                <a:latin typeface="Arial" panose="020B0604020202020204" pitchFamily="34" charset="0"/>
                <a:cs typeface="Arial" panose="020B0604020202020204" pitchFamily="34" charset="0"/>
              </a:rPr>
              <a:t>Plagiering – Hovedtyper:</a:t>
            </a: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sym typeface="Wingdings" panose="05000000000000000000" pitchFamily="2" charset="2"/>
              </a:rPr>
              <a:t>Svindel (bruke andres verk med hensikt).</a:t>
            </a: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sym typeface="Wingdings" panose="05000000000000000000" pitchFamily="2" charset="2"/>
              </a:rPr>
              <a:t>Manglende sitering eller feilaktig sitering av kilder.</a:t>
            </a:r>
          </a:p>
          <a:p>
            <a:pPr marL="285750" indent="-285750">
              <a:buFont typeface="Arial" panose="020B0604020202020204" pitchFamily="34" charset="0"/>
              <a:buChar char="•"/>
            </a:pPr>
            <a:r>
              <a:rPr lang="nb-NO" sz="1400" dirty="0">
                <a:latin typeface="Arial" panose="020B0604020202020204" pitchFamily="34" charset="0"/>
                <a:cs typeface="Arial" panose="020B0604020202020204" pitchFamily="34" charset="0"/>
                <a:sym typeface="Wingdings" panose="05000000000000000000" pitchFamily="2" charset="2"/>
              </a:rPr>
              <a:t>Manglende eller feilaktig sitering av direkte sitat.	</a:t>
            </a:r>
            <a:endParaRPr lang="nb-NO" sz="1400" baseline="30000" dirty="0">
              <a:latin typeface="Arial" panose="020B0604020202020204" pitchFamily="34" charset="0"/>
              <a:cs typeface="Arial" panose="020B0604020202020204" pitchFamily="34" charset="0"/>
            </a:endParaRPr>
          </a:p>
          <a:p>
            <a:endParaRPr lang="nb-NO" sz="2000" b="1" dirty="0">
              <a:latin typeface="Arial" panose="020B0604020202020204" pitchFamily="34" charset="0"/>
              <a:cs typeface="Arial" panose="020B0604020202020204" pitchFamily="34" charset="0"/>
            </a:endParaRPr>
          </a:p>
          <a:p>
            <a:r>
              <a:rPr lang="nb-NO" sz="1400" dirty="0">
                <a:latin typeface="Arial" panose="020B0604020202020204" pitchFamily="34" charset="0"/>
                <a:cs typeface="Arial" panose="020B0604020202020204" pitchFamily="34" charset="0"/>
              </a:rPr>
              <a:t>Brukt først av den Romerske poeten </a:t>
            </a:r>
            <a:r>
              <a:rPr lang="nb-NO" sz="1400" dirty="0" err="1">
                <a:latin typeface="Arial" panose="020B0604020202020204" pitchFamily="34" charset="0"/>
                <a:cs typeface="Arial" panose="020B0604020202020204" pitchFamily="34" charset="0"/>
              </a:rPr>
              <a:t>Martial</a:t>
            </a:r>
            <a:r>
              <a:rPr lang="nb-NO" sz="1400" dirty="0">
                <a:latin typeface="Arial" panose="020B0604020202020204" pitchFamily="34" charset="0"/>
                <a:cs typeface="Arial" panose="020B0604020202020204" pitchFamily="34" charset="0"/>
              </a:rPr>
              <a:t> (38-104 AD) i frustrasjon over at andre poeter brukte og fremførte hans arbeider som sine egne (uten å betale for det).  </a:t>
            </a:r>
            <a:r>
              <a:rPr lang="nb-NO" sz="1400" i="1" dirty="0" err="1">
                <a:latin typeface="Arial" panose="020B0604020202020204" pitchFamily="34" charset="0"/>
                <a:cs typeface="Arial" panose="020B0604020202020204" pitchFamily="34" charset="0"/>
              </a:rPr>
              <a:t>Plagiarius</a:t>
            </a:r>
            <a:r>
              <a:rPr lang="nb-NO" sz="1400" dirty="0">
                <a:latin typeface="Arial" panose="020B0604020202020204" pitchFamily="34" charset="0"/>
                <a:cs typeface="Arial" panose="020B0604020202020204" pitchFamily="34" charset="0"/>
              </a:rPr>
              <a:t> (Latin) betyr "kidnapper" (en som fanger slaver eller andre i et nett (plaga) og tvinger dem inn i slaveri). </a:t>
            </a:r>
            <a:r>
              <a:rPr lang="nb-NO" sz="1400" dirty="0" err="1">
                <a:latin typeface="Arial" panose="020B0604020202020204" pitchFamily="34" charset="0"/>
                <a:cs typeface="Arial" panose="020B0604020202020204" pitchFamily="34" charset="0"/>
              </a:rPr>
              <a:t>Martial</a:t>
            </a:r>
            <a:r>
              <a:rPr lang="nb-NO" sz="1400" dirty="0">
                <a:latin typeface="Arial" panose="020B0604020202020204" pitchFamily="34" charset="0"/>
                <a:cs typeface="Arial" panose="020B0604020202020204" pitchFamily="34" charset="0"/>
              </a:rPr>
              <a:t> sammenlignet tyveriet av arbeidene hans med det å stjele hans slaver.</a:t>
            </a:r>
            <a:r>
              <a:rPr lang="nb-NO" sz="1400" baseline="30000" dirty="0">
                <a:latin typeface="Arial" panose="020B0604020202020204" pitchFamily="34" charset="0"/>
                <a:cs typeface="Arial" panose="020B0604020202020204" pitchFamily="34" charset="0"/>
              </a:rPr>
              <a:t>2</a:t>
            </a:r>
            <a:endParaRPr lang="nb-NO" sz="1400" dirty="0">
              <a:latin typeface="Arial" panose="020B0604020202020204" pitchFamily="34" charset="0"/>
              <a:cs typeface="Arial" panose="020B0604020202020204" pitchFamily="34" charset="0"/>
            </a:endParaRPr>
          </a:p>
        </p:txBody>
      </p:sp>
      <p:pic>
        <p:nvPicPr>
          <p:cNvPr id="6" name="Bil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79" y="1009666"/>
            <a:ext cx="1702538" cy="2458538"/>
          </a:xfrm>
          <a:prstGeom prst="rect">
            <a:avLst/>
          </a:prstGeom>
        </p:spPr>
      </p:pic>
      <p:sp>
        <p:nvSpPr>
          <p:cNvPr id="7" name="TekstSylinder 6"/>
          <p:cNvSpPr txBox="1"/>
          <p:nvPr/>
        </p:nvSpPr>
        <p:spPr>
          <a:xfrm>
            <a:off x="7321446" y="3476060"/>
            <a:ext cx="1741394" cy="369332"/>
          </a:xfrm>
          <a:prstGeom prst="rect">
            <a:avLst/>
          </a:prstGeom>
          <a:noFill/>
        </p:spPr>
        <p:txBody>
          <a:bodyPr wrap="square" rtlCol="0">
            <a:spAutoFit/>
          </a:bodyPr>
          <a:lstStyle/>
          <a:p>
            <a:r>
              <a:rPr lang="nb-NO" sz="900" dirty="0"/>
              <a:t>Kilde: Wikimedia </a:t>
            </a:r>
            <a:r>
              <a:rPr lang="nb-NO" sz="900" dirty="0" err="1"/>
              <a:t>Commons</a:t>
            </a:r>
            <a:r>
              <a:rPr lang="nb-NO" sz="900" dirty="0"/>
              <a:t> (Public </a:t>
            </a:r>
            <a:r>
              <a:rPr lang="nb-NO" sz="900" dirty="0" err="1"/>
              <a:t>domain</a:t>
            </a:r>
            <a:r>
              <a:rPr lang="nb-NO" sz="900" dirty="0"/>
              <a:t>)</a:t>
            </a:r>
          </a:p>
        </p:txBody>
      </p:sp>
      <p:sp>
        <p:nvSpPr>
          <p:cNvPr id="2" name="TekstSylinder 1">
            <a:extLst>
              <a:ext uri="{FF2B5EF4-FFF2-40B4-BE49-F238E27FC236}">
                <a16:creationId xmlns:a16="http://schemas.microsoft.com/office/drawing/2014/main" id="{EC99E878-3A61-93CF-48E7-C99234F675BE}"/>
              </a:ext>
            </a:extLst>
          </p:cNvPr>
          <p:cNvSpPr txBox="1"/>
          <p:nvPr/>
        </p:nvSpPr>
        <p:spPr>
          <a:xfrm>
            <a:off x="3892252" y="4483874"/>
            <a:ext cx="5746750" cy="338554"/>
          </a:xfrm>
          <a:prstGeom prst="rect">
            <a:avLst/>
          </a:prstGeom>
          <a:noFill/>
        </p:spPr>
        <p:txBody>
          <a:bodyPr wrap="square" rtlCol="0">
            <a:spAutoFit/>
          </a:bodyPr>
          <a:lstStyle/>
          <a:p>
            <a:pPr algn="l"/>
            <a:r>
              <a:rPr lang="nb-NO" sz="800" dirty="0">
                <a:latin typeface="Arial" panose="020B0604020202020204" pitchFamily="34" charset="0"/>
                <a:cs typeface="Arial" panose="020B0604020202020204" pitchFamily="34" charset="0"/>
              </a:rPr>
              <a:t>1) Wikipedia (https://no.wikipedia.org/wiki/Plagiat)</a:t>
            </a:r>
          </a:p>
          <a:p>
            <a:pPr algn="l"/>
            <a:r>
              <a:rPr lang="nb-NO" sz="800" dirty="0">
                <a:latin typeface="Arial" panose="020B0604020202020204" pitchFamily="34" charset="0"/>
                <a:cs typeface="Arial" panose="020B0604020202020204" pitchFamily="34" charset="0"/>
              </a:rPr>
              <a:t>2) </a:t>
            </a:r>
            <a:r>
              <a:rPr lang="nb-NO" sz="800" dirty="0" err="1">
                <a:latin typeface="Arial" panose="020B0604020202020204" pitchFamily="34" charset="0"/>
                <a:cs typeface="Arial" panose="020B0604020202020204" pitchFamily="34" charset="0"/>
              </a:rPr>
              <a:t>Plagiarism</a:t>
            </a:r>
            <a:r>
              <a:rPr lang="nb-NO" sz="800" dirty="0">
                <a:latin typeface="Arial" panose="020B0604020202020204" pitchFamily="34" charset="0"/>
                <a:cs typeface="Arial" panose="020B0604020202020204" pitchFamily="34" charset="0"/>
              </a:rPr>
              <a:t> </a:t>
            </a:r>
            <a:r>
              <a:rPr lang="nb-NO" sz="800" dirty="0" err="1">
                <a:latin typeface="Arial" panose="020B0604020202020204" pitchFamily="34" charset="0"/>
                <a:cs typeface="Arial" panose="020B0604020202020204" pitchFamily="34" charset="0"/>
              </a:rPr>
              <a:t>Today</a:t>
            </a:r>
            <a:r>
              <a:rPr lang="nb-NO" sz="800" dirty="0">
                <a:latin typeface="Arial" panose="020B0604020202020204" pitchFamily="34" charset="0"/>
                <a:cs typeface="Arial" panose="020B0604020202020204" pitchFamily="34" charset="0"/>
              </a:rPr>
              <a:t> (https://www.plagiarismtoday.com/2011/10/04/the-world%E2%80%99s-first-plagiarism-case/)</a:t>
            </a:r>
            <a:endParaRPr lang="nb-NO" sz="800" b="1" dirty="0"/>
          </a:p>
        </p:txBody>
      </p:sp>
    </p:spTree>
    <p:extLst>
      <p:ext uri="{BB962C8B-B14F-4D97-AF65-F5344CB8AC3E}">
        <p14:creationId xmlns:p14="http://schemas.microsoft.com/office/powerpoint/2010/main" val="3289327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850395D8-8FCC-47DE-3CC8-7627F4B51A92}"/>
              </a:ext>
            </a:extLst>
          </p:cNvPr>
          <p:cNvSpPr txBox="1"/>
          <p:nvPr/>
        </p:nvSpPr>
        <p:spPr>
          <a:xfrm>
            <a:off x="161635" y="2297628"/>
            <a:ext cx="8600958" cy="2246769"/>
          </a:xfrm>
          <a:prstGeom prst="rect">
            <a:avLst/>
          </a:prstGeom>
          <a:solidFill>
            <a:schemeClr val="tx2">
              <a:lumMod val="20000"/>
              <a:lumOff val="80000"/>
            </a:schemeClr>
          </a:solidFill>
        </p:spPr>
        <p:txBody>
          <a:bodyPr wrap="square" rtlCol="0">
            <a:spAutoFit/>
          </a:bodyPr>
          <a:lstStyle/>
          <a:p>
            <a:pPr algn="l"/>
            <a:r>
              <a:rPr lang="nb-NO" sz="1400" b="1" dirty="0"/>
              <a:t>Ukritisk bruk av KI-generert tekst og bruk av KI som en kilde/referanse kan svekke din akademiske troverdighet</a:t>
            </a:r>
            <a:br>
              <a:rPr lang="nb-NO" sz="1400" b="1" dirty="0"/>
            </a:br>
            <a:endParaRPr lang="nb-NO" sz="1400" b="1" dirty="0"/>
          </a:p>
          <a:p>
            <a:pPr marL="285750" indent="-285750" algn="l">
              <a:buFont typeface="Arial" panose="020B0604020202020204" pitchFamily="34" charset="0"/>
              <a:buChar char="•"/>
            </a:pPr>
            <a:r>
              <a:rPr lang="nb-NO" sz="1400" dirty="0"/>
              <a:t>En KI-generert tekst har ingen ansvarlig forfatter/skaper.</a:t>
            </a:r>
          </a:p>
          <a:p>
            <a:pPr marL="285750" indent="-285750" algn="l">
              <a:buFont typeface="Arial" panose="020B0604020202020204" pitchFamily="34" charset="0"/>
              <a:buChar char="•"/>
            </a:pPr>
            <a:r>
              <a:rPr lang="nb-NO" sz="1400" dirty="0"/>
              <a:t>En KI-generert tekst kan sannsynligvis ikke bli gjenskapt eller gjenfunnet av andre.</a:t>
            </a:r>
          </a:p>
          <a:p>
            <a:pPr marL="285750" indent="-285750" algn="l">
              <a:buFont typeface="Arial" panose="020B0604020202020204" pitchFamily="34" charset="0"/>
              <a:buChar char="•"/>
            </a:pPr>
            <a:r>
              <a:rPr lang="nb-NO" sz="1400" dirty="0"/>
              <a:t>En KI-generert tekst har ingen ansvarlighet/ansvar eller pålitelighet. </a:t>
            </a:r>
          </a:p>
          <a:p>
            <a:pPr marL="285750" indent="-285750" algn="l">
              <a:buFont typeface="Arial" panose="020B0604020202020204" pitchFamily="34" charset="0"/>
              <a:buChar char="•"/>
            </a:pPr>
            <a:r>
              <a:rPr lang="nb-NO" sz="1400" dirty="0"/>
              <a:t>En KI-genert tekst kan være falsk eller full av feil og mangler ofte kilder. Oppgis kilder kan disse noen gang være falske (laget av KI-en).</a:t>
            </a:r>
          </a:p>
          <a:p>
            <a:pPr marL="285750" indent="-285750" algn="l">
              <a:buFont typeface="Arial" panose="020B0604020202020204" pitchFamily="34" charset="0"/>
              <a:buChar char="•"/>
            </a:pPr>
            <a:r>
              <a:rPr lang="nb-NO" sz="1400" dirty="0"/>
              <a:t>En KI-generert tekst kan ha et unormalt velformulert språk som skjuler andre svakheter i teksten.</a:t>
            </a:r>
          </a:p>
          <a:p>
            <a:pPr marL="285750" indent="-285750" algn="l">
              <a:buFont typeface="Arial" panose="020B0604020202020204" pitchFamily="34" charset="0"/>
              <a:buChar char="•"/>
            </a:pPr>
            <a:r>
              <a:rPr lang="nb-NO" sz="1400" dirty="0"/>
              <a:t>En KI-generert tekst kan faglige, kulturelle eller språklige skjevheter i teksten på grunn av skjevheter i korpus (treningsmaterialet) eller dårlig pga. mangler eller svakheter i korpus.</a:t>
            </a:r>
          </a:p>
        </p:txBody>
      </p:sp>
      <p:sp>
        <p:nvSpPr>
          <p:cNvPr id="4" name="TekstSylinder 3">
            <a:extLst>
              <a:ext uri="{FF2B5EF4-FFF2-40B4-BE49-F238E27FC236}">
                <a16:creationId xmlns:a16="http://schemas.microsoft.com/office/drawing/2014/main" id="{12F6C5B8-48F9-E309-7177-99EEE3F86263}"/>
              </a:ext>
            </a:extLst>
          </p:cNvPr>
          <p:cNvSpPr txBox="1"/>
          <p:nvPr/>
        </p:nvSpPr>
        <p:spPr>
          <a:xfrm>
            <a:off x="4627418" y="4560179"/>
            <a:ext cx="5114229" cy="215444"/>
          </a:xfrm>
          <a:prstGeom prst="rect">
            <a:avLst/>
          </a:prstGeom>
          <a:noFill/>
          <a:ln>
            <a:noFill/>
          </a:ln>
        </p:spPr>
        <p:txBody>
          <a:bodyPr wrap="square" rtlCol="0">
            <a:spAutoFit/>
          </a:bodyPr>
          <a:lstStyle/>
          <a:p>
            <a:r>
              <a:rPr lang="nb-NO" sz="800" dirty="0"/>
              <a:t>Delvis basert på en forelesning av Michael </a:t>
            </a:r>
            <a:r>
              <a:rPr lang="nb-NO" sz="800" dirty="0" err="1"/>
              <a:t>Grote</a:t>
            </a:r>
            <a:r>
              <a:rPr lang="nb-NO" sz="800" dirty="0"/>
              <a:t> under NANUB seminaret  "KI og kildekritikk" 25.09.23.</a:t>
            </a:r>
          </a:p>
        </p:txBody>
      </p:sp>
      <p:pic>
        <p:nvPicPr>
          <p:cNvPr id="8" name="Bilde 7">
            <a:extLst>
              <a:ext uri="{FF2B5EF4-FFF2-40B4-BE49-F238E27FC236}">
                <a16:creationId xmlns:a16="http://schemas.microsoft.com/office/drawing/2014/main" id="{BFB6D2D7-D658-A1AC-6DE5-84DC5FFA73AB}"/>
              </a:ext>
            </a:extLst>
          </p:cNvPr>
          <p:cNvPicPr>
            <a:picLocks noChangeAspect="1"/>
          </p:cNvPicPr>
          <p:nvPr/>
        </p:nvPicPr>
        <p:blipFill>
          <a:blip r:embed="rId2"/>
          <a:stretch>
            <a:fillRect/>
          </a:stretch>
        </p:blipFill>
        <p:spPr>
          <a:xfrm>
            <a:off x="125844" y="783630"/>
            <a:ext cx="4891411" cy="1427536"/>
          </a:xfrm>
          <a:prstGeom prst="rect">
            <a:avLst/>
          </a:prstGeom>
        </p:spPr>
      </p:pic>
      <p:sp>
        <p:nvSpPr>
          <p:cNvPr id="9" name="TekstSylinder 8">
            <a:extLst>
              <a:ext uri="{FF2B5EF4-FFF2-40B4-BE49-F238E27FC236}">
                <a16:creationId xmlns:a16="http://schemas.microsoft.com/office/drawing/2014/main" id="{CAAD83A3-95C4-B0EE-0964-B81AB86922DD}"/>
              </a:ext>
            </a:extLst>
          </p:cNvPr>
          <p:cNvSpPr txBox="1"/>
          <p:nvPr/>
        </p:nvSpPr>
        <p:spPr>
          <a:xfrm>
            <a:off x="5004578" y="1898526"/>
            <a:ext cx="4013578" cy="338554"/>
          </a:xfrm>
          <a:prstGeom prst="rect">
            <a:avLst/>
          </a:prstGeom>
          <a:noFill/>
          <a:ln>
            <a:noFill/>
          </a:ln>
        </p:spPr>
        <p:txBody>
          <a:bodyPr wrap="square" rtlCol="0">
            <a:spAutoFit/>
          </a:bodyPr>
          <a:lstStyle/>
          <a:p>
            <a:r>
              <a:rPr lang="nb-NO" sz="800" dirty="0"/>
              <a:t>Illustrasjon: Sindre Pedersen/</a:t>
            </a:r>
            <a:r>
              <a:rPr lang="nb-NO" sz="800" dirty="0" err="1"/>
              <a:t>PhD</a:t>
            </a:r>
            <a:r>
              <a:rPr lang="nb-NO" sz="800" dirty="0"/>
              <a:t> </a:t>
            </a:r>
            <a:r>
              <a:rPr lang="nb-NO" sz="800" dirty="0" err="1"/>
              <a:t>on</a:t>
            </a:r>
            <a:r>
              <a:rPr lang="nb-NO" sz="800" dirty="0"/>
              <a:t> </a:t>
            </a:r>
            <a:r>
              <a:rPr lang="nb-NO" sz="800" dirty="0" err="1"/>
              <a:t>Track</a:t>
            </a:r>
            <a:r>
              <a:rPr lang="nb-NO" sz="800" dirty="0"/>
              <a:t> (</a:t>
            </a:r>
            <a:r>
              <a:rPr lang="nb-NO" sz="800" dirty="0">
                <a:hlinkClick r:id="rId3"/>
              </a:rPr>
              <a:t>https://www.phdontrack.net/open-science/AI.html</a:t>
            </a:r>
            <a:r>
              <a:rPr lang="nb-NO" sz="800" dirty="0"/>
              <a:t>). Gjengitt med tillatelse.</a:t>
            </a:r>
          </a:p>
        </p:txBody>
      </p:sp>
      <p:sp>
        <p:nvSpPr>
          <p:cNvPr id="2" name="Title 1">
            <a:extLst>
              <a:ext uri="{FF2B5EF4-FFF2-40B4-BE49-F238E27FC236}">
                <a16:creationId xmlns:a16="http://schemas.microsoft.com/office/drawing/2014/main" id="{3D531261-8906-7BE0-68AE-33C588AFFA78}"/>
              </a:ext>
            </a:extLst>
          </p:cNvPr>
          <p:cNvSpPr txBox="1">
            <a:spLocks/>
          </p:cNvSpPr>
          <p:nvPr/>
        </p:nvSpPr>
        <p:spPr>
          <a:xfrm>
            <a:off x="161636" y="-71733"/>
            <a:ext cx="8774545" cy="857250"/>
          </a:xfrm>
          <a:prstGeom prst="rect">
            <a:avLst/>
          </a:prstGeom>
        </p:spPr>
        <p:txBody>
          <a:bodyPr>
            <a:normAutofit fontScale="9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dirty="0">
                <a:effectLst>
                  <a:outerShdw blurRad="38100" dist="38100" dir="2700000" algn="tl">
                    <a:srgbClr val="000000">
                      <a:alpha val="43137"/>
                    </a:srgbClr>
                  </a:outerShdw>
                </a:effectLst>
              </a:rPr>
              <a:t>Bruk av generativ KI I akademisk skriving</a:t>
            </a:r>
            <a:br>
              <a:rPr lang="nb-NO" dirty="0">
                <a:effectLst>
                  <a:outerShdw blurRad="38100" dist="38100" dir="2700000" algn="tl">
                    <a:srgbClr val="000000">
                      <a:alpha val="43137"/>
                    </a:srgbClr>
                  </a:outerShdw>
                </a:effectLst>
              </a:rPr>
            </a:br>
            <a:r>
              <a:rPr lang="nb-NO" sz="2000" dirty="0">
                <a:effectLst>
                  <a:outerShdw blurRad="38100" dist="38100" dir="2700000" algn="tl">
                    <a:srgbClr val="000000">
                      <a:alpha val="43137"/>
                    </a:srgbClr>
                  </a:outerShdw>
                </a:effectLst>
              </a:rPr>
              <a:t>Hva mener vi</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04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89E4B-5EBE-2F34-68AE-A8291ECEC097}"/>
              </a:ext>
            </a:extLst>
          </p:cNvPr>
          <p:cNvSpPr txBox="1">
            <a:spLocks/>
          </p:cNvSpPr>
          <p:nvPr/>
        </p:nvSpPr>
        <p:spPr>
          <a:xfrm>
            <a:off x="318499" y="21387"/>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a:lnSpc>
                <a:spcPct val="90000"/>
              </a:lnSpc>
              <a:spcAft>
                <a:spcPts val="600"/>
              </a:spcAft>
            </a:pPr>
            <a:r>
              <a:rPr lang="nb-NO" sz="2800" b="1" i="0" kern="1200" dirty="0">
                <a:effectLst>
                  <a:outerShdw blurRad="38100" dist="38100" dir="2700000" algn="tl">
                    <a:srgbClr val="000000">
                      <a:alpha val="43137"/>
                    </a:srgbClr>
                  </a:outerShdw>
                </a:effectLst>
                <a:latin typeface="Arial"/>
                <a:ea typeface="+mj-ea"/>
                <a:cs typeface="Arial"/>
              </a:rPr>
              <a:t>Bruk av generativ KI I akademisk skriving</a:t>
            </a:r>
            <a:br>
              <a:rPr lang="nb-NO" sz="2500" b="1" i="0" kern="1200" dirty="0">
                <a:effectLst>
                  <a:outerShdw blurRad="38100" dist="38100" dir="2700000" algn="tl">
                    <a:srgbClr val="000000">
                      <a:alpha val="43137"/>
                    </a:srgbClr>
                  </a:outerShdw>
                </a:effectLst>
                <a:latin typeface="Arial"/>
                <a:ea typeface="+mj-ea"/>
                <a:cs typeface="Arial"/>
              </a:rPr>
            </a:br>
            <a:r>
              <a:rPr lang="nb-NO" sz="2000" b="1" i="0" kern="1200" dirty="0">
                <a:effectLst>
                  <a:outerShdw blurRad="38100" dist="38100" dir="2700000" algn="tl">
                    <a:srgbClr val="000000">
                      <a:alpha val="43137"/>
                    </a:srgbClr>
                  </a:outerShdw>
                </a:effectLst>
                <a:latin typeface="Arial"/>
                <a:ea typeface="+mj-ea"/>
                <a:cs typeface="Arial"/>
              </a:rPr>
              <a:t>Hva er akseptabel bruk i forhold til dagens regler</a:t>
            </a:r>
          </a:p>
        </p:txBody>
      </p:sp>
      <p:sp>
        <p:nvSpPr>
          <p:cNvPr id="3" name="TekstSylinder 2">
            <a:extLst>
              <a:ext uri="{FF2B5EF4-FFF2-40B4-BE49-F238E27FC236}">
                <a16:creationId xmlns:a16="http://schemas.microsoft.com/office/drawing/2014/main" id="{EFB9660E-FA42-04C3-3EAF-4790A1C3B86F}"/>
              </a:ext>
            </a:extLst>
          </p:cNvPr>
          <p:cNvSpPr txBox="1"/>
          <p:nvPr/>
        </p:nvSpPr>
        <p:spPr>
          <a:xfrm>
            <a:off x="80129" y="1002189"/>
            <a:ext cx="4415672" cy="3394472"/>
          </a:xfrm>
          <a:prstGeom prst="rect">
            <a:avLst/>
          </a:prstGeom>
        </p:spPr>
        <p:txBody>
          <a:bodyPr vert="horz" lIns="91440" tIns="45720" rIns="91440" bIns="45720" rtlCol="0">
            <a:normAutofit/>
          </a:bodyPr>
          <a:lstStyle/>
          <a:p>
            <a:pPr marL="342900" indent="-342900">
              <a:lnSpc>
                <a:spcPct val="90000"/>
              </a:lnSpc>
              <a:spcBef>
                <a:spcPct val="20000"/>
              </a:spcBef>
              <a:buFont typeface="Arial"/>
              <a:buChar char="•"/>
            </a:pPr>
            <a:r>
              <a:rPr lang="nb-NO" sz="1500" dirty="0">
                <a:latin typeface="Arial"/>
                <a:cs typeface="Arial"/>
              </a:rPr>
              <a:t>Skriv utkastet til teksten basert på originalkilder du har funnet selv.</a:t>
            </a:r>
            <a:br>
              <a:rPr lang="nb-NO" sz="1500" dirty="0">
                <a:latin typeface="Arial"/>
                <a:cs typeface="Arial"/>
              </a:rPr>
            </a:br>
            <a:endParaRPr lang="nb-NO" sz="1500" dirty="0">
              <a:latin typeface="Arial"/>
              <a:cs typeface="Arial"/>
            </a:endParaRPr>
          </a:p>
          <a:p>
            <a:pPr marL="342900" indent="-342900">
              <a:lnSpc>
                <a:spcPct val="90000"/>
              </a:lnSpc>
              <a:spcBef>
                <a:spcPct val="20000"/>
              </a:spcBef>
              <a:buFont typeface="Arial"/>
              <a:buChar char="•"/>
            </a:pPr>
            <a:r>
              <a:rPr lang="nb-NO" sz="1500" dirty="0">
                <a:latin typeface="Arial"/>
                <a:cs typeface="Arial"/>
              </a:rPr>
              <a:t>Bruk en KI til å forbedre teksten</a:t>
            </a:r>
            <a:br>
              <a:rPr lang="nb-NO" sz="1500" dirty="0">
                <a:latin typeface="Arial"/>
                <a:cs typeface="Arial"/>
              </a:rPr>
            </a:br>
            <a:endParaRPr lang="nb-NO" sz="1500" dirty="0">
              <a:latin typeface="Arial"/>
              <a:cs typeface="Arial"/>
            </a:endParaRPr>
          </a:p>
          <a:p>
            <a:pPr marL="342900" indent="-342900">
              <a:lnSpc>
                <a:spcPct val="90000"/>
              </a:lnSpc>
              <a:spcBef>
                <a:spcPct val="20000"/>
              </a:spcBef>
              <a:buFont typeface="Arial"/>
              <a:buChar char="•"/>
            </a:pPr>
            <a:r>
              <a:rPr lang="nb-NO" sz="1500" dirty="0">
                <a:latin typeface="Arial"/>
                <a:cs typeface="Arial"/>
              </a:rPr>
              <a:t>Gå igjennom den nye teksten og pass på at endringene ikke forandrer fakta eller meningsinnholdet i original teksten. Pass også på at teksten ikke avviker mye fra din egen skrivestil i resten av manuskriptet.</a:t>
            </a:r>
            <a:br>
              <a:rPr lang="nb-NO" sz="1500" dirty="0">
                <a:latin typeface="Arial"/>
                <a:cs typeface="Arial"/>
              </a:rPr>
            </a:br>
            <a:endParaRPr lang="nb-NO" sz="1500" dirty="0">
              <a:latin typeface="Arial"/>
              <a:cs typeface="Arial"/>
            </a:endParaRPr>
          </a:p>
          <a:p>
            <a:pPr marL="342900" indent="-342900">
              <a:lnSpc>
                <a:spcPct val="90000"/>
              </a:lnSpc>
              <a:spcBef>
                <a:spcPct val="20000"/>
              </a:spcBef>
              <a:buFont typeface="Arial"/>
              <a:buChar char="•"/>
            </a:pPr>
            <a:r>
              <a:rPr lang="nb-NO" sz="1500" dirty="0">
                <a:latin typeface="Arial"/>
                <a:cs typeface="Arial"/>
              </a:rPr>
              <a:t>Deklarer bruken av KI til språkforbedring i metodedelen eller i et eget avsnitt i slutten av manuskriptet (f.eks. før "</a:t>
            </a:r>
            <a:r>
              <a:rPr lang="nb-NO" sz="1600" dirty="0" err="1">
                <a:latin typeface="Arial"/>
                <a:cs typeface="Arial"/>
              </a:rPr>
              <a:t>A</a:t>
            </a:r>
            <a:r>
              <a:rPr lang="nb-NO" sz="1600" dirty="0" err="1"/>
              <a:t>cknowledgement</a:t>
            </a:r>
            <a:r>
              <a:rPr lang="nb-NO" sz="1500" dirty="0">
                <a:latin typeface="Arial"/>
                <a:cs typeface="Arial"/>
              </a:rPr>
              <a:t>").</a:t>
            </a:r>
          </a:p>
        </p:txBody>
      </p:sp>
      <p:pic>
        <p:nvPicPr>
          <p:cNvPr id="7" name="Bilde 6" descr="Et bilde som inneholder tegnefilm, sketch, tegning, maling&#10;&#10;Automatisk generert beskrivelse">
            <a:extLst>
              <a:ext uri="{FF2B5EF4-FFF2-40B4-BE49-F238E27FC236}">
                <a16:creationId xmlns:a16="http://schemas.microsoft.com/office/drawing/2014/main" id="{8BA24C39-6A1D-1678-061C-21224B73A045}"/>
              </a:ext>
            </a:extLst>
          </p:cNvPr>
          <p:cNvPicPr>
            <a:picLocks noChangeAspect="1"/>
          </p:cNvPicPr>
          <p:nvPr/>
        </p:nvPicPr>
        <p:blipFill>
          <a:blip r:embed="rId2"/>
          <a:srcRect l="12373" r="19514"/>
          <a:stretch/>
        </p:blipFill>
        <p:spPr>
          <a:xfrm>
            <a:off x="4648200" y="1002189"/>
            <a:ext cx="3899899" cy="3277893"/>
          </a:xfrm>
          <a:prstGeom prst="rect">
            <a:avLst/>
          </a:prstGeom>
          <a:noFill/>
        </p:spPr>
      </p:pic>
      <p:sp>
        <p:nvSpPr>
          <p:cNvPr id="8" name="TekstSylinder 7">
            <a:extLst>
              <a:ext uri="{FF2B5EF4-FFF2-40B4-BE49-F238E27FC236}">
                <a16:creationId xmlns:a16="http://schemas.microsoft.com/office/drawing/2014/main" id="{43B36E51-DE3C-1BBD-1758-BCC3228BB053}"/>
              </a:ext>
            </a:extLst>
          </p:cNvPr>
          <p:cNvSpPr txBox="1"/>
          <p:nvPr/>
        </p:nvSpPr>
        <p:spPr>
          <a:xfrm>
            <a:off x="6784109" y="4270658"/>
            <a:ext cx="2027382" cy="215444"/>
          </a:xfrm>
          <a:prstGeom prst="rect">
            <a:avLst/>
          </a:prstGeom>
          <a:noFill/>
        </p:spPr>
        <p:txBody>
          <a:bodyPr wrap="square" rtlCol="0">
            <a:spAutoFit/>
          </a:bodyPr>
          <a:lstStyle/>
          <a:p>
            <a:pPr algn="l"/>
            <a:r>
              <a:rPr lang="nb-NO" sz="800" dirty="0"/>
              <a:t>KI-generert illustrasjon fra Adobe </a:t>
            </a:r>
            <a:r>
              <a:rPr lang="nb-NO" sz="800" dirty="0" err="1"/>
              <a:t>Firefly</a:t>
            </a:r>
            <a:r>
              <a:rPr lang="nb-NO" sz="800" dirty="0"/>
              <a:t>.</a:t>
            </a:r>
          </a:p>
        </p:txBody>
      </p:sp>
    </p:spTree>
    <p:extLst>
      <p:ext uri="{BB962C8B-B14F-4D97-AF65-F5344CB8AC3E}">
        <p14:creationId xmlns:p14="http://schemas.microsoft.com/office/powerpoint/2010/main" val="350033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6FE0867-8560-7E0A-AA1B-42F965D42FB3}"/>
              </a:ext>
            </a:extLst>
          </p:cNvPr>
          <p:cNvPicPr>
            <a:picLocks noChangeAspect="1"/>
          </p:cNvPicPr>
          <p:nvPr/>
        </p:nvPicPr>
        <p:blipFill>
          <a:blip r:embed="rId2"/>
          <a:stretch>
            <a:fillRect/>
          </a:stretch>
        </p:blipFill>
        <p:spPr>
          <a:xfrm>
            <a:off x="59452" y="656971"/>
            <a:ext cx="5644914" cy="3829558"/>
          </a:xfrm>
          <a:prstGeom prst="rect">
            <a:avLst/>
          </a:prstGeom>
        </p:spPr>
      </p:pic>
      <p:pic>
        <p:nvPicPr>
          <p:cNvPr id="7" name="Bilde 6">
            <a:extLst>
              <a:ext uri="{FF2B5EF4-FFF2-40B4-BE49-F238E27FC236}">
                <a16:creationId xmlns:a16="http://schemas.microsoft.com/office/drawing/2014/main" id="{CED17869-EFAF-E665-67F2-5EADDD7D0DA2}"/>
              </a:ext>
            </a:extLst>
          </p:cNvPr>
          <p:cNvPicPr>
            <a:picLocks noChangeAspect="1"/>
          </p:cNvPicPr>
          <p:nvPr/>
        </p:nvPicPr>
        <p:blipFill>
          <a:blip r:embed="rId3"/>
          <a:stretch>
            <a:fillRect/>
          </a:stretch>
        </p:blipFill>
        <p:spPr>
          <a:xfrm>
            <a:off x="5704366" y="1045119"/>
            <a:ext cx="3426598" cy="1981691"/>
          </a:xfrm>
          <a:prstGeom prst="rect">
            <a:avLst/>
          </a:prstGeom>
        </p:spPr>
      </p:pic>
      <p:pic>
        <p:nvPicPr>
          <p:cNvPr id="3" name="Bilde 2">
            <a:extLst>
              <a:ext uri="{FF2B5EF4-FFF2-40B4-BE49-F238E27FC236}">
                <a16:creationId xmlns:a16="http://schemas.microsoft.com/office/drawing/2014/main" id="{7B7AA61E-06FB-C81F-DB50-D9F2155C9EED}"/>
              </a:ext>
            </a:extLst>
          </p:cNvPr>
          <p:cNvPicPr>
            <a:picLocks noChangeAspect="1"/>
          </p:cNvPicPr>
          <p:nvPr/>
        </p:nvPicPr>
        <p:blipFill>
          <a:blip r:embed="rId4"/>
          <a:stretch>
            <a:fillRect/>
          </a:stretch>
        </p:blipFill>
        <p:spPr>
          <a:xfrm>
            <a:off x="200875" y="3986968"/>
            <a:ext cx="1717596" cy="653599"/>
          </a:xfrm>
          <a:prstGeom prst="rect">
            <a:avLst/>
          </a:prstGeom>
        </p:spPr>
      </p:pic>
      <p:sp>
        <p:nvSpPr>
          <p:cNvPr id="4" name="Title 1">
            <a:extLst>
              <a:ext uri="{FF2B5EF4-FFF2-40B4-BE49-F238E27FC236}">
                <a16:creationId xmlns:a16="http://schemas.microsoft.com/office/drawing/2014/main" id="{2C1FC715-8E73-E88D-8C17-319610FA6B59}"/>
              </a:ext>
            </a:extLst>
          </p:cNvPr>
          <p:cNvSpPr txBox="1">
            <a:spLocks/>
          </p:cNvSpPr>
          <p:nvPr/>
        </p:nvSpPr>
        <p:spPr>
          <a:xfrm>
            <a:off x="161636" y="-71733"/>
            <a:ext cx="8774545" cy="857250"/>
          </a:xfrm>
          <a:prstGeom prst="rect">
            <a:avLst/>
          </a:prstGeom>
        </p:spPr>
        <p:txBody>
          <a:bodyPr>
            <a:normAutofit fontScale="9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dirty="0">
                <a:effectLst>
                  <a:outerShdw blurRad="38100" dist="38100" dir="2700000" algn="tl">
                    <a:srgbClr val="000000">
                      <a:alpha val="43137"/>
                    </a:srgbClr>
                  </a:outerShdw>
                </a:effectLst>
              </a:rPr>
              <a:t>Bruk av generativ KI I akademisk skriving</a:t>
            </a:r>
            <a:br>
              <a:rPr lang="nb-NO" dirty="0">
                <a:effectLst>
                  <a:outerShdw blurRad="38100" dist="38100" dir="2700000" algn="tl">
                    <a:srgbClr val="000000">
                      <a:alpha val="43137"/>
                    </a:srgbClr>
                  </a:outerShdw>
                </a:effectLst>
              </a:rPr>
            </a:br>
            <a:r>
              <a:rPr lang="nb-NO" sz="2000" dirty="0">
                <a:effectLst>
                  <a:outerShdw blurRad="38100" dist="38100" dir="2700000" algn="tl">
                    <a:srgbClr val="000000">
                      <a:alpha val="43137"/>
                    </a:srgbClr>
                  </a:outerShdw>
                </a:effectLst>
              </a:rPr>
              <a:t>Hva skjer videre?</a:t>
            </a:r>
            <a:endParaRPr lang="nb-NO"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7748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09715-192B-D2F2-8610-CAD4CB5BD504}"/>
              </a:ext>
            </a:extLst>
          </p:cNvPr>
          <p:cNvSpPr txBox="1">
            <a:spLocks/>
          </p:cNvSpPr>
          <p:nvPr/>
        </p:nvSpPr>
        <p:spPr>
          <a:xfrm>
            <a:off x="161636" y="-71733"/>
            <a:ext cx="8774545" cy="857250"/>
          </a:xfrm>
          <a:prstGeom prst="rect">
            <a:avLst/>
          </a:prstGeom>
        </p:spPr>
        <p:txBody>
          <a:bodyPr>
            <a:normAutofit fontScale="9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dirty="0">
                <a:effectLst>
                  <a:outerShdw blurRad="38100" dist="38100" dir="2700000" algn="tl">
                    <a:srgbClr val="000000">
                      <a:alpha val="43137"/>
                    </a:srgbClr>
                  </a:outerShdw>
                </a:effectLst>
              </a:rPr>
              <a:t>Bruk av generativ KI I akademisk skriving</a:t>
            </a:r>
            <a:br>
              <a:rPr lang="nb-NO" dirty="0">
                <a:effectLst>
                  <a:outerShdw blurRad="38100" dist="38100" dir="2700000" algn="tl">
                    <a:srgbClr val="000000">
                      <a:alpha val="43137"/>
                    </a:srgbClr>
                  </a:outerShdw>
                </a:effectLst>
              </a:rPr>
            </a:br>
            <a:r>
              <a:rPr lang="nb-NO" sz="2000" dirty="0">
                <a:effectLst>
                  <a:outerShdw blurRad="38100" dist="38100" dir="2700000" algn="tl">
                    <a:srgbClr val="000000">
                      <a:alpha val="43137"/>
                    </a:srgbClr>
                  </a:outerShdw>
                </a:effectLst>
              </a:rPr>
              <a:t>Hva skjer videre?</a:t>
            </a:r>
            <a:endParaRPr lang="nb-NO" dirty="0">
              <a:effectLst>
                <a:outerShdw blurRad="38100" dist="38100" dir="2700000" algn="tl">
                  <a:srgbClr val="000000">
                    <a:alpha val="43137"/>
                  </a:srgbClr>
                </a:outerShdw>
              </a:effectLst>
            </a:endParaRPr>
          </a:p>
        </p:txBody>
      </p:sp>
      <p:pic>
        <p:nvPicPr>
          <p:cNvPr id="4" name="Bilde 3" descr="Et bilde som inneholder tegnefilm, Animasjon, tekst, fiksjon&#10;&#10;Automatisk generert beskrivelse">
            <a:extLst>
              <a:ext uri="{FF2B5EF4-FFF2-40B4-BE49-F238E27FC236}">
                <a16:creationId xmlns:a16="http://schemas.microsoft.com/office/drawing/2014/main" id="{246F7D57-F410-7C25-11A4-C59408983716}"/>
              </a:ext>
            </a:extLst>
          </p:cNvPr>
          <p:cNvPicPr>
            <a:picLocks noChangeAspect="1"/>
          </p:cNvPicPr>
          <p:nvPr/>
        </p:nvPicPr>
        <p:blipFill>
          <a:blip r:embed="rId2"/>
          <a:stretch>
            <a:fillRect/>
          </a:stretch>
        </p:blipFill>
        <p:spPr>
          <a:xfrm>
            <a:off x="5712692" y="555118"/>
            <a:ext cx="3159544" cy="1805453"/>
          </a:xfrm>
          <a:prstGeom prst="rect">
            <a:avLst/>
          </a:prstGeom>
        </p:spPr>
      </p:pic>
      <p:sp>
        <p:nvSpPr>
          <p:cNvPr id="5" name="TekstSylinder 4">
            <a:extLst>
              <a:ext uri="{FF2B5EF4-FFF2-40B4-BE49-F238E27FC236}">
                <a16:creationId xmlns:a16="http://schemas.microsoft.com/office/drawing/2014/main" id="{1DEDBB73-F32E-FF99-2003-24F529BBDE71}"/>
              </a:ext>
            </a:extLst>
          </p:cNvPr>
          <p:cNvSpPr txBox="1"/>
          <p:nvPr/>
        </p:nvSpPr>
        <p:spPr>
          <a:xfrm>
            <a:off x="161636" y="933476"/>
            <a:ext cx="5098473" cy="2585323"/>
          </a:xfrm>
          <a:prstGeom prst="rect">
            <a:avLst/>
          </a:prstGeom>
          <a:solidFill>
            <a:schemeClr val="tx2">
              <a:lumMod val="20000"/>
              <a:lumOff val="80000"/>
            </a:schemeClr>
          </a:solidFill>
        </p:spPr>
        <p:txBody>
          <a:bodyPr wrap="square">
            <a:spAutoFit/>
          </a:bodyPr>
          <a:lstStyle/>
          <a:p>
            <a:pPr marL="285750" indent="-285750">
              <a:buFont typeface="Arial" panose="020B0604020202020204" pitchFamily="34" charset="0"/>
              <a:buChar char="•"/>
            </a:pPr>
            <a:r>
              <a:rPr lang="nb-NO" dirty="0"/>
              <a:t>ChatGPT-4 og ChatGPT-40 (som krever abonnement) kan oppgi kilder hvis du ber om dette (be KI-en om å skrive en tekst og deretter be den om å oppgi kilder for teksten).</a:t>
            </a:r>
          </a:p>
          <a:p>
            <a:pPr marL="285750" indent="-285750">
              <a:buFont typeface="Arial" panose="020B0604020202020204" pitchFamily="34" charset="0"/>
              <a:buChar char="•"/>
            </a:pPr>
            <a:r>
              <a:rPr lang="nb-NO" dirty="0"/>
              <a:t>Det samme gjelder for Bing </a:t>
            </a:r>
            <a:r>
              <a:rPr lang="nb-NO" dirty="0" err="1"/>
              <a:t>Copilot</a:t>
            </a:r>
            <a:r>
              <a:rPr lang="nb-NO" dirty="0"/>
              <a:t>, som er godkjent for NTNU-bruk.</a:t>
            </a:r>
          </a:p>
          <a:p>
            <a:pPr marL="285750" indent="-285750">
              <a:buFont typeface="Arial" panose="020B0604020202020204" pitchFamily="34" charset="0"/>
              <a:buChar char="•"/>
            </a:pPr>
            <a:r>
              <a:rPr lang="nb-NO" dirty="0"/>
              <a:t>Tiden som kommer vil vise om kvaliteten på kildebruken holder høy nok kvalitet til at vi kan bruke dem i vitenskapelige sammenheng.</a:t>
            </a:r>
          </a:p>
        </p:txBody>
      </p:sp>
      <p:pic>
        <p:nvPicPr>
          <p:cNvPr id="7" name="Bilde 6">
            <a:extLst>
              <a:ext uri="{FF2B5EF4-FFF2-40B4-BE49-F238E27FC236}">
                <a16:creationId xmlns:a16="http://schemas.microsoft.com/office/drawing/2014/main" id="{80AF42D4-07D2-5578-40CA-991189110EDA}"/>
              </a:ext>
            </a:extLst>
          </p:cNvPr>
          <p:cNvPicPr>
            <a:picLocks noChangeAspect="1"/>
          </p:cNvPicPr>
          <p:nvPr/>
        </p:nvPicPr>
        <p:blipFill>
          <a:blip r:embed="rId3"/>
          <a:stretch>
            <a:fillRect/>
          </a:stretch>
        </p:blipFill>
        <p:spPr>
          <a:xfrm>
            <a:off x="5746567" y="2456872"/>
            <a:ext cx="3125670" cy="2214995"/>
          </a:xfrm>
          <a:prstGeom prst="rect">
            <a:avLst/>
          </a:prstGeom>
        </p:spPr>
      </p:pic>
      <p:sp>
        <p:nvSpPr>
          <p:cNvPr id="3" name="TekstSylinder 2">
            <a:extLst>
              <a:ext uri="{FF2B5EF4-FFF2-40B4-BE49-F238E27FC236}">
                <a16:creationId xmlns:a16="http://schemas.microsoft.com/office/drawing/2014/main" id="{815D0024-5F6B-D4A4-80DD-6BA369540B76}"/>
              </a:ext>
            </a:extLst>
          </p:cNvPr>
          <p:cNvSpPr txBox="1"/>
          <p:nvPr/>
        </p:nvSpPr>
        <p:spPr>
          <a:xfrm>
            <a:off x="7051964" y="2152990"/>
            <a:ext cx="2027382" cy="215444"/>
          </a:xfrm>
          <a:prstGeom prst="rect">
            <a:avLst/>
          </a:prstGeom>
          <a:noFill/>
        </p:spPr>
        <p:txBody>
          <a:bodyPr wrap="square" rtlCol="0">
            <a:spAutoFit/>
          </a:bodyPr>
          <a:lstStyle/>
          <a:p>
            <a:pPr algn="l"/>
            <a:r>
              <a:rPr lang="nb-NO" sz="800" dirty="0">
                <a:solidFill>
                  <a:srgbClr val="FFFF00"/>
                </a:solidFill>
              </a:rPr>
              <a:t>KI-generert illustrasjon fra Adobe </a:t>
            </a:r>
            <a:r>
              <a:rPr lang="nb-NO" sz="800" dirty="0" err="1">
                <a:solidFill>
                  <a:srgbClr val="FFFF00"/>
                </a:solidFill>
              </a:rPr>
              <a:t>Firefly</a:t>
            </a:r>
            <a:r>
              <a:rPr lang="nb-NO" sz="800" dirty="0">
                <a:solidFill>
                  <a:srgbClr val="FFFF00"/>
                </a:solidFill>
              </a:rPr>
              <a:t>.</a:t>
            </a:r>
          </a:p>
        </p:txBody>
      </p:sp>
    </p:spTree>
    <p:extLst>
      <p:ext uri="{BB962C8B-B14F-4D97-AF65-F5344CB8AC3E}">
        <p14:creationId xmlns:p14="http://schemas.microsoft.com/office/powerpoint/2010/main" val="379195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69925" y="609454"/>
            <a:ext cx="8696260" cy="3693319"/>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nb-NO" b="1" dirty="0">
                <a:latin typeface="Arial" panose="020B0604020202020204" pitchFamily="34" charset="0"/>
                <a:cs typeface="Arial" panose="020B0604020202020204" pitchFamily="34" charset="0"/>
              </a:rPr>
              <a:t>Hvorfor skal jeg sitere mine kilder – Oppsummering</a:t>
            </a:r>
          </a:p>
          <a:p>
            <a:endParaRPr lang="nb-NO" dirty="0">
              <a:latin typeface="Arial" panose="020B0604020202020204" pitchFamily="34" charset="0"/>
              <a:cs typeface="Arial" panose="020B0604020202020204" pitchFamily="34" charset="0"/>
            </a:endParaRPr>
          </a:p>
          <a:p>
            <a:pPr>
              <a:buFont typeface="Arial" panose="020B0604020202020204" pitchFamily="34" charset="0"/>
              <a:buChar char="•"/>
            </a:pPr>
            <a:r>
              <a:rPr lang="nb-NO" dirty="0">
                <a:latin typeface="Arial" panose="020B0604020202020204" pitchFamily="34" charset="0"/>
                <a:cs typeface="Arial" panose="020B0604020202020204" pitchFamily="34" charset="0"/>
              </a:rPr>
              <a:t> For å tydelig skille dine egne bidrag fra det du har hentet fra andre (unngå</a:t>
            </a:r>
            <a:br>
              <a:rPr lang="nb-NO" dirty="0">
                <a:latin typeface="Arial" panose="020B0604020202020204" pitchFamily="34" charset="0"/>
                <a:cs typeface="Arial" panose="020B0604020202020204" pitchFamily="34" charset="0"/>
              </a:rPr>
            </a:br>
            <a:r>
              <a:rPr lang="nb-NO" dirty="0">
                <a:latin typeface="Arial" panose="020B0604020202020204" pitchFamily="34" charset="0"/>
                <a:cs typeface="Arial" panose="020B0604020202020204" pitchFamily="34" charset="0"/>
              </a:rPr>
              <a:t>  plagiering). </a:t>
            </a:r>
            <a:br>
              <a:rPr lang="nb-NO" dirty="0">
                <a:latin typeface="Arial" panose="020B0604020202020204" pitchFamily="34" charset="0"/>
                <a:cs typeface="Arial" panose="020B0604020202020204" pitchFamily="34" charset="0"/>
              </a:rPr>
            </a:br>
            <a:endParaRPr lang="nb-NO" dirty="0">
              <a:latin typeface="Arial" panose="020B0604020202020204" pitchFamily="34" charset="0"/>
              <a:cs typeface="Arial" panose="020B0604020202020204" pitchFamily="34" charset="0"/>
            </a:endParaRPr>
          </a:p>
          <a:p>
            <a:pPr>
              <a:buFont typeface="Arial" panose="020B0604020202020204" pitchFamily="34" charset="0"/>
              <a:buChar char="•"/>
            </a:pPr>
            <a:r>
              <a:rPr lang="nb-NO" dirty="0">
                <a:latin typeface="Arial" panose="020B0604020202020204" pitchFamily="34" charset="0"/>
                <a:cs typeface="Arial" panose="020B0604020202020204" pitchFamily="34" charset="0"/>
              </a:rPr>
              <a:t> For å vise dine lesere at du gjort en grundig undersøkelse av grunnlaget for din</a:t>
            </a:r>
            <a:br>
              <a:rPr lang="nb-NO" dirty="0">
                <a:latin typeface="Arial" panose="020B0604020202020204" pitchFamily="34" charset="0"/>
                <a:cs typeface="Arial" panose="020B0604020202020204" pitchFamily="34" charset="0"/>
              </a:rPr>
            </a:br>
            <a:r>
              <a:rPr lang="nb-NO" dirty="0">
                <a:latin typeface="Arial" panose="020B0604020202020204" pitchFamily="34" charset="0"/>
                <a:cs typeface="Arial" panose="020B0604020202020204" pitchFamily="34" charset="0"/>
              </a:rPr>
              <a:t>  forskning.</a:t>
            </a:r>
          </a:p>
          <a:p>
            <a:endParaRPr lang="nb-NO" dirty="0">
              <a:latin typeface="Arial" panose="020B0604020202020204" pitchFamily="34" charset="0"/>
              <a:cs typeface="Arial" panose="020B0604020202020204" pitchFamily="34" charset="0"/>
            </a:endParaRPr>
          </a:p>
          <a:p>
            <a:pPr>
              <a:buFont typeface="Arial" panose="020B0604020202020204" pitchFamily="34" charset="0"/>
              <a:buChar char="•"/>
            </a:pPr>
            <a:r>
              <a:rPr lang="nb-NO" dirty="0">
                <a:latin typeface="Arial" panose="020B0604020202020204" pitchFamily="34" charset="0"/>
                <a:cs typeface="Arial" panose="020B0604020202020204" pitchFamily="34" charset="0"/>
              </a:rPr>
              <a:t> For å gi honnør til andre for det arbeidet de har gjort.</a:t>
            </a:r>
          </a:p>
          <a:p>
            <a:endParaRPr lang="nb-NO" dirty="0">
              <a:latin typeface="Arial" panose="020B0604020202020204" pitchFamily="34" charset="0"/>
              <a:cs typeface="Arial" panose="020B0604020202020204" pitchFamily="34" charset="0"/>
            </a:endParaRPr>
          </a:p>
          <a:p>
            <a:pPr>
              <a:buFont typeface="Arial" panose="020B0604020202020204" pitchFamily="34" charset="0"/>
              <a:buChar char="•"/>
            </a:pPr>
            <a:r>
              <a:rPr lang="nb-NO" dirty="0">
                <a:latin typeface="Arial" panose="020B0604020202020204" pitchFamily="34" charset="0"/>
                <a:cs typeface="Arial" panose="020B0604020202020204" pitchFamily="34" charset="0"/>
              </a:rPr>
              <a:t> For å vise dine lesere kilder som kan være nyttige for dem.</a:t>
            </a:r>
          </a:p>
          <a:p>
            <a:endParaRPr lang="nb-NO" dirty="0">
              <a:latin typeface="Arial" panose="020B0604020202020204" pitchFamily="34" charset="0"/>
              <a:cs typeface="Arial" panose="020B0604020202020204" pitchFamily="34" charset="0"/>
            </a:endParaRPr>
          </a:p>
          <a:p>
            <a:pPr>
              <a:buFont typeface="Arial" panose="020B0604020202020204" pitchFamily="34" charset="0"/>
              <a:buChar char="•"/>
            </a:pPr>
            <a:r>
              <a:rPr lang="nb-NO" dirty="0">
                <a:latin typeface="Arial" panose="020B0604020202020204" pitchFamily="34" charset="0"/>
                <a:cs typeface="Arial" panose="020B0604020202020204" pitchFamily="34" charset="0"/>
              </a:rPr>
              <a:t>For å gjøre det mulig for dine lesere å finne kilder som de ønsker å sjekke selv.</a:t>
            </a:r>
          </a:p>
        </p:txBody>
      </p:sp>
      <p:sp>
        <p:nvSpPr>
          <p:cNvPr id="4" name="TekstSylinder 3"/>
          <p:cNvSpPr txBox="1"/>
          <p:nvPr/>
        </p:nvSpPr>
        <p:spPr>
          <a:xfrm>
            <a:off x="1729478" y="4465013"/>
            <a:ext cx="7343821" cy="230832"/>
          </a:xfrm>
          <a:prstGeom prst="rect">
            <a:avLst/>
          </a:prstGeom>
          <a:noFill/>
        </p:spPr>
        <p:txBody>
          <a:bodyPr wrap="square" rtlCol="0">
            <a:spAutoFit/>
          </a:bodyPr>
          <a:lstStyle/>
          <a:p>
            <a:r>
              <a:rPr lang="nb-NO" sz="900" dirty="0">
                <a:latin typeface="Arial" panose="020B0604020202020204" pitchFamily="34" charset="0"/>
                <a:cs typeface="Arial" panose="020B0604020202020204" pitchFamily="34" charset="0"/>
              </a:rPr>
              <a:t>              Kilde: </a:t>
            </a:r>
            <a:r>
              <a:rPr lang="nb-NO" sz="900" dirty="0" err="1">
                <a:latin typeface="Arial" panose="020B0604020202020204" pitchFamily="34" charset="0"/>
                <a:cs typeface="Arial" panose="020B0604020202020204" pitchFamily="34" charset="0"/>
              </a:rPr>
              <a:t>Academic</a:t>
            </a:r>
            <a:r>
              <a:rPr lang="nb-NO" sz="900" dirty="0">
                <a:latin typeface="Arial" panose="020B0604020202020204" pitchFamily="34" charset="0"/>
                <a:cs typeface="Arial" panose="020B0604020202020204" pitchFamily="34" charset="0"/>
              </a:rPr>
              <a:t> </a:t>
            </a:r>
            <a:r>
              <a:rPr lang="nb-NO" sz="900" dirty="0" err="1">
                <a:latin typeface="Arial" panose="020B0604020202020204" pitchFamily="34" charset="0"/>
                <a:cs typeface="Arial" panose="020B0604020202020204" pitchFamily="34" charset="0"/>
              </a:rPr>
              <a:t>Integrity</a:t>
            </a:r>
            <a:r>
              <a:rPr lang="nb-NO" sz="900" dirty="0">
                <a:latin typeface="Arial" panose="020B0604020202020204" pitchFamily="34" charset="0"/>
                <a:cs typeface="Arial" panose="020B0604020202020204" pitchFamily="34" charset="0"/>
              </a:rPr>
              <a:t> at MIT (</a:t>
            </a:r>
            <a:r>
              <a:rPr lang="nb-NO" sz="900" dirty="0">
                <a:latin typeface="Arial" panose="020B0604020202020204" pitchFamily="34" charset="0"/>
                <a:cs typeface="Arial" panose="020B0604020202020204" pitchFamily="34" charset="0"/>
                <a:hlinkClick r:id="rId2"/>
              </a:rPr>
              <a:t>https://integrity.mit.edu/handbook/citing-your-sources/avoiding-plagiarism-cite-your-source</a:t>
            </a:r>
            <a:r>
              <a:rPr lang="nb-NO" sz="900" dirty="0">
                <a:latin typeface="Arial" panose="020B0604020202020204" pitchFamily="34" charset="0"/>
                <a:cs typeface="Arial" panose="020B0604020202020204" pitchFamily="34" charset="0"/>
              </a:rPr>
              <a:t>) [Delvis]</a:t>
            </a:r>
          </a:p>
        </p:txBody>
      </p:sp>
      <p:sp>
        <p:nvSpPr>
          <p:cNvPr id="5" name="TekstSylinder 4">
            <a:extLst>
              <a:ext uri="{FF2B5EF4-FFF2-40B4-BE49-F238E27FC236}">
                <a16:creationId xmlns:a16="http://schemas.microsoft.com/office/drawing/2014/main" id="{2AFD6273-6F58-CEF4-6F89-49661EACCD4B}"/>
              </a:ext>
            </a:extLst>
          </p:cNvPr>
          <p:cNvSpPr txBox="1"/>
          <p:nvPr/>
        </p:nvSpPr>
        <p:spPr>
          <a:xfrm>
            <a:off x="174910" y="82820"/>
            <a:ext cx="8292662" cy="461665"/>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Hvorfor er korrekt sitering viktig i akademisk skriving?</a:t>
            </a:r>
          </a:p>
        </p:txBody>
      </p:sp>
    </p:spTree>
    <p:extLst>
      <p:ext uri="{BB962C8B-B14F-4D97-AF65-F5344CB8AC3E}">
        <p14:creationId xmlns:p14="http://schemas.microsoft.com/office/powerpoint/2010/main" val="1898084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
        <p:nvSpPr>
          <p:cNvPr id="3" name="TekstSylinder 2"/>
          <p:cNvSpPr txBox="1"/>
          <p:nvPr/>
        </p:nvSpPr>
        <p:spPr>
          <a:xfrm>
            <a:off x="630622" y="728340"/>
            <a:ext cx="3783724" cy="4031873"/>
          </a:xfrm>
          <a:prstGeom prst="rect">
            <a:avLst/>
          </a:prstGeom>
          <a:solidFill>
            <a:schemeClr val="accent1">
              <a:lumMod val="20000"/>
              <a:lumOff val="80000"/>
            </a:schemeClr>
          </a:solidFill>
          <a:ln>
            <a:noFill/>
          </a:ln>
        </p:spPr>
        <p:txBody>
          <a:bodyPr wrap="square" rtlCol="0">
            <a:spAutoFit/>
          </a:bodyPr>
          <a:lstStyle/>
          <a:p>
            <a:r>
              <a:rPr lang="nb-NO" sz="1600" b="1" dirty="0"/>
              <a:t>Siteringer (kildehenvisninger):</a:t>
            </a:r>
          </a:p>
          <a:p>
            <a:r>
              <a:rPr lang="nb-NO" sz="1600" dirty="0"/>
              <a:t>Du viser i den løpende teksten hvor ord, ideer eller informasjon er hentet fra.</a:t>
            </a:r>
          </a:p>
          <a:p>
            <a:endParaRPr lang="nb-NO" sz="1600" dirty="0"/>
          </a:p>
          <a:p>
            <a:r>
              <a:rPr lang="nb-NO" sz="1600" b="1" dirty="0"/>
              <a:t>Referanseliste/Bibliografi:</a:t>
            </a:r>
            <a:br>
              <a:rPr lang="nb-NO" sz="1600" dirty="0"/>
            </a:br>
            <a:r>
              <a:rPr lang="nb-NO" sz="1600" dirty="0"/>
              <a:t>Du oppgir fullstendig informasjon om kildene (forfatter, tittel, år, tidsskriftnavn (eller forlag), volum/heftenummer, sidetall, dato, DOI/lenke etc.). Oftest på slutten av manuskriptet.</a:t>
            </a:r>
          </a:p>
          <a:p>
            <a:endParaRPr lang="nb-NO" sz="1600" dirty="0"/>
          </a:p>
          <a:p>
            <a:r>
              <a:rPr lang="nb-NO" sz="1600" b="1" dirty="0"/>
              <a:t>Stil:</a:t>
            </a:r>
          </a:p>
          <a:p>
            <a:r>
              <a:rPr lang="nb-NO" sz="1600" dirty="0"/>
              <a:t>Ulike tidsskrifter og fagdisipliner bruker ulike siteringsstiler. Bruk et referanse-håndteringsprogram for å få hjelp til å formatere manus med korrekt stil.</a:t>
            </a:r>
          </a:p>
        </p:txBody>
      </p:sp>
      <p:pic>
        <p:nvPicPr>
          <p:cNvPr id="4" name="Bilde 3"/>
          <p:cNvPicPr>
            <a:picLocks noChangeAspect="1"/>
          </p:cNvPicPr>
          <p:nvPr/>
        </p:nvPicPr>
        <p:blipFill>
          <a:blip r:embed="rId2"/>
          <a:stretch>
            <a:fillRect/>
          </a:stretch>
        </p:blipFill>
        <p:spPr>
          <a:xfrm>
            <a:off x="4562540" y="857645"/>
            <a:ext cx="2582199" cy="1389385"/>
          </a:xfrm>
          <a:prstGeom prst="rect">
            <a:avLst/>
          </a:prstGeom>
        </p:spPr>
      </p:pic>
      <p:pic>
        <p:nvPicPr>
          <p:cNvPr id="5" name="Bilde 4"/>
          <p:cNvPicPr>
            <a:picLocks noChangeAspect="1"/>
          </p:cNvPicPr>
          <p:nvPr/>
        </p:nvPicPr>
        <p:blipFill>
          <a:blip r:embed="rId3"/>
          <a:stretch>
            <a:fillRect/>
          </a:stretch>
        </p:blipFill>
        <p:spPr>
          <a:xfrm>
            <a:off x="4568847" y="2314380"/>
            <a:ext cx="2575893" cy="1412587"/>
          </a:xfrm>
          <a:prstGeom prst="rect">
            <a:avLst/>
          </a:prstGeom>
        </p:spPr>
      </p:pic>
      <p:sp>
        <p:nvSpPr>
          <p:cNvPr id="6" name="TekstSylinder 5"/>
          <p:cNvSpPr txBox="1"/>
          <p:nvPr/>
        </p:nvSpPr>
        <p:spPr>
          <a:xfrm>
            <a:off x="4621749" y="3796337"/>
            <a:ext cx="3039592" cy="461665"/>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Kilde: Pedersen SA, Hanssen AE. Ocean acidification ameliorates harmful effects of warming in primary consumer. Ecology and evolution 2018, 8(1):396-404.</a:t>
            </a:r>
            <a:endParaRPr lang="nb-NO"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7566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598" y="2994618"/>
            <a:ext cx="2073913" cy="970619"/>
          </a:xfrm>
          <a:prstGeom prst="rect">
            <a:avLst/>
          </a:prstGeom>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92" y="3069900"/>
            <a:ext cx="895338" cy="895338"/>
          </a:xfrm>
          <a:prstGeom prst="rect">
            <a:avLst/>
          </a:prstGeom>
        </p:spPr>
      </p:pic>
      <p:pic>
        <p:nvPicPr>
          <p:cNvPr id="9" name="Bilde 8"/>
          <p:cNvPicPr>
            <a:picLocks noChangeAspect="1"/>
          </p:cNvPicPr>
          <p:nvPr/>
        </p:nvPicPr>
        <p:blipFill>
          <a:blip r:embed="rId4"/>
          <a:stretch>
            <a:fillRect/>
          </a:stretch>
        </p:blipFill>
        <p:spPr>
          <a:xfrm>
            <a:off x="6450329" y="4042343"/>
            <a:ext cx="1892783" cy="686030"/>
          </a:xfrm>
          <a:prstGeom prst="rect">
            <a:avLst/>
          </a:prstGeom>
        </p:spPr>
      </p:pic>
      <p:pic>
        <p:nvPicPr>
          <p:cNvPr id="10" name="Bilde 9"/>
          <p:cNvPicPr>
            <a:picLocks noChangeAspect="1"/>
          </p:cNvPicPr>
          <p:nvPr/>
        </p:nvPicPr>
        <p:blipFill>
          <a:blip r:embed="rId5"/>
          <a:stretch>
            <a:fillRect/>
          </a:stretch>
        </p:blipFill>
        <p:spPr>
          <a:xfrm>
            <a:off x="4632378" y="4162097"/>
            <a:ext cx="1407565" cy="523851"/>
          </a:xfrm>
          <a:prstGeom prst="rect">
            <a:avLst/>
          </a:prstGeom>
        </p:spPr>
      </p:pic>
      <p:pic>
        <p:nvPicPr>
          <p:cNvPr id="11" name="Bilde 10"/>
          <p:cNvPicPr>
            <a:picLocks noChangeAspect="1"/>
          </p:cNvPicPr>
          <p:nvPr/>
        </p:nvPicPr>
        <p:blipFill>
          <a:blip r:embed="rId6"/>
          <a:stretch>
            <a:fillRect/>
          </a:stretch>
        </p:blipFill>
        <p:spPr>
          <a:xfrm>
            <a:off x="2367689" y="4026253"/>
            <a:ext cx="1664380" cy="665752"/>
          </a:xfrm>
          <a:prstGeom prst="rect">
            <a:avLst/>
          </a:prstGeom>
        </p:spPr>
      </p:pic>
      <p:pic>
        <p:nvPicPr>
          <p:cNvPr id="12" name="Bilde 11"/>
          <p:cNvPicPr>
            <a:picLocks noChangeAspect="1"/>
          </p:cNvPicPr>
          <p:nvPr/>
        </p:nvPicPr>
        <p:blipFill>
          <a:blip r:embed="rId7"/>
          <a:stretch>
            <a:fillRect/>
          </a:stretch>
        </p:blipFill>
        <p:spPr>
          <a:xfrm>
            <a:off x="416211" y="4042343"/>
            <a:ext cx="1845254" cy="681442"/>
          </a:xfrm>
          <a:prstGeom prst="rect">
            <a:avLst/>
          </a:prstGeom>
        </p:spPr>
      </p:pic>
      <p:sp>
        <p:nvSpPr>
          <p:cNvPr id="13" name="TekstSylinder 12"/>
          <p:cNvSpPr txBox="1"/>
          <p:nvPr/>
        </p:nvSpPr>
        <p:spPr>
          <a:xfrm>
            <a:off x="498190" y="725212"/>
            <a:ext cx="8353808" cy="1985159"/>
          </a:xfrm>
          <a:prstGeom prst="rect">
            <a:avLst/>
          </a:prstGeom>
          <a:solidFill>
            <a:schemeClr val="accent1">
              <a:lumMod val="20000"/>
              <a:lumOff val="80000"/>
            </a:schemeClr>
          </a:solidFill>
        </p:spPr>
        <p:txBody>
          <a:bodyPr wrap="square" rtlCol="0">
            <a:spAutoFit/>
          </a:bodyPr>
          <a:lstStyle/>
          <a:p>
            <a:r>
              <a:rPr lang="nb-NO" sz="2250" dirty="0"/>
              <a:t>Hvordan oppnår du perfekte siteringer og en perfekt referanseliste?</a:t>
            </a:r>
          </a:p>
          <a:p>
            <a:endParaRPr lang="nb-NO" sz="2250" dirty="0"/>
          </a:p>
          <a:p>
            <a:r>
              <a:rPr lang="nb-NO" sz="2400" b="1" dirty="0"/>
              <a:t>Lære deg å bruke et referansehåndteringsprogram!</a:t>
            </a:r>
          </a:p>
          <a:p>
            <a:endParaRPr lang="nb-NO" b="1" dirty="0"/>
          </a:p>
          <a:p>
            <a:r>
              <a:rPr lang="nb-NO" dirty="0"/>
              <a:t>Studenter og ansatte ved NTNU har fri tilgang til </a:t>
            </a:r>
            <a:r>
              <a:rPr lang="nb-NO" dirty="0" err="1"/>
              <a:t>EndNote</a:t>
            </a:r>
            <a:r>
              <a:rPr lang="nb-NO" dirty="0"/>
              <a:t>. </a:t>
            </a:r>
          </a:p>
          <a:p>
            <a:r>
              <a:rPr lang="nb-NO" dirty="0"/>
              <a:t>Biblioteket har kurs i og brukerstøtte for </a:t>
            </a:r>
            <a:r>
              <a:rPr lang="nb-NO" dirty="0" err="1"/>
              <a:t>EndNote</a:t>
            </a:r>
            <a:r>
              <a:rPr lang="nb-NO" dirty="0"/>
              <a:t>, </a:t>
            </a:r>
            <a:r>
              <a:rPr lang="nb-NO" dirty="0" err="1"/>
              <a:t>Zotero</a:t>
            </a:r>
            <a:r>
              <a:rPr lang="nb-NO" dirty="0"/>
              <a:t> and </a:t>
            </a:r>
            <a:r>
              <a:rPr lang="nb-NO" dirty="0" err="1"/>
              <a:t>BibTex</a:t>
            </a:r>
            <a:r>
              <a:rPr lang="nb-NO" dirty="0"/>
              <a:t>.</a:t>
            </a:r>
          </a:p>
        </p:txBody>
      </p:sp>
      <p:pic>
        <p:nvPicPr>
          <p:cNvPr id="4" name="Bilde 3">
            <a:extLst>
              <a:ext uri="{FF2B5EF4-FFF2-40B4-BE49-F238E27FC236}">
                <a16:creationId xmlns:a16="http://schemas.microsoft.com/office/drawing/2014/main" id="{FEEA7F6C-E3ED-43B3-B1D3-608B76A5D2B8}"/>
              </a:ext>
            </a:extLst>
          </p:cNvPr>
          <p:cNvPicPr>
            <a:picLocks noChangeAspect="1"/>
          </p:cNvPicPr>
          <p:nvPr/>
        </p:nvPicPr>
        <p:blipFill>
          <a:blip r:embed="rId8"/>
          <a:stretch>
            <a:fillRect/>
          </a:stretch>
        </p:blipFill>
        <p:spPr>
          <a:xfrm>
            <a:off x="6528247" y="3070888"/>
            <a:ext cx="2180625" cy="831594"/>
          </a:xfrm>
          <a:prstGeom prst="rect">
            <a:avLst/>
          </a:prstGeom>
        </p:spPr>
      </p:pic>
      <p:sp>
        <p:nvSpPr>
          <p:cNvPr id="3" name="TekstSylinder 2">
            <a:extLst>
              <a:ext uri="{FF2B5EF4-FFF2-40B4-BE49-F238E27FC236}">
                <a16:creationId xmlns:a16="http://schemas.microsoft.com/office/drawing/2014/main" id="{FDFA7FC0-5CFE-8A79-8862-C2745CAD5FAF}"/>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pic>
        <p:nvPicPr>
          <p:cNvPr id="2" name="Bilde 1" descr="Et bilde som inneholder tekst, Font, Grafikk, logo&#10;&#10;Automatisk generert beskrivelse">
            <a:extLst>
              <a:ext uri="{FF2B5EF4-FFF2-40B4-BE49-F238E27FC236}">
                <a16:creationId xmlns:a16="http://schemas.microsoft.com/office/drawing/2014/main" id="{F91AD4F7-6601-FF2A-0CC2-2DA3438D26D5}"/>
              </a:ext>
            </a:extLst>
          </p:cNvPr>
          <p:cNvPicPr>
            <a:picLocks noChangeAspect="1"/>
          </p:cNvPicPr>
          <p:nvPr/>
        </p:nvPicPr>
        <p:blipFill>
          <a:blip r:embed="rId9"/>
          <a:stretch>
            <a:fillRect/>
          </a:stretch>
        </p:blipFill>
        <p:spPr>
          <a:xfrm>
            <a:off x="498190" y="3007876"/>
            <a:ext cx="1582894" cy="945876"/>
          </a:xfrm>
          <a:prstGeom prst="rect">
            <a:avLst/>
          </a:prstGeom>
        </p:spPr>
      </p:pic>
    </p:spTree>
    <p:extLst>
      <p:ext uri="{BB962C8B-B14F-4D97-AF65-F5344CB8AC3E}">
        <p14:creationId xmlns:p14="http://schemas.microsoft.com/office/powerpoint/2010/main" val="1406705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514D3F37-57E6-45A0-8434-121B6DDAD8FB}"/>
              </a:ext>
            </a:extLst>
          </p:cNvPr>
          <p:cNvPicPr>
            <a:picLocks noChangeAspect="1"/>
          </p:cNvPicPr>
          <p:nvPr/>
        </p:nvPicPr>
        <p:blipFill>
          <a:blip r:embed="rId2"/>
          <a:stretch>
            <a:fillRect/>
          </a:stretch>
        </p:blipFill>
        <p:spPr>
          <a:xfrm rot="1523108">
            <a:off x="6649147" y="1033341"/>
            <a:ext cx="1735832" cy="1901997"/>
          </a:xfrm>
          <a:prstGeom prst="rect">
            <a:avLst/>
          </a:prstGeom>
        </p:spPr>
      </p:pic>
      <p:sp>
        <p:nvSpPr>
          <p:cNvPr id="4" name="TekstSylinder 3">
            <a:extLst>
              <a:ext uri="{FF2B5EF4-FFF2-40B4-BE49-F238E27FC236}">
                <a16:creationId xmlns:a16="http://schemas.microsoft.com/office/drawing/2014/main" id="{D58295C3-B1A6-4C6A-B1EE-DF05309C28CC}"/>
              </a:ext>
            </a:extLst>
          </p:cNvPr>
          <p:cNvSpPr txBox="1"/>
          <p:nvPr/>
        </p:nvSpPr>
        <p:spPr>
          <a:xfrm>
            <a:off x="171037" y="3106095"/>
            <a:ext cx="8635836" cy="1477328"/>
          </a:xfrm>
          <a:prstGeom prst="rect">
            <a:avLst/>
          </a:prstGeom>
          <a:solidFill>
            <a:schemeClr val="accent1">
              <a:lumMod val="20000"/>
              <a:lumOff val="80000"/>
            </a:schemeClr>
          </a:solidFill>
        </p:spPr>
        <p:txBody>
          <a:bodyPr wrap="square" rtlCol="0">
            <a:spAutoFit/>
          </a:bodyPr>
          <a:lstStyle/>
          <a:p>
            <a:r>
              <a:rPr lang="nb-NO" dirty="0" err="1"/>
              <a:t>EndNote</a:t>
            </a:r>
            <a:r>
              <a:rPr lang="nb-NO" dirty="0"/>
              <a:t> (og andre referansehåndteringsprogram) trenger kvalitetsdata inn for å kunne tilby kvalitetsdata ut til dine siteringer og referanseliste. </a:t>
            </a:r>
            <a:br>
              <a:rPr lang="nb-NO" dirty="0"/>
            </a:br>
            <a:br>
              <a:rPr lang="nb-NO" dirty="0"/>
            </a:br>
            <a:r>
              <a:rPr lang="nb-NO" dirty="0"/>
              <a:t>Sjekk alltid siteringene og referanselista i manuset ditt grundig selv om du bruker et referansehåndteringsprogram. </a:t>
            </a:r>
          </a:p>
        </p:txBody>
      </p:sp>
      <p:grpSp>
        <p:nvGrpSpPr>
          <p:cNvPr id="12" name="Gruppe 11">
            <a:extLst>
              <a:ext uri="{FF2B5EF4-FFF2-40B4-BE49-F238E27FC236}">
                <a16:creationId xmlns:a16="http://schemas.microsoft.com/office/drawing/2014/main" id="{63023D96-4D72-41D3-A566-64F170FA64F0}"/>
              </a:ext>
            </a:extLst>
          </p:cNvPr>
          <p:cNvGrpSpPr/>
          <p:nvPr/>
        </p:nvGrpSpPr>
        <p:grpSpPr>
          <a:xfrm>
            <a:off x="249848" y="1069101"/>
            <a:ext cx="1756569" cy="1595158"/>
            <a:chOff x="249848" y="1069101"/>
            <a:chExt cx="1508487" cy="1401663"/>
          </a:xfrm>
        </p:grpSpPr>
        <p:pic>
          <p:nvPicPr>
            <p:cNvPr id="5" name="Bilde 4">
              <a:extLst>
                <a:ext uri="{FF2B5EF4-FFF2-40B4-BE49-F238E27FC236}">
                  <a16:creationId xmlns:a16="http://schemas.microsoft.com/office/drawing/2014/main" id="{9383A20A-E78B-4C2F-B8FE-2B7E92672C26}"/>
                </a:ext>
              </a:extLst>
            </p:cNvPr>
            <p:cNvPicPr>
              <a:picLocks noChangeAspect="1"/>
            </p:cNvPicPr>
            <p:nvPr/>
          </p:nvPicPr>
          <p:blipFill>
            <a:blip r:embed="rId3"/>
            <a:stretch>
              <a:fillRect/>
            </a:stretch>
          </p:blipFill>
          <p:spPr>
            <a:xfrm>
              <a:off x="416210" y="1069101"/>
              <a:ext cx="1175767" cy="395921"/>
            </a:xfrm>
            <a:prstGeom prst="rect">
              <a:avLst/>
            </a:prstGeom>
          </p:spPr>
        </p:pic>
        <p:pic>
          <p:nvPicPr>
            <p:cNvPr id="7" name="Bilde 6">
              <a:extLst>
                <a:ext uri="{FF2B5EF4-FFF2-40B4-BE49-F238E27FC236}">
                  <a16:creationId xmlns:a16="http://schemas.microsoft.com/office/drawing/2014/main" id="{07118F5E-A93C-49A1-9C5B-AD88763B5D48}"/>
                </a:ext>
              </a:extLst>
            </p:cNvPr>
            <p:cNvPicPr>
              <a:picLocks noChangeAspect="1"/>
            </p:cNvPicPr>
            <p:nvPr/>
          </p:nvPicPr>
          <p:blipFill>
            <a:blip r:embed="rId4"/>
            <a:stretch>
              <a:fillRect/>
            </a:stretch>
          </p:blipFill>
          <p:spPr>
            <a:xfrm>
              <a:off x="570759" y="1411737"/>
              <a:ext cx="866667" cy="438095"/>
            </a:xfrm>
            <a:prstGeom prst="rect">
              <a:avLst/>
            </a:prstGeom>
          </p:spPr>
        </p:pic>
        <p:pic>
          <p:nvPicPr>
            <p:cNvPr id="8" name="Bilde 7">
              <a:extLst>
                <a:ext uri="{FF2B5EF4-FFF2-40B4-BE49-F238E27FC236}">
                  <a16:creationId xmlns:a16="http://schemas.microsoft.com/office/drawing/2014/main" id="{28D559B5-B337-4CEA-A4C1-03C75D8B478F}"/>
                </a:ext>
              </a:extLst>
            </p:cNvPr>
            <p:cNvPicPr>
              <a:picLocks noChangeAspect="1"/>
            </p:cNvPicPr>
            <p:nvPr/>
          </p:nvPicPr>
          <p:blipFill>
            <a:blip r:embed="rId5"/>
            <a:stretch>
              <a:fillRect/>
            </a:stretch>
          </p:blipFill>
          <p:spPr>
            <a:xfrm>
              <a:off x="249848" y="1843161"/>
              <a:ext cx="1508487" cy="282358"/>
            </a:xfrm>
            <a:prstGeom prst="rect">
              <a:avLst/>
            </a:prstGeom>
          </p:spPr>
        </p:pic>
        <p:pic>
          <p:nvPicPr>
            <p:cNvPr id="10" name="Bilde 9">
              <a:extLst>
                <a:ext uri="{FF2B5EF4-FFF2-40B4-BE49-F238E27FC236}">
                  <a16:creationId xmlns:a16="http://schemas.microsoft.com/office/drawing/2014/main" id="{12FBF5B5-5943-4A1D-B9AA-D12480574075}"/>
                </a:ext>
              </a:extLst>
            </p:cNvPr>
            <p:cNvPicPr>
              <a:picLocks noChangeAspect="1"/>
            </p:cNvPicPr>
            <p:nvPr/>
          </p:nvPicPr>
          <p:blipFill>
            <a:blip r:embed="rId6"/>
            <a:stretch>
              <a:fillRect/>
            </a:stretch>
          </p:blipFill>
          <p:spPr>
            <a:xfrm>
              <a:off x="722672" y="2162245"/>
              <a:ext cx="562838" cy="308519"/>
            </a:xfrm>
            <a:prstGeom prst="rect">
              <a:avLst/>
            </a:prstGeom>
          </p:spPr>
        </p:pic>
      </p:grpSp>
      <p:sp>
        <p:nvSpPr>
          <p:cNvPr id="13" name="Pil: høyre 12">
            <a:extLst>
              <a:ext uri="{FF2B5EF4-FFF2-40B4-BE49-F238E27FC236}">
                <a16:creationId xmlns:a16="http://schemas.microsoft.com/office/drawing/2014/main" id="{385C8400-99F8-4CDB-9934-8842FA75AE59}"/>
              </a:ext>
            </a:extLst>
          </p:cNvPr>
          <p:cNvSpPr/>
          <p:nvPr/>
        </p:nvSpPr>
        <p:spPr>
          <a:xfrm>
            <a:off x="2124829" y="1708323"/>
            <a:ext cx="835459" cy="4985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4" name="Pil: høyre 13">
            <a:extLst>
              <a:ext uri="{FF2B5EF4-FFF2-40B4-BE49-F238E27FC236}">
                <a16:creationId xmlns:a16="http://schemas.microsoft.com/office/drawing/2014/main" id="{7E9420AC-A15C-4E2B-8877-4DE197D94A08}"/>
              </a:ext>
            </a:extLst>
          </p:cNvPr>
          <p:cNvSpPr/>
          <p:nvPr/>
        </p:nvSpPr>
        <p:spPr>
          <a:xfrm>
            <a:off x="5581368" y="1611436"/>
            <a:ext cx="835459" cy="4985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0EB3CCC4-1831-384F-4496-9C615017FB62}"/>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pic>
        <p:nvPicPr>
          <p:cNvPr id="9" name="Bilde 8" descr="Et bilde som inneholder tekst, Font, Grafikk, logo&#10;&#10;Automatisk generert beskrivelse">
            <a:extLst>
              <a:ext uri="{FF2B5EF4-FFF2-40B4-BE49-F238E27FC236}">
                <a16:creationId xmlns:a16="http://schemas.microsoft.com/office/drawing/2014/main" id="{537CB345-04AB-97D6-F289-52275FE6DCE9}"/>
              </a:ext>
            </a:extLst>
          </p:cNvPr>
          <p:cNvPicPr>
            <a:picLocks noChangeAspect="1"/>
          </p:cNvPicPr>
          <p:nvPr/>
        </p:nvPicPr>
        <p:blipFill>
          <a:blip r:embed="rId7"/>
          <a:stretch>
            <a:fillRect/>
          </a:stretch>
        </p:blipFill>
        <p:spPr>
          <a:xfrm>
            <a:off x="3334906" y="1397540"/>
            <a:ext cx="1874520" cy="1120140"/>
          </a:xfrm>
          <a:prstGeom prst="rect">
            <a:avLst/>
          </a:prstGeom>
        </p:spPr>
      </p:pic>
    </p:spTree>
    <p:extLst>
      <p:ext uri="{BB962C8B-B14F-4D97-AF65-F5344CB8AC3E}">
        <p14:creationId xmlns:p14="http://schemas.microsoft.com/office/powerpoint/2010/main" val="3185246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2D847B2-E35B-AC40-8F92-408E46CA4C90}"/>
              </a:ext>
            </a:extLst>
          </p:cNvPr>
          <p:cNvPicPr>
            <a:picLocks noChangeAspect="1"/>
          </p:cNvPicPr>
          <p:nvPr/>
        </p:nvPicPr>
        <p:blipFill rotWithShape="1">
          <a:blip r:embed="rId2"/>
          <a:srcRect r="6325"/>
          <a:stretch/>
        </p:blipFill>
        <p:spPr>
          <a:xfrm>
            <a:off x="6700069" y="775853"/>
            <a:ext cx="2199166" cy="1315140"/>
          </a:xfrm>
          <a:prstGeom prst="rect">
            <a:avLst/>
          </a:prstGeom>
          <a:ln>
            <a:solidFill>
              <a:schemeClr val="accent1"/>
            </a:solidFill>
          </a:ln>
        </p:spPr>
      </p:pic>
      <p:pic>
        <p:nvPicPr>
          <p:cNvPr id="4" name="Bilde 3">
            <a:extLst>
              <a:ext uri="{FF2B5EF4-FFF2-40B4-BE49-F238E27FC236}">
                <a16:creationId xmlns:a16="http://schemas.microsoft.com/office/drawing/2014/main" id="{6ED504CC-0DD2-D301-CA01-5B5B01C1785E}"/>
              </a:ext>
            </a:extLst>
          </p:cNvPr>
          <p:cNvPicPr>
            <a:picLocks noChangeAspect="1"/>
          </p:cNvPicPr>
          <p:nvPr/>
        </p:nvPicPr>
        <p:blipFill>
          <a:blip r:embed="rId3"/>
          <a:stretch>
            <a:fillRect/>
          </a:stretch>
        </p:blipFill>
        <p:spPr>
          <a:xfrm>
            <a:off x="4479814" y="2697521"/>
            <a:ext cx="1346483" cy="1989934"/>
          </a:xfrm>
          <a:prstGeom prst="rect">
            <a:avLst/>
          </a:prstGeom>
          <a:ln>
            <a:solidFill>
              <a:schemeClr val="accent1"/>
            </a:solidFill>
          </a:ln>
        </p:spPr>
      </p:pic>
      <p:pic>
        <p:nvPicPr>
          <p:cNvPr id="5" name="Bilde 4">
            <a:extLst>
              <a:ext uri="{FF2B5EF4-FFF2-40B4-BE49-F238E27FC236}">
                <a16:creationId xmlns:a16="http://schemas.microsoft.com/office/drawing/2014/main" id="{46FA75E3-A8B2-F5E9-5B5F-B0536B009AD5}"/>
              </a:ext>
            </a:extLst>
          </p:cNvPr>
          <p:cNvPicPr>
            <a:picLocks noChangeAspect="1"/>
          </p:cNvPicPr>
          <p:nvPr/>
        </p:nvPicPr>
        <p:blipFill>
          <a:blip r:embed="rId4"/>
          <a:stretch>
            <a:fillRect/>
          </a:stretch>
        </p:blipFill>
        <p:spPr>
          <a:xfrm>
            <a:off x="6948257" y="3407388"/>
            <a:ext cx="2160494" cy="1280067"/>
          </a:xfrm>
          <a:prstGeom prst="rect">
            <a:avLst/>
          </a:prstGeom>
          <a:ln>
            <a:solidFill>
              <a:schemeClr val="accent1"/>
            </a:solidFill>
          </a:ln>
        </p:spPr>
      </p:pic>
      <p:pic>
        <p:nvPicPr>
          <p:cNvPr id="12" name="Bilde 11">
            <a:extLst>
              <a:ext uri="{FF2B5EF4-FFF2-40B4-BE49-F238E27FC236}">
                <a16:creationId xmlns:a16="http://schemas.microsoft.com/office/drawing/2014/main" id="{EE7645F5-DEDE-E51D-116B-49C9CD31607B}"/>
              </a:ext>
            </a:extLst>
          </p:cNvPr>
          <p:cNvPicPr>
            <a:picLocks noChangeAspect="1"/>
          </p:cNvPicPr>
          <p:nvPr/>
        </p:nvPicPr>
        <p:blipFill>
          <a:blip r:embed="rId5"/>
          <a:stretch>
            <a:fillRect/>
          </a:stretch>
        </p:blipFill>
        <p:spPr>
          <a:xfrm>
            <a:off x="4438630" y="760055"/>
            <a:ext cx="1871280" cy="1572035"/>
          </a:xfrm>
          <a:prstGeom prst="rect">
            <a:avLst/>
          </a:prstGeom>
        </p:spPr>
      </p:pic>
      <p:pic>
        <p:nvPicPr>
          <p:cNvPr id="6" name="Bilde 5">
            <a:extLst>
              <a:ext uri="{FF2B5EF4-FFF2-40B4-BE49-F238E27FC236}">
                <a16:creationId xmlns:a16="http://schemas.microsoft.com/office/drawing/2014/main" id="{10E72299-4191-4B3F-91D6-D8BF27C12DF2}"/>
              </a:ext>
            </a:extLst>
          </p:cNvPr>
          <p:cNvPicPr>
            <a:picLocks noChangeAspect="1"/>
          </p:cNvPicPr>
          <p:nvPr/>
        </p:nvPicPr>
        <p:blipFill>
          <a:blip r:embed="rId6"/>
          <a:stretch>
            <a:fillRect/>
          </a:stretch>
        </p:blipFill>
        <p:spPr>
          <a:xfrm>
            <a:off x="5936135" y="2025393"/>
            <a:ext cx="1054601" cy="1572035"/>
          </a:xfrm>
          <a:prstGeom prst="rect">
            <a:avLst/>
          </a:prstGeom>
          <a:ln>
            <a:solidFill>
              <a:schemeClr val="accent1"/>
            </a:solidFill>
          </a:ln>
        </p:spPr>
      </p:pic>
      <p:sp>
        <p:nvSpPr>
          <p:cNvPr id="7" name="TekstSylinder 6">
            <a:extLst>
              <a:ext uri="{FF2B5EF4-FFF2-40B4-BE49-F238E27FC236}">
                <a16:creationId xmlns:a16="http://schemas.microsoft.com/office/drawing/2014/main" id="{A67B3DAC-8D41-34FF-519C-4D879E687498}"/>
              </a:ext>
            </a:extLst>
          </p:cNvPr>
          <p:cNvSpPr txBox="1"/>
          <p:nvPr/>
        </p:nvSpPr>
        <p:spPr>
          <a:xfrm>
            <a:off x="118375" y="2273031"/>
            <a:ext cx="4028751" cy="2308324"/>
          </a:xfrm>
          <a:prstGeom prst="rect">
            <a:avLst/>
          </a:prstGeom>
          <a:solidFill>
            <a:schemeClr val="accent1">
              <a:lumMod val="20000"/>
              <a:lumOff val="80000"/>
            </a:schemeClr>
          </a:solidFill>
        </p:spPr>
        <p:txBody>
          <a:bodyPr wrap="square" rtlCol="0">
            <a:spAutoFit/>
          </a:bodyPr>
          <a:lstStyle/>
          <a:p>
            <a:r>
              <a:rPr lang="nb-NO" sz="1600" dirty="0"/>
              <a:t>Er du ikke sikker på hvordan enkelte kilder skal siteres (f.eks. rapporter, lover, offentlige dokumenter, nettsider o.l.) kan du sjekke NTNU Oppgaveskriving.</a:t>
            </a:r>
          </a:p>
          <a:p>
            <a:endParaRPr lang="nb-NO" sz="1600" dirty="0"/>
          </a:p>
          <a:p>
            <a:r>
              <a:rPr lang="nb-NO" sz="1600" dirty="0"/>
              <a:t>NB! Skriver du på engelsk må du følge rådene på den engelske versjonen.</a:t>
            </a:r>
          </a:p>
          <a:p>
            <a:endParaRPr lang="nb-NO" sz="1600" dirty="0"/>
          </a:p>
          <a:p>
            <a:r>
              <a:rPr lang="nb-NO" sz="1600" dirty="0">
                <a:hlinkClick r:id="rId7"/>
              </a:rPr>
              <a:t>https://i.ntnu.no/oppgaveskriving</a:t>
            </a:r>
            <a:r>
              <a:rPr lang="nb-NO" sz="1600" dirty="0"/>
              <a:t> </a:t>
            </a:r>
          </a:p>
        </p:txBody>
      </p:sp>
      <p:sp>
        <p:nvSpPr>
          <p:cNvPr id="9" name="TekstSylinder 8">
            <a:extLst>
              <a:ext uri="{FF2B5EF4-FFF2-40B4-BE49-F238E27FC236}">
                <a16:creationId xmlns:a16="http://schemas.microsoft.com/office/drawing/2014/main" id="{98E8F515-DDE5-0CF6-C02C-5322B6D3F1BA}"/>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pic>
        <p:nvPicPr>
          <p:cNvPr id="11" name="Bilde 10">
            <a:extLst>
              <a:ext uri="{FF2B5EF4-FFF2-40B4-BE49-F238E27FC236}">
                <a16:creationId xmlns:a16="http://schemas.microsoft.com/office/drawing/2014/main" id="{51A5937E-0B14-B915-FC0A-EF7206B1D112}"/>
              </a:ext>
            </a:extLst>
          </p:cNvPr>
          <p:cNvPicPr>
            <a:picLocks noChangeAspect="1"/>
          </p:cNvPicPr>
          <p:nvPr/>
        </p:nvPicPr>
        <p:blipFill>
          <a:blip r:embed="rId8"/>
          <a:stretch>
            <a:fillRect/>
          </a:stretch>
        </p:blipFill>
        <p:spPr>
          <a:xfrm>
            <a:off x="166335" y="775853"/>
            <a:ext cx="2507032" cy="690342"/>
          </a:xfrm>
          <a:prstGeom prst="rect">
            <a:avLst/>
          </a:prstGeom>
        </p:spPr>
      </p:pic>
      <p:pic>
        <p:nvPicPr>
          <p:cNvPr id="15" name="Bilde 14">
            <a:extLst>
              <a:ext uri="{FF2B5EF4-FFF2-40B4-BE49-F238E27FC236}">
                <a16:creationId xmlns:a16="http://schemas.microsoft.com/office/drawing/2014/main" id="{42E56D69-2D0D-C873-1187-FD0E27A9F3BA}"/>
              </a:ext>
            </a:extLst>
          </p:cNvPr>
          <p:cNvPicPr>
            <a:picLocks noChangeAspect="1"/>
          </p:cNvPicPr>
          <p:nvPr/>
        </p:nvPicPr>
        <p:blipFill>
          <a:blip r:embed="rId9"/>
          <a:stretch>
            <a:fillRect/>
          </a:stretch>
        </p:blipFill>
        <p:spPr>
          <a:xfrm>
            <a:off x="2809408" y="775853"/>
            <a:ext cx="948396" cy="1305585"/>
          </a:xfrm>
          <a:prstGeom prst="rect">
            <a:avLst/>
          </a:prstGeom>
        </p:spPr>
      </p:pic>
    </p:spTree>
    <p:extLst>
      <p:ext uri="{BB962C8B-B14F-4D97-AF65-F5344CB8AC3E}">
        <p14:creationId xmlns:p14="http://schemas.microsoft.com/office/powerpoint/2010/main" val="3019434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240018" y="783913"/>
            <a:ext cx="3588455" cy="1015663"/>
          </a:xfrm>
          <a:prstGeom prst="rect">
            <a:avLst/>
          </a:prstGeom>
          <a:solidFill>
            <a:schemeClr val="accent1">
              <a:lumMod val="20000"/>
              <a:lumOff val="80000"/>
            </a:schemeClr>
          </a:solidFill>
        </p:spPr>
        <p:txBody>
          <a:bodyPr wrap="square" rtlCol="0">
            <a:spAutoFit/>
          </a:bodyPr>
          <a:lstStyle/>
          <a:p>
            <a:r>
              <a:rPr lang="nb-NO" b="1" dirty="0"/>
              <a:t>Forfatter-Dato stiler:</a:t>
            </a:r>
          </a:p>
          <a:p>
            <a:endParaRPr lang="nb-NO" sz="1400" b="1" dirty="0"/>
          </a:p>
          <a:p>
            <a:r>
              <a:rPr lang="nb-NO" sz="1400" dirty="0"/>
              <a:t>Vi anbefaler </a:t>
            </a:r>
            <a:r>
              <a:rPr lang="nb-NO" sz="1400" b="1" dirty="0"/>
              <a:t>APA 7th </a:t>
            </a:r>
            <a:r>
              <a:rPr lang="nb-NO" sz="1400" dirty="0"/>
              <a:t>stilen hvis du ønsker å bruke en forfatter-dato stil for din avhandling. </a:t>
            </a:r>
          </a:p>
        </p:txBody>
      </p:sp>
      <p:sp>
        <p:nvSpPr>
          <p:cNvPr id="8" name="TekstSylinder 7">
            <a:extLst>
              <a:ext uri="{FF2B5EF4-FFF2-40B4-BE49-F238E27FC236}">
                <a16:creationId xmlns:a16="http://schemas.microsoft.com/office/drawing/2014/main" id="{DA390AE8-4549-BF1C-5052-39270F45D755}"/>
              </a:ext>
            </a:extLst>
          </p:cNvPr>
          <p:cNvSpPr txBox="1"/>
          <p:nvPr/>
        </p:nvSpPr>
        <p:spPr>
          <a:xfrm>
            <a:off x="60036" y="4170219"/>
            <a:ext cx="3440546" cy="584775"/>
          </a:xfrm>
          <a:prstGeom prst="rect">
            <a:avLst/>
          </a:prstGeom>
          <a:noFill/>
          <a:ln>
            <a:noFill/>
          </a:ln>
        </p:spPr>
        <p:txBody>
          <a:bodyPr wrap="square" rtlCol="0">
            <a:spAutoFit/>
          </a:bodyPr>
          <a:lstStyle/>
          <a:p>
            <a:pPr algn="l"/>
            <a:r>
              <a:rPr lang="nb-NO" sz="800" dirty="0">
                <a:latin typeface="Segoe UI" panose="020B0502040204020203" pitchFamily="34" charset="0"/>
              </a:rPr>
              <a:t>Tekst og referanser er hentet fra:</a:t>
            </a:r>
            <a:br>
              <a:rPr lang="nb-NO" sz="800" dirty="0">
                <a:latin typeface="Segoe UI" panose="020B0502040204020203" pitchFamily="34" charset="0"/>
              </a:rPr>
            </a:br>
            <a:r>
              <a:rPr lang="nb-NO" sz="800" dirty="0">
                <a:latin typeface="Segoe UI" panose="020B0502040204020203" pitchFamily="34" charset="0"/>
              </a:rPr>
              <a:t>Wisløff U, </a:t>
            </a:r>
            <a:r>
              <a:rPr lang="nb-NO" sz="800" dirty="0" err="1">
                <a:latin typeface="Segoe UI" panose="020B0502040204020203" pitchFamily="34" charset="0"/>
              </a:rPr>
              <a:t>Castagna</a:t>
            </a:r>
            <a:r>
              <a:rPr lang="nb-NO" sz="800" dirty="0">
                <a:latin typeface="Segoe UI" panose="020B0502040204020203" pitchFamily="34" charset="0"/>
              </a:rPr>
              <a:t> C, Helgerud J, Jones R, Hoff J. Strong </a:t>
            </a:r>
            <a:r>
              <a:rPr lang="nb-NO" sz="800" dirty="0" err="1">
                <a:latin typeface="Segoe UI" panose="020B0502040204020203" pitchFamily="34" charset="0"/>
              </a:rPr>
              <a:t>correlation</a:t>
            </a:r>
            <a:r>
              <a:rPr lang="nb-NO" sz="800" dirty="0">
                <a:latin typeface="Segoe UI" panose="020B0502040204020203" pitchFamily="34" charset="0"/>
              </a:rPr>
              <a:t> </a:t>
            </a:r>
            <a:r>
              <a:rPr lang="nb-NO" sz="800" dirty="0" err="1">
                <a:latin typeface="Segoe UI" panose="020B0502040204020203" pitchFamily="34" charset="0"/>
              </a:rPr>
              <a:t>of</a:t>
            </a:r>
            <a:r>
              <a:rPr lang="nb-NO" sz="800" dirty="0">
                <a:latin typeface="Segoe UI" panose="020B0502040204020203" pitchFamily="34" charset="0"/>
              </a:rPr>
              <a:t> </a:t>
            </a:r>
            <a:r>
              <a:rPr lang="nb-NO" sz="800" dirty="0" err="1">
                <a:latin typeface="Segoe UI" panose="020B0502040204020203" pitchFamily="34" charset="0"/>
              </a:rPr>
              <a:t>maximal</a:t>
            </a:r>
            <a:r>
              <a:rPr lang="nb-NO" sz="800" dirty="0">
                <a:latin typeface="Segoe UI" panose="020B0502040204020203" pitchFamily="34" charset="0"/>
              </a:rPr>
              <a:t> </a:t>
            </a:r>
            <a:r>
              <a:rPr lang="nb-NO" sz="800" dirty="0" err="1">
                <a:latin typeface="Segoe UI" panose="020B0502040204020203" pitchFamily="34" charset="0"/>
              </a:rPr>
              <a:t>squat</a:t>
            </a:r>
            <a:r>
              <a:rPr lang="nb-NO" sz="800" dirty="0">
                <a:latin typeface="Segoe UI" panose="020B0502040204020203" pitchFamily="34" charset="0"/>
              </a:rPr>
              <a:t> </a:t>
            </a:r>
            <a:r>
              <a:rPr lang="nb-NO" sz="800" dirty="0" err="1">
                <a:latin typeface="Segoe UI" panose="020B0502040204020203" pitchFamily="34" charset="0"/>
              </a:rPr>
              <a:t>strength</a:t>
            </a:r>
            <a:r>
              <a:rPr lang="nb-NO" sz="800" dirty="0">
                <a:latin typeface="Segoe UI" panose="020B0502040204020203" pitchFamily="34" charset="0"/>
              </a:rPr>
              <a:t> </a:t>
            </a:r>
            <a:r>
              <a:rPr lang="nb-NO" sz="800" dirty="0" err="1">
                <a:latin typeface="Segoe UI" panose="020B0502040204020203" pitchFamily="34" charset="0"/>
              </a:rPr>
              <a:t>with</a:t>
            </a:r>
            <a:r>
              <a:rPr lang="nb-NO" sz="800" dirty="0">
                <a:latin typeface="Segoe UI" panose="020B0502040204020203" pitchFamily="34" charset="0"/>
              </a:rPr>
              <a:t> sprint </a:t>
            </a:r>
            <a:r>
              <a:rPr lang="nb-NO" sz="800" dirty="0" err="1">
                <a:latin typeface="Segoe UI" panose="020B0502040204020203" pitchFamily="34" charset="0"/>
              </a:rPr>
              <a:t>performance</a:t>
            </a:r>
            <a:r>
              <a:rPr lang="nb-NO" sz="800" dirty="0">
                <a:latin typeface="Segoe UI" panose="020B0502040204020203" pitchFamily="34" charset="0"/>
              </a:rPr>
              <a:t> and </a:t>
            </a:r>
            <a:r>
              <a:rPr lang="nb-NO" sz="800" dirty="0" err="1">
                <a:latin typeface="Segoe UI" panose="020B0502040204020203" pitchFamily="34" charset="0"/>
              </a:rPr>
              <a:t>vertical</a:t>
            </a:r>
            <a:r>
              <a:rPr lang="nb-NO" sz="800" dirty="0">
                <a:latin typeface="Segoe UI" panose="020B0502040204020203" pitchFamily="34" charset="0"/>
              </a:rPr>
              <a:t> jump </a:t>
            </a:r>
            <a:r>
              <a:rPr lang="nb-NO" sz="800" dirty="0" err="1">
                <a:latin typeface="Segoe UI" panose="020B0502040204020203" pitchFamily="34" charset="0"/>
              </a:rPr>
              <a:t>height</a:t>
            </a:r>
            <a:r>
              <a:rPr lang="nb-NO" sz="800" dirty="0">
                <a:latin typeface="Segoe UI" panose="020B0502040204020203" pitchFamily="34" charset="0"/>
              </a:rPr>
              <a:t> in elite </a:t>
            </a:r>
            <a:r>
              <a:rPr lang="nb-NO" sz="800" dirty="0" err="1">
                <a:latin typeface="Segoe UI" panose="020B0502040204020203" pitchFamily="34" charset="0"/>
              </a:rPr>
              <a:t>soccer</a:t>
            </a:r>
            <a:r>
              <a:rPr lang="nb-NO" sz="800" dirty="0">
                <a:latin typeface="Segoe UI" panose="020B0502040204020203" pitchFamily="34" charset="0"/>
              </a:rPr>
              <a:t> </a:t>
            </a:r>
            <a:r>
              <a:rPr lang="nb-NO" sz="800" dirty="0" err="1">
                <a:latin typeface="Segoe UI" panose="020B0502040204020203" pitchFamily="34" charset="0"/>
              </a:rPr>
              <a:t>players</a:t>
            </a:r>
            <a:r>
              <a:rPr lang="nb-NO" sz="800" dirty="0">
                <a:latin typeface="Segoe UI" panose="020B0502040204020203" pitchFamily="34" charset="0"/>
              </a:rPr>
              <a:t>. </a:t>
            </a:r>
            <a:r>
              <a:rPr lang="nb-NO" sz="800" dirty="0" err="1">
                <a:latin typeface="Segoe UI" panose="020B0502040204020203" pitchFamily="34" charset="0"/>
              </a:rPr>
              <a:t>Br</a:t>
            </a:r>
            <a:r>
              <a:rPr lang="nb-NO" sz="800" dirty="0">
                <a:latin typeface="Segoe UI" panose="020B0502040204020203" pitchFamily="34" charset="0"/>
              </a:rPr>
              <a:t> J Sports Med. 2004;38(3):285-8.</a:t>
            </a:r>
            <a:endParaRPr lang="nb-NO" sz="800" b="1" dirty="0"/>
          </a:p>
        </p:txBody>
      </p:sp>
      <p:pic>
        <p:nvPicPr>
          <p:cNvPr id="10" name="Bilde 9">
            <a:extLst>
              <a:ext uri="{FF2B5EF4-FFF2-40B4-BE49-F238E27FC236}">
                <a16:creationId xmlns:a16="http://schemas.microsoft.com/office/drawing/2014/main" id="{0BCA2F7E-5B9E-8D92-C940-9408E3F0FD1F}"/>
              </a:ext>
            </a:extLst>
          </p:cNvPr>
          <p:cNvPicPr>
            <a:picLocks noChangeAspect="1"/>
          </p:cNvPicPr>
          <p:nvPr/>
        </p:nvPicPr>
        <p:blipFill>
          <a:blip r:embed="rId2"/>
          <a:stretch>
            <a:fillRect/>
          </a:stretch>
        </p:blipFill>
        <p:spPr>
          <a:xfrm>
            <a:off x="4955284" y="691987"/>
            <a:ext cx="3786708" cy="4063007"/>
          </a:xfrm>
          <a:prstGeom prst="rect">
            <a:avLst/>
          </a:prstGeom>
        </p:spPr>
      </p:pic>
      <p:sp>
        <p:nvSpPr>
          <p:cNvPr id="2" name="TekstSylinder 1">
            <a:extLst>
              <a:ext uri="{FF2B5EF4-FFF2-40B4-BE49-F238E27FC236}">
                <a16:creationId xmlns:a16="http://schemas.microsoft.com/office/drawing/2014/main" id="{5342AAD0-1842-3F58-5A3A-0514282FE90E}"/>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391121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0B73A9A-2EF4-D1DA-DD62-B2C6A86512FC}"/>
              </a:ext>
            </a:extLst>
          </p:cNvPr>
          <p:cNvPicPr>
            <a:picLocks noChangeAspect="1"/>
          </p:cNvPicPr>
          <p:nvPr/>
        </p:nvPicPr>
        <p:blipFill>
          <a:blip r:embed="rId2"/>
          <a:stretch>
            <a:fillRect/>
          </a:stretch>
        </p:blipFill>
        <p:spPr>
          <a:xfrm>
            <a:off x="238990" y="844550"/>
            <a:ext cx="4047188" cy="3398510"/>
          </a:xfrm>
          <a:prstGeom prst="rect">
            <a:avLst/>
          </a:prstGeom>
        </p:spPr>
      </p:pic>
      <p:pic>
        <p:nvPicPr>
          <p:cNvPr id="7" name="Bilde 6">
            <a:extLst>
              <a:ext uri="{FF2B5EF4-FFF2-40B4-BE49-F238E27FC236}">
                <a16:creationId xmlns:a16="http://schemas.microsoft.com/office/drawing/2014/main" id="{45C12BE4-5959-2127-DA83-65630E4F1ECB}"/>
              </a:ext>
            </a:extLst>
          </p:cNvPr>
          <p:cNvPicPr>
            <a:picLocks noChangeAspect="1"/>
          </p:cNvPicPr>
          <p:nvPr/>
        </p:nvPicPr>
        <p:blipFill>
          <a:blip r:embed="rId3"/>
          <a:stretch>
            <a:fillRect/>
          </a:stretch>
        </p:blipFill>
        <p:spPr>
          <a:xfrm>
            <a:off x="4279109" y="844615"/>
            <a:ext cx="4007641" cy="3398445"/>
          </a:xfrm>
          <a:prstGeom prst="rect">
            <a:avLst/>
          </a:prstGeom>
        </p:spPr>
      </p:pic>
      <p:sp>
        <p:nvSpPr>
          <p:cNvPr id="8" name="TekstSylinder 7">
            <a:extLst>
              <a:ext uri="{FF2B5EF4-FFF2-40B4-BE49-F238E27FC236}">
                <a16:creationId xmlns:a16="http://schemas.microsoft.com/office/drawing/2014/main" id="{13E42E2B-7355-0FCF-CC18-F52E13D0C53B}"/>
              </a:ext>
            </a:extLst>
          </p:cNvPr>
          <p:cNvSpPr txBox="1"/>
          <p:nvPr/>
        </p:nvSpPr>
        <p:spPr>
          <a:xfrm>
            <a:off x="238989" y="4476233"/>
            <a:ext cx="6554364" cy="246221"/>
          </a:xfrm>
          <a:prstGeom prst="rect">
            <a:avLst/>
          </a:prstGeom>
          <a:solidFill>
            <a:schemeClr val="tx2">
              <a:lumMod val="20000"/>
              <a:lumOff val="80000"/>
            </a:schemeClr>
          </a:solidFill>
        </p:spPr>
        <p:txBody>
          <a:bodyPr wrap="square" rtlCol="0">
            <a:spAutoFit/>
          </a:bodyPr>
          <a:lstStyle/>
          <a:p>
            <a:pPr algn="l"/>
            <a:r>
              <a:rPr lang="nb-NO" sz="1000" b="1" dirty="0"/>
              <a:t>Forfatteren kopierte er hel artikkel!</a:t>
            </a:r>
          </a:p>
        </p:txBody>
      </p:sp>
      <p:sp>
        <p:nvSpPr>
          <p:cNvPr id="2" name="TekstSylinder 1">
            <a:extLst>
              <a:ext uri="{FF2B5EF4-FFF2-40B4-BE49-F238E27FC236}">
                <a16:creationId xmlns:a16="http://schemas.microsoft.com/office/drawing/2014/main" id="{357BF3A6-BCE9-1759-B305-DCAE17A2D262}"/>
              </a:ext>
            </a:extLst>
          </p:cNvPr>
          <p:cNvSpPr txBox="1"/>
          <p:nvPr/>
        </p:nvSpPr>
        <p:spPr>
          <a:xfrm>
            <a:off x="416210" y="67748"/>
            <a:ext cx="8292662"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Plagiering i akademisk skriving</a:t>
            </a:r>
          </a:p>
        </p:txBody>
      </p:sp>
    </p:spTree>
    <p:extLst>
      <p:ext uri="{BB962C8B-B14F-4D97-AF65-F5344CB8AC3E}">
        <p14:creationId xmlns:p14="http://schemas.microsoft.com/office/powerpoint/2010/main" val="548439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179983" y="737824"/>
            <a:ext cx="3648490" cy="1877437"/>
          </a:xfrm>
          <a:prstGeom prst="rect">
            <a:avLst/>
          </a:prstGeom>
          <a:solidFill>
            <a:schemeClr val="accent1">
              <a:lumMod val="20000"/>
              <a:lumOff val="80000"/>
            </a:schemeClr>
          </a:solidFill>
        </p:spPr>
        <p:txBody>
          <a:bodyPr wrap="square" rtlCol="0">
            <a:spAutoFit/>
          </a:bodyPr>
          <a:lstStyle/>
          <a:p>
            <a:r>
              <a:rPr lang="nb-NO" b="1" dirty="0"/>
              <a:t>Nummerert stil:</a:t>
            </a:r>
          </a:p>
          <a:p>
            <a:br>
              <a:rPr kumimoji="0" lang="nb-NO" sz="1400" b="0" i="0" u="none" strike="noStrike" kern="1200" cap="none" spc="0" normalizeH="0" baseline="0" noProof="0" dirty="0">
                <a:ln>
                  <a:noFill/>
                </a:ln>
                <a:solidFill>
                  <a:prstClr val="black"/>
                </a:solidFill>
                <a:effectLst/>
                <a:uLnTx/>
                <a:uFillTx/>
                <a:latin typeface="Calibri"/>
                <a:ea typeface="+mn-ea"/>
                <a:cs typeface="+mn-cs"/>
              </a:rPr>
            </a:br>
            <a:r>
              <a:rPr lang="nb-NO" sz="1400" dirty="0"/>
              <a:t>Vi anbefaler </a:t>
            </a:r>
            <a:r>
              <a:rPr lang="nb-NO" sz="1400" b="1" dirty="0"/>
              <a:t>Vancouver </a:t>
            </a:r>
            <a:r>
              <a:rPr lang="nb-NO" sz="1400" dirty="0"/>
              <a:t>stilen hvis du ønsker å bruke en nummerert stil for din avhandling.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400"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a:ea typeface="+mn-ea"/>
                <a:cs typeface="+mn-cs"/>
              </a:rPr>
              <a:t>Noen nummererte stiler bruker klamme-parenteser i stedet for vanlige parenteser: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Calibri"/>
                <a:ea typeface="+mn-ea"/>
                <a:cs typeface="+mn-cs"/>
              </a:rPr>
              <a:t>[1], [2-4].</a:t>
            </a:r>
          </a:p>
        </p:txBody>
      </p:sp>
      <p:pic>
        <p:nvPicPr>
          <p:cNvPr id="7" name="Bilde 6">
            <a:extLst>
              <a:ext uri="{FF2B5EF4-FFF2-40B4-BE49-F238E27FC236}">
                <a16:creationId xmlns:a16="http://schemas.microsoft.com/office/drawing/2014/main" id="{FCD143EC-1FB8-A5EE-5BEB-0FDEBA6F6622}"/>
              </a:ext>
            </a:extLst>
          </p:cNvPr>
          <p:cNvPicPr>
            <a:picLocks noChangeAspect="1"/>
          </p:cNvPicPr>
          <p:nvPr/>
        </p:nvPicPr>
        <p:blipFill>
          <a:blip r:embed="rId2"/>
          <a:stretch>
            <a:fillRect/>
          </a:stretch>
        </p:blipFill>
        <p:spPr>
          <a:xfrm>
            <a:off x="3991686" y="771235"/>
            <a:ext cx="4635205" cy="3980873"/>
          </a:xfrm>
          <a:prstGeom prst="rect">
            <a:avLst/>
          </a:prstGeom>
        </p:spPr>
      </p:pic>
      <p:sp>
        <p:nvSpPr>
          <p:cNvPr id="8" name="TekstSylinder 7">
            <a:extLst>
              <a:ext uri="{FF2B5EF4-FFF2-40B4-BE49-F238E27FC236}">
                <a16:creationId xmlns:a16="http://schemas.microsoft.com/office/drawing/2014/main" id="{81F322BA-D2A2-A34C-B53C-7B1BAE28FC94}"/>
              </a:ext>
            </a:extLst>
          </p:cNvPr>
          <p:cNvSpPr txBox="1"/>
          <p:nvPr/>
        </p:nvSpPr>
        <p:spPr>
          <a:xfrm>
            <a:off x="60036" y="4170219"/>
            <a:ext cx="3440546" cy="584775"/>
          </a:xfrm>
          <a:prstGeom prst="rect">
            <a:avLst/>
          </a:prstGeom>
          <a:noFill/>
          <a:ln>
            <a:noFill/>
          </a:ln>
        </p:spPr>
        <p:txBody>
          <a:bodyPr wrap="square" rtlCol="0">
            <a:spAutoFit/>
          </a:bodyPr>
          <a:lstStyle/>
          <a:p>
            <a:pPr algn="l"/>
            <a:r>
              <a:rPr lang="nb-NO" sz="800" dirty="0">
                <a:latin typeface="Segoe UI" panose="020B0502040204020203" pitchFamily="34" charset="0"/>
              </a:rPr>
              <a:t>Tekst og referanser er hentet fra:</a:t>
            </a:r>
            <a:br>
              <a:rPr lang="en-US" sz="800" dirty="0">
                <a:latin typeface="Segoe UI" panose="020B0502040204020203" pitchFamily="34" charset="0"/>
              </a:rPr>
            </a:br>
            <a:r>
              <a:rPr lang="en-US" sz="800" dirty="0">
                <a:latin typeface="Segoe UI" panose="020B0502040204020203" pitchFamily="34" charset="0"/>
              </a:rPr>
              <a:t>Wisløff U, </a:t>
            </a:r>
            <a:r>
              <a:rPr lang="en-US" sz="800" dirty="0" err="1">
                <a:latin typeface="Segoe UI" panose="020B0502040204020203" pitchFamily="34" charset="0"/>
              </a:rPr>
              <a:t>Castagna</a:t>
            </a:r>
            <a:r>
              <a:rPr lang="en-US" sz="800" dirty="0">
                <a:latin typeface="Segoe UI" panose="020B0502040204020203" pitchFamily="34" charset="0"/>
              </a:rPr>
              <a:t> C, </a:t>
            </a:r>
            <a:r>
              <a:rPr lang="en-US" sz="800" dirty="0" err="1">
                <a:latin typeface="Segoe UI" panose="020B0502040204020203" pitchFamily="34" charset="0"/>
              </a:rPr>
              <a:t>Helgerud</a:t>
            </a:r>
            <a:r>
              <a:rPr lang="en-US" sz="800" dirty="0">
                <a:latin typeface="Segoe UI" panose="020B0502040204020203" pitchFamily="34" charset="0"/>
              </a:rPr>
              <a:t> J, Jones R, Hoff J. Strong correlation of maximal squat strength with sprint performance and vertical jump height in elite soccer players. Br J Sports Med. 2004;38(3):285-8.</a:t>
            </a:r>
            <a:endParaRPr lang="en-US" sz="800" b="1" dirty="0"/>
          </a:p>
        </p:txBody>
      </p:sp>
      <p:sp>
        <p:nvSpPr>
          <p:cNvPr id="2" name="TekstSylinder 1">
            <a:extLst>
              <a:ext uri="{FF2B5EF4-FFF2-40B4-BE49-F238E27FC236}">
                <a16:creationId xmlns:a16="http://schemas.microsoft.com/office/drawing/2014/main" id="{DD5F1BC9-8C07-11DE-9CB4-300EF33C716E}"/>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3204016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221545" y="815540"/>
            <a:ext cx="3597691" cy="1508105"/>
          </a:xfrm>
          <a:prstGeom prst="rect">
            <a:avLst/>
          </a:prstGeom>
          <a:solidFill>
            <a:schemeClr val="accent1">
              <a:lumMod val="20000"/>
              <a:lumOff val="80000"/>
            </a:schemeClr>
          </a:solidFill>
        </p:spPr>
        <p:txBody>
          <a:bodyPr wrap="square" rtlCol="0">
            <a:spAutoFit/>
          </a:bodyPr>
          <a:lstStyle/>
          <a:p>
            <a:r>
              <a:rPr lang="nb-NO" b="1" dirty="0"/>
              <a:t>Nummerert stil med opphøyet tall (superscript):</a:t>
            </a:r>
          </a:p>
          <a:p>
            <a:br>
              <a:rPr lang="nb-NO" sz="1400" b="1" dirty="0"/>
            </a:br>
            <a:r>
              <a:rPr lang="nb-NO" sz="1400" dirty="0"/>
              <a:t>En variant av den nummererte stilen er å bruke opphøyde tall. Eksemplet til høyre viser bruk av denne varianten i tidsskriftet Nature.</a:t>
            </a:r>
            <a:endParaRPr lang="nb-NO" sz="1400" b="1" dirty="0"/>
          </a:p>
        </p:txBody>
      </p:sp>
      <p:pic>
        <p:nvPicPr>
          <p:cNvPr id="7" name="Bilde 6">
            <a:extLst>
              <a:ext uri="{FF2B5EF4-FFF2-40B4-BE49-F238E27FC236}">
                <a16:creationId xmlns:a16="http://schemas.microsoft.com/office/drawing/2014/main" id="{2AA07468-A033-94CC-8A06-A48F3D0B2072}"/>
              </a:ext>
            </a:extLst>
          </p:cNvPr>
          <p:cNvPicPr>
            <a:picLocks noChangeAspect="1"/>
          </p:cNvPicPr>
          <p:nvPr/>
        </p:nvPicPr>
        <p:blipFill>
          <a:blip r:embed="rId2"/>
          <a:stretch>
            <a:fillRect/>
          </a:stretch>
        </p:blipFill>
        <p:spPr>
          <a:xfrm>
            <a:off x="4428498" y="706582"/>
            <a:ext cx="4451917" cy="4043824"/>
          </a:xfrm>
          <a:prstGeom prst="rect">
            <a:avLst/>
          </a:prstGeom>
        </p:spPr>
      </p:pic>
      <p:sp>
        <p:nvSpPr>
          <p:cNvPr id="8" name="TekstSylinder 7">
            <a:extLst>
              <a:ext uri="{FF2B5EF4-FFF2-40B4-BE49-F238E27FC236}">
                <a16:creationId xmlns:a16="http://schemas.microsoft.com/office/drawing/2014/main" id="{F22A938C-2AD3-A088-F935-FC097061CB14}"/>
              </a:ext>
            </a:extLst>
          </p:cNvPr>
          <p:cNvSpPr txBox="1"/>
          <p:nvPr/>
        </p:nvSpPr>
        <p:spPr>
          <a:xfrm>
            <a:off x="60036" y="4170219"/>
            <a:ext cx="3440546" cy="584775"/>
          </a:xfrm>
          <a:prstGeom prst="rect">
            <a:avLst/>
          </a:prstGeom>
          <a:noFill/>
          <a:ln>
            <a:noFill/>
          </a:ln>
        </p:spPr>
        <p:txBody>
          <a:bodyPr wrap="square" rtlCol="0">
            <a:spAutoFit/>
          </a:bodyPr>
          <a:lstStyle/>
          <a:p>
            <a:pPr algn="l"/>
            <a:r>
              <a:rPr lang="nb-NO" sz="800" dirty="0">
                <a:latin typeface="Segoe UI" panose="020B0502040204020203" pitchFamily="34" charset="0"/>
              </a:rPr>
              <a:t>Tekst og referanser er hentet fra:</a:t>
            </a:r>
            <a:br>
              <a:rPr lang="nb-NO" sz="800" dirty="0">
                <a:latin typeface="Segoe UI" panose="020B0502040204020203" pitchFamily="34" charset="0"/>
              </a:rPr>
            </a:br>
            <a:r>
              <a:rPr lang="nb-NO" sz="800" dirty="0">
                <a:latin typeface="Segoe UI" panose="020B0502040204020203" pitchFamily="34" charset="0"/>
              </a:rPr>
              <a:t>Wisløff U, </a:t>
            </a:r>
            <a:r>
              <a:rPr lang="nb-NO" sz="800" dirty="0" err="1">
                <a:latin typeface="Segoe UI" panose="020B0502040204020203" pitchFamily="34" charset="0"/>
              </a:rPr>
              <a:t>Castagna</a:t>
            </a:r>
            <a:r>
              <a:rPr lang="nb-NO" sz="800" dirty="0">
                <a:latin typeface="Segoe UI" panose="020B0502040204020203" pitchFamily="34" charset="0"/>
              </a:rPr>
              <a:t> C, Helgerud J, Jones R, Hoff J. Strong </a:t>
            </a:r>
            <a:r>
              <a:rPr lang="nb-NO" sz="800" dirty="0" err="1">
                <a:latin typeface="Segoe UI" panose="020B0502040204020203" pitchFamily="34" charset="0"/>
              </a:rPr>
              <a:t>correlation</a:t>
            </a:r>
            <a:r>
              <a:rPr lang="nb-NO" sz="800" dirty="0">
                <a:latin typeface="Segoe UI" panose="020B0502040204020203" pitchFamily="34" charset="0"/>
              </a:rPr>
              <a:t> </a:t>
            </a:r>
            <a:r>
              <a:rPr lang="nb-NO" sz="800" dirty="0" err="1">
                <a:latin typeface="Segoe UI" panose="020B0502040204020203" pitchFamily="34" charset="0"/>
              </a:rPr>
              <a:t>of</a:t>
            </a:r>
            <a:r>
              <a:rPr lang="nb-NO" sz="800" dirty="0">
                <a:latin typeface="Segoe UI" panose="020B0502040204020203" pitchFamily="34" charset="0"/>
              </a:rPr>
              <a:t> </a:t>
            </a:r>
            <a:r>
              <a:rPr lang="nb-NO" sz="800" dirty="0" err="1">
                <a:latin typeface="Segoe UI" panose="020B0502040204020203" pitchFamily="34" charset="0"/>
              </a:rPr>
              <a:t>maximal</a:t>
            </a:r>
            <a:r>
              <a:rPr lang="nb-NO" sz="800" dirty="0">
                <a:latin typeface="Segoe UI" panose="020B0502040204020203" pitchFamily="34" charset="0"/>
              </a:rPr>
              <a:t> </a:t>
            </a:r>
            <a:r>
              <a:rPr lang="nb-NO" sz="800" dirty="0" err="1">
                <a:latin typeface="Segoe UI" panose="020B0502040204020203" pitchFamily="34" charset="0"/>
              </a:rPr>
              <a:t>squat</a:t>
            </a:r>
            <a:r>
              <a:rPr lang="nb-NO" sz="800" dirty="0">
                <a:latin typeface="Segoe UI" panose="020B0502040204020203" pitchFamily="34" charset="0"/>
              </a:rPr>
              <a:t> </a:t>
            </a:r>
            <a:r>
              <a:rPr lang="nb-NO" sz="800" dirty="0" err="1">
                <a:latin typeface="Segoe UI" panose="020B0502040204020203" pitchFamily="34" charset="0"/>
              </a:rPr>
              <a:t>strength</a:t>
            </a:r>
            <a:r>
              <a:rPr lang="nb-NO" sz="800" dirty="0">
                <a:latin typeface="Segoe UI" panose="020B0502040204020203" pitchFamily="34" charset="0"/>
              </a:rPr>
              <a:t> </a:t>
            </a:r>
            <a:r>
              <a:rPr lang="nb-NO" sz="800" dirty="0" err="1">
                <a:latin typeface="Segoe UI" panose="020B0502040204020203" pitchFamily="34" charset="0"/>
              </a:rPr>
              <a:t>with</a:t>
            </a:r>
            <a:r>
              <a:rPr lang="nb-NO" sz="800" dirty="0">
                <a:latin typeface="Segoe UI" panose="020B0502040204020203" pitchFamily="34" charset="0"/>
              </a:rPr>
              <a:t> sprint </a:t>
            </a:r>
            <a:r>
              <a:rPr lang="nb-NO" sz="800" dirty="0" err="1">
                <a:latin typeface="Segoe UI" panose="020B0502040204020203" pitchFamily="34" charset="0"/>
              </a:rPr>
              <a:t>performance</a:t>
            </a:r>
            <a:r>
              <a:rPr lang="nb-NO" sz="800" dirty="0">
                <a:latin typeface="Segoe UI" panose="020B0502040204020203" pitchFamily="34" charset="0"/>
              </a:rPr>
              <a:t> and </a:t>
            </a:r>
            <a:r>
              <a:rPr lang="nb-NO" sz="800" dirty="0" err="1">
                <a:latin typeface="Segoe UI" panose="020B0502040204020203" pitchFamily="34" charset="0"/>
              </a:rPr>
              <a:t>vertical</a:t>
            </a:r>
            <a:r>
              <a:rPr lang="nb-NO" sz="800" dirty="0">
                <a:latin typeface="Segoe UI" panose="020B0502040204020203" pitchFamily="34" charset="0"/>
              </a:rPr>
              <a:t> jump </a:t>
            </a:r>
            <a:r>
              <a:rPr lang="nb-NO" sz="800" dirty="0" err="1">
                <a:latin typeface="Segoe UI" panose="020B0502040204020203" pitchFamily="34" charset="0"/>
              </a:rPr>
              <a:t>height</a:t>
            </a:r>
            <a:r>
              <a:rPr lang="nb-NO" sz="800" dirty="0">
                <a:latin typeface="Segoe UI" panose="020B0502040204020203" pitchFamily="34" charset="0"/>
              </a:rPr>
              <a:t> in elite </a:t>
            </a:r>
            <a:r>
              <a:rPr lang="nb-NO" sz="800" dirty="0" err="1">
                <a:latin typeface="Segoe UI" panose="020B0502040204020203" pitchFamily="34" charset="0"/>
              </a:rPr>
              <a:t>soccer</a:t>
            </a:r>
            <a:r>
              <a:rPr lang="nb-NO" sz="800" dirty="0">
                <a:latin typeface="Segoe UI" panose="020B0502040204020203" pitchFamily="34" charset="0"/>
              </a:rPr>
              <a:t> </a:t>
            </a:r>
            <a:r>
              <a:rPr lang="nb-NO" sz="800" dirty="0" err="1">
                <a:latin typeface="Segoe UI" panose="020B0502040204020203" pitchFamily="34" charset="0"/>
              </a:rPr>
              <a:t>players</a:t>
            </a:r>
            <a:r>
              <a:rPr lang="nb-NO" sz="800" dirty="0">
                <a:latin typeface="Segoe UI" panose="020B0502040204020203" pitchFamily="34" charset="0"/>
              </a:rPr>
              <a:t>. </a:t>
            </a:r>
            <a:r>
              <a:rPr lang="nb-NO" sz="800" dirty="0" err="1">
                <a:latin typeface="Segoe UI" panose="020B0502040204020203" pitchFamily="34" charset="0"/>
              </a:rPr>
              <a:t>Br</a:t>
            </a:r>
            <a:r>
              <a:rPr lang="nb-NO" sz="800" dirty="0">
                <a:latin typeface="Segoe UI" panose="020B0502040204020203" pitchFamily="34" charset="0"/>
              </a:rPr>
              <a:t> J Sports Med. 2004;38(3):285-8.</a:t>
            </a:r>
            <a:endParaRPr lang="nb-NO" sz="800" b="1" dirty="0"/>
          </a:p>
        </p:txBody>
      </p:sp>
      <p:sp>
        <p:nvSpPr>
          <p:cNvPr id="2" name="TekstSylinder 1">
            <a:extLst>
              <a:ext uri="{FF2B5EF4-FFF2-40B4-BE49-F238E27FC236}">
                <a16:creationId xmlns:a16="http://schemas.microsoft.com/office/drawing/2014/main" id="{D7226116-2719-A739-AE68-95D33609D86D}"/>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1618453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32713" y="750259"/>
            <a:ext cx="6383138" cy="3908762"/>
          </a:xfrm>
          <a:prstGeom prst="rect">
            <a:avLst/>
          </a:prstGeom>
          <a:solidFill>
            <a:schemeClr val="accent1">
              <a:lumMod val="20000"/>
              <a:lumOff val="80000"/>
            </a:schemeClr>
          </a:solidFill>
        </p:spPr>
        <p:txBody>
          <a:bodyPr wrap="square" rtlCol="0">
            <a:spAutoFit/>
          </a:bodyPr>
          <a:lstStyle/>
          <a:p>
            <a:r>
              <a:rPr lang="nb-NO" b="1" dirty="0">
                <a:latin typeface="Arial" panose="020B0604020202020204" pitchFamily="34" charset="0"/>
                <a:cs typeface="Arial" panose="020B0604020202020204" pitchFamily="34" charset="0"/>
              </a:rPr>
              <a:t>Hvordan avgjør jeg hvilken stil jeg skal bruke?</a:t>
            </a:r>
            <a:br>
              <a:rPr lang="nb-NO" b="1" dirty="0">
                <a:latin typeface="Arial" panose="020B0604020202020204" pitchFamily="34" charset="0"/>
                <a:cs typeface="Arial" panose="020B0604020202020204" pitchFamily="34" charset="0"/>
              </a:rPr>
            </a:br>
            <a:endParaRPr lang="nb-NO"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Skal du publisere i et tidsskrift, finner du informasjon om dette i forfatterinstruksen. Ta kontakt med biblioteket hvis du trenger hjelp.</a:t>
            </a:r>
            <a:br>
              <a:rPr lang="nb-NO" dirty="0">
                <a:latin typeface="Arial" panose="020B0604020202020204" pitchFamily="34" charset="0"/>
                <a:cs typeface="Arial" panose="020B0604020202020204" pitchFamily="34" charset="0"/>
              </a:rPr>
            </a:br>
            <a:endParaRPr lang="nb-N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Bestemmer du selv, velg Vancouver hvis du ønsker en nummerert stil og APA7th hvis du ønsker en forfatter-dato stil. Biblioteket kan gi råd om stilvalg hvis du ønsker dette.</a:t>
            </a:r>
            <a:br>
              <a:rPr lang="nb-NO" dirty="0">
                <a:latin typeface="Arial" panose="020B0604020202020204" pitchFamily="34" charset="0"/>
                <a:cs typeface="Arial" panose="020B0604020202020204" pitchFamily="34" charset="0"/>
              </a:rPr>
            </a:br>
            <a:endParaRPr lang="nb-N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Norske versjoner av noen populære stiler finnes i NTNU Oppgaveskriving:</a:t>
            </a:r>
            <a:br>
              <a:rPr lang="nb-NO" dirty="0">
                <a:latin typeface="Arial" panose="020B0604020202020204" pitchFamily="34" charset="0"/>
                <a:cs typeface="Arial" panose="020B0604020202020204" pitchFamily="34" charset="0"/>
              </a:rPr>
            </a:br>
            <a:br>
              <a:rPr lang="nb-NO" dirty="0">
                <a:latin typeface="Arial" panose="020B0604020202020204" pitchFamily="34" charset="0"/>
                <a:cs typeface="Arial" panose="020B0604020202020204" pitchFamily="34" charset="0"/>
              </a:rPr>
            </a:br>
            <a:r>
              <a:rPr lang="nb-NO" sz="1400" dirty="0">
                <a:latin typeface="Arial" panose="020B0604020202020204" pitchFamily="34" charset="0"/>
                <a:cs typeface="Arial" panose="020B0604020202020204" pitchFamily="34" charset="0"/>
                <a:hlinkClick r:id="rId2"/>
              </a:rPr>
              <a:t>https://i.ntnu.no/web/guest/oppgaveskriving/bruke-og-referere-til-kilder</a:t>
            </a:r>
            <a:r>
              <a:rPr lang="nb-NO" sz="1400" dirty="0">
                <a:latin typeface="Arial" panose="020B0604020202020204" pitchFamily="34" charset="0"/>
                <a:cs typeface="Arial" panose="020B0604020202020204" pitchFamily="34" charset="0"/>
              </a:rPr>
              <a:t> </a:t>
            </a:r>
          </a:p>
        </p:txBody>
      </p:sp>
      <p:pic>
        <p:nvPicPr>
          <p:cNvPr id="6" name="Bilde 5">
            <a:extLst>
              <a:ext uri="{FF2B5EF4-FFF2-40B4-BE49-F238E27FC236}">
                <a16:creationId xmlns:a16="http://schemas.microsoft.com/office/drawing/2014/main" id="{3B7085A5-0174-4783-9CDB-AE2D7ECF91D2}"/>
              </a:ext>
            </a:extLst>
          </p:cNvPr>
          <p:cNvPicPr>
            <a:picLocks noChangeAspect="1"/>
          </p:cNvPicPr>
          <p:nvPr/>
        </p:nvPicPr>
        <p:blipFill>
          <a:blip r:embed="rId3"/>
          <a:stretch>
            <a:fillRect/>
          </a:stretch>
        </p:blipFill>
        <p:spPr>
          <a:xfrm>
            <a:off x="6448177" y="750259"/>
            <a:ext cx="2670314" cy="1378723"/>
          </a:xfrm>
          <a:prstGeom prst="rect">
            <a:avLst/>
          </a:prstGeom>
        </p:spPr>
      </p:pic>
      <p:sp>
        <p:nvSpPr>
          <p:cNvPr id="2" name="TekstSylinder 1">
            <a:extLst>
              <a:ext uri="{FF2B5EF4-FFF2-40B4-BE49-F238E27FC236}">
                <a16:creationId xmlns:a16="http://schemas.microsoft.com/office/drawing/2014/main" id="{48F3AC75-99EF-5FA2-84CE-EA5CA0106AFF}"/>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20023704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5398655" y="876495"/>
            <a:ext cx="3482109" cy="490487"/>
          </a:xfrm>
          <a:prstGeom prst="rect">
            <a:avLst/>
          </a:prstGeom>
          <a:solidFill>
            <a:schemeClr val="tx2">
              <a:lumMod val="20000"/>
              <a:lumOff val="80000"/>
            </a:schemeClr>
          </a:solidFill>
        </p:spPr>
        <p:txBody>
          <a:bodyPr vert="horz" lIns="91440" tIns="45720" rIns="91440" bIns="45720" rtlCol="0">
            <a:normAutofit fontScale="77500" lnSpcReduction="20000"/>
          </a:bodyPr>
          <a:lstStyle/>
          <a:p>
            <a:pPr>
              <a:spcBef>
                <a:spcPct val="20000"/>
              </a:spcBef>
              <a:buFont typeface="Arial"/>
            </a:pPr>
            <a:r>
              <a:rPr lang="nb-NO" b="1" dirty="0">
                <a:effectLst/>
                <a:latin typeface="Arial"/>
                <a:cs typeface="Arial"/>
              </a:rPr>
              <a:t>Hvor i teksten plasseres siteringene/</a:t>
            </a:r>
            <a:endParaRPr lang="nb-NO" b="1" dirty="0">
              <a:latin typeface="Arial"/>
              <a:cs typeface="Arial"/>
            </a:endParaRPr>
          </a:p>
          <a:p>
            <a:pPr>
              <a:spcBef>
                <a:spcPct val="20000"/>
              </a:spcBef>
              <a:buFont typeface="Arial"/>
            </a:pPr>
            <a:r>
              <a:rPr lang="nb-NO" b="1" dirty="0">
                <a:effectLst/>
                <a:latin typeface="Arial"/>
                <a:cs typeface="Arial"/>
              </a:rPr>
              <a:t>kildene – Noen eksempler</a:t>
            </a:r>
            <a:endParaRPr lang="nb-NO" b="1" dirty="0">
              <a:latin typeface="Arial"/>
              <a:cs typeface="Arial"/>
            </a:endParaRPr>
          </a:p>
        </p:txBody>
      </p:sp>
      <p:pic>
        <p:nvPicPr>
          <p:cNvPr id="7" name="Bilde 6">
            <a:extLst>
              <a:ext uri="{FF2B5EF4-FFF2-40B4-BE49-F238E27FC236}">
                <a16:creationId xmlns:a16="http://schemas.microsoft.com/office/drawing/2014/main" id="{19B96169-4629-48AD-A861-B1FBE7DBEA0A}"/>
              </a:ext>
            </a:extLst>
          </p:cNvPr>
          <p:cNvPicPr>
            <a:picLocks noChangeAspect="1"/>
          </p:cNvPicPr>
          <p:nvPr/>
        </p:nvPicPr>
        <p:blipFill>
          <a:blip r:embed="rId2"/>
          <a:stretch>
            <a:fillRect/>
          </a:stretch>
        </p:blipFill>
        <p:spPr>
          <a:xfrm>
            <a:off x="341993" y="876494"/>
            <a:ext cx="4903107" cy="3767021"/>
          </a:xfrm>
          <a:prstGeom prst="rect">
            <a:avLst/>
          </a:prstGeom>
        </p:spPr>
      </p:pic>
      <p:sp>
        <p:nvSpPr>
          <p:cNvPr id="2" name="TekstSylinder 1">
            <a:extLst>
              <a:ext uri="{FF2B5EF4-FFF2-40B4-BE49-F238E27FC236}">
                <a16:creationId xmlns:a16="http://schemas.microsoft.com/office/drawing/2014/main" id="{0848F20C-64DB-9CDE-6972-7EA9DF60745E}"/>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419990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64CAE58A-EB7B-4122-A5FC-4EDC4FEB082F}"/>
              </a:ext>
            </a:extLst>
          </p:cNvPr>
          <p:cNvPicPr>
            <a:picLocks noChangeAspect="1"/>
          </p:cNvPicPr>
          <p:nvPr/>
        </p:nvPicPr>
        <p:blipFill>
          <a:blip r:embed="rId2"/>
          <a:stretch>
            <a:fillRect/>
          </a:stretch>
        </p:blipFill>
        <p:spPr>
          <a:xfrm>
            <a:off x="285750" y="1003300"/>
            <a:ext cx="4286250" cy="3689612"/>
          </a:xfrm>
          <a:prstGeom prst="rect">
            <a:avLst/>
          </a:prstGeom>
        </p:spPr>
      </p:pic>
      <p:sp>
        <p:nvSpPr>
          <p:cNvPr id="2" name="TekstSylinder 1">
            <a:extLst>
              <a:ext uri="{FF2B5EF4-FFF2-40B4-BE49-F238E27FC236}">
                <a16:creationId xmlns:a16="http://schemas.microsoft.com/office/drawing/2014/main" id="{317BC06E-E724-C8D8-3C27-526E504EDC29}"/>
              </a:ext>
            </a:extLst>
          </p:cNvPr>
          <p:cNvSpPr txBox="1"/>
          <p:nvPr/>
        </p:nvSpPr>
        <p:spPr>
          <a:xfrm>
            <a:off x="4784437" y="793368"/>
            <a:ext cx="3482109" cy="476632"/>
          </a:xfrm>
          <a:prstGeom prst="rect">
            <a:avLst/>
          </a:prstGeom>
          <a:solidFill>
            <a:schemeClr val="tx2">
              <a:lumMod val="20000"/>
              <a:lumOff val="80000"/>
            </a:schemeClr>
          </a:solidFill>
        </p:spPr>
        <p:txBody>
          <a:bodyPr vert="horz" lIns="91440" tIns="45720" rIns="91440" bIns="45720" rtlCol="0">
            <a:normAutofit fontScale="77500" lnSpcReduction="20000"/>
          </a:bodyPr>
          <a:lstStyle/>
          <a:p>
            <a:pPr>
              <a:spcBef>
                <a:spcPct val="20000"/>
              </a:spcBef>
              <a:buFont typeface="Arial"/>
            </a:pPr>
            <a:r>
              <a:rPr lang="nb-NO" b="1" dirty="0">
                <a:effectLst/>
                <a:latin typeface="Arial"/>
                <a:cs typeface="Arial"/>
              </a:rPr>
              <a:t>Hvor i teksten plasseres siteringene/ </a:t>
            </a:r>
            <a:endParaRPr lang="nb-NO" b="1" dirty="0">
              <a:latin typeface="Arial"/>
              <a:cs typeface="Arial"/>
            </a:endParaRPr>
          </a:p>
          <a:p>
            <a:pPr>
              <a:spcBef>
                <a:spcPct val="20000"/>
              </a:spcBef>
              <a:buFont typeface="Arial"/>
            </a:pPr>
            <a:r>
              <a:rPr lang="nb-NO" b="1" dirty="0">
                <a:effectLst/>
                <a:latin typeface="Arial"/>
                <a:cs typeface="Arial"/>
              </a:rPr>
              <a:t>kildene – Noen eksempler</a:t>
            </a:r>
            <a:endParaRPr lang="nb-NO" b="1" dirty="0">
              <a:latin typeface="Arial"/>
              <a:cs typeface="Arial"/>
            </a:endParaRPr>
          </a:p>
        </p:txBody>
      </p:sp>
      <p:sp>
        <p:nvSpPr>
          <p:cNvPr id="5" name="TekstSylinder 4">
            <a:extLst>
              <a:ext uri="{FF2B5EF4-FFF2-40B4-BE49-F238E27FC236}">
                <a16:creationId xmlns:a16="http://schemas.microsoft.com/office/drawing/2014/main" id="{677B7C5F-BDBE-82E8-00EE-18AFF72F4D5E}"/>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2991811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93AC3C6-639E-4FF3-8FEF-74458E2C1DB1}"/>
              </a:ext>
            </a:extLst>
          </p:cNvPr>
          <p:cNvPicPr>
            <a:picLocks noChangeAspect="1"/>
          </p:cNvPicPr>
          <p:nvPr/>
        </p:nvPicPr>
        <p:blipFill>
          <a:blip r:embed="rId2"/>
          <a:stretch>
            <a:fillRect/>
          </a:stretch>
        </p:blipFill>
        <p:spPr>
          <a:xfrm>
            <a:off x="6832600" y="781944"/>
            <a:ext cx="2236435" cy="1211631"/>
          </a:xfrm>
          <a:prstGeom prst="rect">
            <a:avLst/>
          </a:prstGeom>
        </p:spPr>
      </p:pic>
      <p:pic>
        <p:nvPicPr>
          <p:cNvPr id="9" name="Bilde 8">
            <a:extLst>
              <a:ext uri="{FF2B5EF4-FFF2-40B4-BE49-F238E27FC236}">
                <a16:creationId xmlns:a16="http://schemas.microsoft.com/office/drawing/2014/main" id="{1FECB1E4-C58A-4D7D-8A81-6B02D70F1895}"/>
              </a:ext>
            </a:extLst>
          </p:cNvPr>
          <p:cNvPicPr>
            <a:picLocks noChangeAspect="1"/>
          </p:cNvPicPr>
          <p:nvPr/>
        </p:nvPicPr>
        <p:blipFill>
          <a:blip r:embed="rId2"/>
          <a:stretch>
            <a:fillRect/>
          </a:stretch>
        </p:blipFill>
        <p:spPr>
          <a:xfrm>
            <a:off x="6832600" y="1986762"/>
            <a:ext cx="2236435" cy="1211631"/>
          </a:xfrm>
          <a:prstGeom prst="rect">
            <a:avLst/>
          </a:prstGeom>
        </p:spPr>
      </p:pic>
      <p:pic>
        <p:nvPicPr>
          <p:cNvPr id="10" name="Bilde 9">
            <a:extLst>
              <a:ext uri="{FF2B5EF4-FFF2-40B4-BE49-F238E27FC236}">
                <a16:creationId xmlns:a16="http://schemas.microsoft.com/office/drawing/2014/main" id="{50E882F6-CA2C-4564-BB68-6496D5C17355}"/>
              </a:ext>
            </a:extLst>
          </p:cNvPr>
          <p:cNvPicPr>
            <a:picLocks noChangeAspect="1"/>
          </p:cNvPicPr>
          <p:nvPr/>
        </p:nvPicPr>
        <p:blipFill>
          <a:blip r:embed="rId2"/>
          <a:stretch>
            <a:fillRect/>
          </a:stretch>
        </p:blipFill>
        <p:spPr>
          <a:xfrm>
            <a:off x="6907565" y="3236694"/>
            <a:ext cx="2236435" cy="1211631"/>
          </a:xfrm>
          <a:prstGeom prst="rect">
            <a:avLst/>
          </a:prstGeom>
        </p:spPr>
      </p:pic>
      <p:sp>
        <p:nvSpPr>
          <p:cNvPr id="4" name="TekstSylinder 3"/>
          <p:cNvSpPr txBox="1"/>
          <p:nvPr/>
        </p:nvSpPr>
        <p:spPr>
          <a:xfrm>
            <a:off x="19050" y="755006"/>
            <a:ext cx="6832600" cy="3970318"/>
          </a:xfrm>
          <a:prstGeom prst="rect">
            <a:avLst/>
          </a:prstGeom>
          <a:solidFill>
            <a:schemeClr val="accent1">
              <a:lumMod val="20000"/>
              <a:lumOff val="80000"/>
            </a:schemeClr>
          </a:solidFill>
        </p:spPr>
        <p:txBody>
          <a:bodyPr wrap="square" rtlCol="0">
            <a:spAutoFit/>
          </a:bodyPr>
          <a:lstStyle/>
          <a:p>
            <a:r>
              <a:rPr lang="nb-NO" b="1" dirty="0">
                <a:latin typeface="Arial" panose="020B0604020202020204" pitchFamily="34" charset="0"/>
                <a:cs typeface="Arial" panose="020B0604020202020204" pitchFamily="34" charset="0"/>
              </a:rPr>
              <a:t>Hvor ofte er det nødvendig å sitere same kilde i teksten?</a:t>
            </a:r>
            <a:br>
              <a:rPr lang="nb-NO" b="1" dirty="0">
                <a:latin typeface="Arial" panose="020B0604020202020204" pitchFamily="34" charset="0"/>
                <a:cs typeface="Arial" panose="020B0604020202020204" pitchFamily="34" charset="0"/>
              </a:rPr>
            </a:br>
            <a:endParaRPr lang="nb-NO"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Bruker du direkte sitat, må du oppgi kilde hver gang.</a:t>
            </a:r>
            <a:br>
              <a:rPr lang="nb-NO" dirty="0">
                <a:latin typeface="Arial" panose="020B0604020202020204" pitchFamily="34" charset="0"/>
                <a:cs typeface="Arial" panose="020B0604020202020204" pitchFamily="34" charset="0"/>
              </a:rPr>
            </a:br>
            <a:endParaRPr lang="nb-N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Du trenger ikke å sitere samme kilde flere ganger i et avsnitt hvis du parafraserer eller oppsummerer så lenge det fremgår tydelig fra teksten at informasjonen stammer fra den tidligere siterte kilden.</a:t>
            </a:r>
            <a:br>
              <a:rPr lang="nb-NO" dirty="0">
                <a:latin typeface="Arial" panose="020B0604020202020204" pitchFamily="34" charset="0"/>
                <a:cs typeface="Arial" panose="020B0604020202020204" pitchFamily="34" charset="0"/>
              </a:rPr>
            </a:br>
            <a:endParaRPr lang="nb-N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Inkluderer du informasjon fra en annen kilde inn i mellom informasjonen fra den første kilden, må du sitere sistnevnte på nytt.</a:t>
            </a:r>
            <a:br>
              <a:rPr lang="nb-NO" dirty="0">
                <a:latin typeface="Arial" panose="020B0604020202020204" pitchFamily="34" charset="0"/>
                <a:cs typeface="Arial" panose="020B0604020202020204" pitchFamily="34" charset="0"/>
              </a:rPr>
            </a:br>
            <a:endParaRPr lang="nb-N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b-NO" dirty="0">
                <a:latin typeface="Arial" panose="020B0604020202020204" pitchFamily="34" charset="0"/>
                <a:cs typeface="Arial" panose="020B0604020202020204" pitchFamily="34" charset="0"/>
              </a:rPr>
              <a:t>Er du i tvil, siter slik at du unngår plagiering.</a:t>
            </a:r>
          </a:p>
        </p:txBody>
      </p:sp>
      <p:sp>
        <p:nvSpPr>
          <p:cNvPr id="2" name="TekstSylinder 1">
            <a:extLst>
              <a:ext uri="{FF2B5EF4-FFF2-40B4-BE49-F238E27FC236}">
                <a16:creationId xmlns:a16="http://schemas.microsoft.com/office/drawing/2014/main" id="{08F805A9-7D12-189A-7E2C-2EDDC907DCBC}"/>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228550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416210" y="679375"/>
            <a:ext cx="5809734" cy="3550895"/>
          </a:xfrm>
          <a:prstGeom prst="rect">
            <a:avLst/>
          </a:prstGeom>
        </p:spPr>
      </p:pic>
      <p:sp>
        <p:nvSpPr>
          <p:cNvPr id="5" name="TekstSylinder 4"/>
          <p:cNvSpPr txBox="1"/>
          <p:nvPr/>
        </p:nvSpPr>
        <p:spPr>
          <a:xfrm>
            <a:off x="416210" y="4353395"/>
            <a:ext cx="5965671" cy="400110"/>
          </a:xfrm>
          <a:prstGeom prst="rect">
            <a:avLst/>
          </a:prstGeom>
          <a:noFill/>
        </p:spPr>
        <p:txBody>
          <a:bodyPr wrap="square" rtlCol="0">
            <a:spAutoFit/>
          </a:bodyPr>
          <a:lstStyle/>
          <a:p>
            <a:r>
              <a:rPr lang="nb-NO" sz="1000" dirty="0"/>
              <a:t>Kilde: </a:t>
            </a:r>
            <a:r>
              <a:rPr lang="en-US" sz="1000" dirty="0"/>
              <a:t>Montoya RM. Gender similarities and differences in preferences for specific body parts. Current Research in Social Psychology. 2007 Dec 26;13(11):133-44 + https://youtu.be/IJcPqtHt8lk</a:t>
            </a:r>
            <a:endParaRPr lang="nb-NO" sz="1000" dirty="0"/>
          </a:p>
        </p:txBody>
      </p:sp>
      <p:sp>
        <p:nvSpPr>
          <p:cNvPr id="2" name="TekstSylinder 1">
            <a:extLst>
              <a:ext uri="{FF2B5EF4-FFF2-40B4-BE49-F238E27FC236}">
                <a16:creationId xmlns:a16="http://schemas.microsoft.com/office/drawing/2014/main" id="{93642205-0310-E27B-BC13-67644379DB76}"/>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15411728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AF5EB4C-37D4-44CE-A407-90F7E6D59776}"/>
              </a:ext>
            </a:extLst>
          </p:cNvPr>
          <p:cNvPicPr>
            <a:picLocks noChangeAspect="1"/>
          </p:cNvPicPr>
          <p:nvPr/>
        </p:nvPicPr>
        <p:blipFill>
          <a:blip r:embed="rId2"/>
          <a:stretch>
            <a:fillRect/>
          </a:stretch>
        </p:blipFill>
        <p:spPr>
          <a:xfrm>
            <a:off x="37436" y="856269"/>
            <a:ext cx="5601185" cy="3078747"/>
          </a:xfrm>
          <a:prstGeom prst="rect">
            <a:avLst/>
          </a:prstGeom>
        </p:spPr>
      </p:pic>
      <p:sp>
        <p:nvSpPr>
          <p:cNvPr id="4" name="TekstSylinder 3">
            <a:extLst>
              <a:ext uri="{FF2B5EF4-FFF2-40B4-BE49-F238E27FC236}">
                <a16:creationId xmlns:a16="http://schemas.microsoft.com/office/drawing/2014/main" id="{6AB4F395-2921-4321-ABFA-563F76AACADD}"/>
              </a:ext>
            </a:extLst>
          </p:cNvPr>
          <p:cNvSpPr txBox="1"/>
          <p:nvPr/>
        </p:nvSpPr>
        <p:spPr>
          <a:xfrm>
            <a:off x="5438987" y="926280"/>
            <a:ext cx="3610186" cy="2585323"/>
          </a:xfrm>
          <a:prstGeom prst="rect">
            <a:avLst/>
          </a:prstGeom>
          <a:solidFill>
            <a:schemeClr val="accent1">
              <a:lumMod val="20000"/>
              <a:lumOff val="80000"/>
            </a:schemeClr>
          </a:solidFill>
        </p:spPr>
        <p:txBody>
          <a:bodyPr wrap="square" rtlCol="0">
            <a:spAutoFit/>
          </a:bodyPr>
          <a:lstStyle/>
          <a:p>
            <a:r>
              <a:rPr lang="nb-NO" dirty="0"/>
              <a:t>Eksempel på god siteringsskikk i en tidligere eksamensbesvarelse.</a:t>
            </a:r>
          </a:p>
          <a:p>
            <a:endParaRPr lang="nb-NO" dirty="0"/>
          </a:p>
          <a:p>
            <a:r>
              <a:rPr lang="nb-NO" dirty="0"/>
              <a:t>Husk at du må inkludere referanse-nummeret etter forfatternavn (og årstall) så lenge du bruker en nummerert stil (det er ønskelig at man bruker Vancouver stilen i eksamensbesvarelsen).</a:t>
            </a:r>
          </a:p>
        </p:txBody>
      </p:sp>
      <p:sp>
        <p:nvSpPr>
          <p:cNvPr id="5" name="TekstSylinder 4">
            <a:extLst>
              <a:ext uri="{FF2B5EF4-FFF2-40B4-BE49-F238E27FC236}">
                <a16:creationId xmlns:a16="http://schemas.microsoft.com/office/drawing/2014/main" id="{3F48C714-2745-464F-80F8-2E3440C5D200}"/>
              </a:ext>
            </a:extLst>
          </p:cNvPr>
          <p:cNvSpPr txBox="1"/>
          <p:nvPr/>
        </p:nvSpPr>
        <p:spPr>
          <a:xfrm>
            <a:off x="37436" y="4056398"/>
            <a:ext cx="3870777" cy="338554"/>
          </a:xfrm>
          <a:prstGeom prst="rect">
            <a:avLst/>
          </a:prstGeom>
          <a:noFill/>
          <a:ln>
            <a:noFill/>
          </a:ln>
        </p:spPr>
        <p:txBody>
          <a:bodyPr wrap="square" rtlCol="0">
            <a:spAutoFit/>
          </a:bodyPr>
          <a:lstStyle/>
          <a:p>
            <a:r>
              <a:rPr lang="en-GB" sz="800" dirty="0"/>
              <a:t>Kilde: </a:t>
            </a:r>
            <a:r>
              <a:rPr lang="en-GB" sz="800" dirty="0" err="1"/>
              <a:t>Zakiudin</a:t>
            </a:r>
            <a:r>
              <a:rPr lang="en-GB" sz="800" dirty="0"/>
              <a:t>, D. P. Blood biomarkers to monitor atopic </a:t>
            </a:r>
            <a:r>
              <a:rPr lang="en-GB" sz="800" dirty="0" err="1"/>
              <a:t>dermatitits</a:t>
            </a:r>
            <a:r>
              <a:rPr lang="en-GB" sz="800" dirty="0"/>
              <a:t> severity in two-year-old children. 2020. SMED8007 Exam review. Used with permission from the author.</a:t>
            </a:r>
            <a:endParaRPr lang="en-GB" sz="800" b="1" dirty="0"/>
          </a:p>
        </p:txBody>
      </p:sp>
      <p:sp>
        <p:nvSpPr>
          <p:cNvPr id="6" name="TekstSylinder 5">
            <a:extLst>
              <a:ext uri="{FF2B5EF4-FFF2-40B4-BE49-F238E27FC236}">
                <a16:creationId xmlns:a16="http://schemas.microsoft.com/office/drawing/2014/main" id="{FAD5E128-8BEE-CA39-9F55-CAAFA5E44154}"/>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3758789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6CE1EAD-1DE0-4DE9-85D8-93FDA8731F03}"/>
              </a:ext>
            </a:extLst>
          </p:cNvPr>
          <p:cNvPicPr>
            <a:picLocks noChangeAspect="1"/>
          </p:cNvPicPr>
          <p:nvPr/>
        </p:nvPicPr>
        <p:blipFill>
          <a:blip r:embed="rId2"/>
          <a:stretch>
            <a:fillRect/>
          </a:stretch>
        </p:blipFill>
        <p:spPr>
          <a:xfrm>
            <a:off x="0" y="760784"/>
            <a:ext cx="4128655" cy="2724015"/>
          </a:xfrm>
          <a:prstGeom prst="rect">
            <a:avLst/>
          </a:prstGeom>
        </p:spPr>
      </p:pic>
      <p:sp>
        <p:nvSpPr>
          <p:cNvPr id="4" name="TekstSylinder 3">
            <a:extLst>
              <a:ext uri="{FF2B5EF4-FFF2-40B4-BE49-F238E27FC236}">
                <a16:creationId xmlns:a16="http://schemas.microsoft.com/office/drawing/2014/main" id="{1D6986A4-01DB-4B32-9EE7-4E4150F6D57D}"/>
              </a:ext>
            </a:extLst>
          </p:cNvPr>
          <p:cNvSpPr txBox="1"/>
          <p:nvPr/>
        </p:nvSpPr>
        <p:spPr>
          <a:xfrm>
            <a:off x="0" y="3475826"/>
            <a:ext cx="4342078" cy="338554"/>
          </a:xfrm>
          <a:prstGeom prst="rect">
            <a:avLst/>
          </a:prstGeom>
          <a:noFill/>
          <a:ln>
            <a:noFill/>
          </a:ln>
        </p:spPr>
        <p:txBody>
          <a:bodyPr wrap="square" rtlCol="0">
            <a:spAutoFit/>
          </a:bodyPr>
          <a:lstStyle/>
          <a:p>
            <a:r>
              <a:rPr lang="nb-NO" sz="800" dirty="0"/>
              <a:t>Kilde: </a:t>
            </a:r>
            <a:r>
              <a:rPr lang="nb-NO" sz="800" dirty="0" err="1"/>
              <a:t>Saleem</a:t>
            </a:r>
            <a:r>
              <a:rPr lang="nb-NO" sz="800" dirty="0"/>
              <a:t> H, Rahman J, Aslam N, </a:t>
            </a:r>
            <a:r>
              <a:rPr lang="nb-NO" sz="800" dirty="0" err="1"/>
              <a:t>Murtazaliev</a:t>
            </a:r>
            <a:r>
              <a:rPr lang="nb-NO" sz="800" dirty="0"/>
              <a:t> S, Khan S. Coronavirus </a:t>
            </a:r>
            <a:r>
              <a:rPr lang="nb-NO" sz="800" dirty="0" err="1"/>
              <a:t>Disease</a:t>
            </a:r>
            <a:r>
              <a:rPr lang="nb-NO" sz="800" dirty="0"/>
              <a:t> 2019 (COVID-19) in </a:t>
            </a:r>
            <a:r>
              <a:rPr lang="nb-NO" sz="800" dirty="0" err="1"/>
              <a:t>Children</a:t>
            </a:r>
            <a:r>
              <a:rPr lang="nb-NO" sz="800" dirty="0"/>
              <a:t>: Vulnerable or </a:t>
            </a:r>
            <a:r>
              <a:rPr lang="nb-NO" sz="800" dirty="0" err="1"/>
              <a:t>Spared</a:t>
            </a:r>
            <a:r>
              <a:rPr lang="nb-NO" sz="800" dirty="0"/>
              <a:t>? A </a:t>
            </a:r>
            <a:r>
              <a:rPr lang="nb-NO" sz="800" dirty="0" err="1"/>
              <a:t>Systematic</a:t>
            </a:r>
            <a:r>
              <a:rPr lang="nb-NO" sz="800" dirty="0"/>
              <a:t> </a:t>
            </a:r>
            <a:r>
              <a:rPr lang="nb-NO" sz="800" dirty="0" err="1"/>
              <a:t>Review</a:t>
            </a:r>
            <a:r>
              <a:rPr lang="nb-NO" sz="800" dirty="0"/>
              <a:t>. </a:t>
            </a:r>
            <a:r>
              <a:rPr lang="nb-NO" sz="800" dirty="0" err="1"/>
              <a:t>Cureus</a:t>
            </a:r>
            <a:r>
              <a:rPr lang="nb-NO" sz="800" dirty="0"/>
              <a:t>. 2020;12(5):e8207.</a:t>
            </a:r>
            <a:endParaRPr lang="nb-NO" sz="800" b="1" dirty="0"/>
          </a:p>
        </p:txBody>
      </p:sp>
      <p:sp>
        <p:nvSpPr>
          <p:cNvPr id="7" name="TekstSylinder 6">
            <a:extLst>
              <a:ext uri="{FF2B5EF4-FFF2-40B4-BE49-F238E27FC236}">
                <a16:creationId xmlns:a16="http://schemas.microsoft.com/office/drawing/2014/main" id="{FC5286D0-6BB0-4938-853E-A7BAD194ECFB}"/>
              </a:ext>
            </a:extLst>
          </p:cNvPr>
          <p:cNvSpPr txBox="1"/>
          <p:nvPr/>
        </p:nvSpPr>
        <p:spPr>
          <a:xfrm>
            <a:off x="53856" y="3844354"/>
            <a:ext cx="9031621" cy="923330"/>
          </a:xfrm>
          <a:prstGeom prst="rect">
            <a:avLst/>
          </a:prstGeom>
          <a:solidFill>
            <a:schemeClr val="accent1">
              <a:lumMod val="20000"/>
              <a:lumOff val="80000"/>
            </a:schemeClr>
          </a:solidFill>
        </p:spPr>
        <p:txBody>
          <a:bodyPr wrap="square" rtlCol="0">
            <a:spAutoFit/>
          </a:bodyPr>
          <a:lstStyle/>
          <a:p>
            <a:r>
              <a:rPr lang="nb-NO" dirty="0"/>
              <a:t>Det er nødvendig å sitere kilder som brukes i tabeller og figurer korrekt i teksten (her nevnes førsteforfatter (og år) i tabellen, men referansenummeret skal også oppgis hvis du bruker en nummerert stil.</a:t>
            </a:r>
          </a:p>
        </p:txBody>
      </p:sp>
      <p:pic>
        <p:nvPicPr>
          <p:cNvPr id="8" name="Bilde 7">
            <a:extLst>
              <a:ext uri="{FF2B5EF4-FFF2-40B4-BE49-F238E27FC236}">
                <a16:creationId xmlns:a16="http://schemas.microsoft.com/office/drawing/2014/main" id="{A8823F57-78FB-4051-9986-A21FDD076B21}"/>
              </a:ext>
            </a:extLst>
          </p:cNvPr>
          <p:cNvPicPr>
            <a:picLocks noChangeAspect="1"/>
          </p:cNvPicPr>
          <p:nvPr/>
        </p:nvPicPr>
        <p:blipFill>
          <a:blip r:embed="rId3"/>
          <a:stretch>
            <a:fillRect/>
          </a:stretch>
        </p:blipFill>
        <p:spPr>
          <a:xfrm>
            <a:off x="4338975" y="760784"/>
            <a:ext cx="4287790" cy="1981255"/>
          </a:xfrm>
          <a:prstGeom prst="rect">
            <a:avLst/>
          </a:prstGeom>
        </p:spPr>
      </p:pic>
      <p:sp>
        <p:nvSpPr>
          <p:cNvPr id="9" name="TekstSylinder 8">
            <a:extLst>
              <a:ext uri="{FF2B5EF4-FFF2-40B4-BE49-F238E27FC236}">
                <a16:creationId xmlns:a16="http://schemas.microsoft.com/office/drawing/2014/main" id="{8E3DC8EB-98FF-4AE0-891A-EC28B44EFB9E}"/>
              </a:ext>
            </a:extLst>
          </p:cNvPr>
          <p:cNvSpPr txBox="1"/>
          <p:nvPr/>
        </p:nvSpPr>
        <p:spPr>
          <a:xfrm>
            <a:off x="4366794" y="2769562"/>
            <a:ext cx="4342078" cy="584775"/>
          </a:xfrm>
          <a:prstGeom prst="rect">
            <a:avLst/>
          </a:prstGeom>
          <a:noFill/>
          <a:ln>
            <a:noFill/>
          </a:ln>
        </p:spPr>
        <p:txBody>
          <a:bodyPr wrap="square" rtlCol="0">
            <a:spAutoFit/>
          </a:bodyPr>
          <a:lstStyle/>
          <a:p>
            <a:r>
              <a:rPr lang="nb-NO" sz="800" dirty="0"/>
              <a:t>Kilde: </a:t>
            </a:r>
            <a:r>
              <a:rPr lang="nb-NO" sz="800" dirty="0">
                <a:latin typeface="Segoe UI" panose="020B0502040204020203" pitchFamily="34" charset="0"/>
              </a:rPr>
              <a:t>Ye Z, Wang Y, </a:t>
            </a:r>
            <a:r>
              <a:rPr lang="nb-NO" sz="800" dirty="0" err="1">
                <a:latin typeface="Segoe UI" panose="020B0502040204020203" pitchFamily="34" charset="0"/>
              </a:rPr>
              <a:t>Colunga-Lozano</a:t>
            </a:r>
            <a:r>
              <a:rPr lang="nb-NO" sz="800" dirty="0">
                <a:latin typeface="Segoe UI" panose="020B0502040204020203" pitchFamily="34" charset="0"/>
              </a:rPr>
              <a:t> LE, </a:t>
            </a:r>
            <a:r>
              <a:rPr lang="nb-NO" sz="800" dirty="0" err="1">
                <a:latin typeface="Segoe UI" panose="020B0502040204020203" pitchFamily="34" charset="0"/>
              </a:rPr>
              <a:t>Prasad</a:t>
            </a:r>
            <a:r>
              <a:rPr lang="nb-NO" sz="800" dirty="0">
                <a:latin typeface="Segoe UI" panose="020B0502040204020203" pitchFamily="34" charset="0"/>
              </a:rPr>
              <a:t> M, </a:t>
            </a:r>
            <a:r>
              <a:rPr lang="nb-NO" sz="800" dirty="0" err="1">
                <a:latin typeface="Segoe UI" panose="020B0502040204020203" pitchFamily="34" charset="0"/>
              </a:rPr>
              <a:t>Tangamornsuksan</a:t>
            </a:r>
            <a:r>
              <a:rPr lang="nb-NO" sz="800" dirty="0">
                <a:latin typeface="Segoe UI" panose="020B0502040204020203" pitchFamily="34" charset="0"/>
              </a:rPr>
              <a:t> W, </a:t>
            </a:r>
            <a:r>
              <a:rPr lang="nb-NO" sz="800" dirty="0" err="1">
                <a:latin typeface="Segoe UI" panose="020B0502040204020203" pitchFamily="34" charset="0"/>
              </a:rPr>
              <a:t>Rochwerg</a:t>
            </a:r>
            <a:r>
              <a:rPr lang="nb-NO" sz="800" dirty="0">
                <a:latin typeface="Segoe UI" panose="020B0502040204020203" pitchFamily="34" charset="0"/>
              </a:rPr>
              <a:t> B, et al. </a:t>
            </a:r>
            <a:r>
              <a:rPr lang="nb-NO" sz="800" dirty="0" err="1">
                <a:latin typeface="Segoe UI" panose="020B0502040204020203" pitchFamily="34" charset="0"/>
              </a:rPr>
              <a:t>Efficacy</a:t>
            </a:r>
            <a:r>
              <a:rPr lang="nb-NO" sz="800" dirty="0">
                <a:latin typeface="Segoe UI" panose="020B0502040204020203" pitchFamily="34" charset="0"/>
              </a:rPr>
              <a:t> and </a:t>
            </a:r>
            <a:r>
              <a:rPr lang="nb-NO" sz="800" dirty="0" err="1">
                <a:latin typeface="Segoe UI" panose="020B0502040204020203" pitchFamily="34" charset="0"/>
              </a:rPr>
              <a:t>safety</a:t>
            </a:r>
            <a:r>
              <a:rPr lang="nb-NO" sz="800" dirty="0">
                <a:latin typeface="Segoe UI" panose="020B0502040204020203" pitchFamily="34" charset="0"/>
              </a:rPr>
              <a:t> </a:t>
            </a:r>
            <a:r>
              <a:rPr lang="nb-NO" sz="800" dirty="0" err="1">
                <a:latin typeface="Segoe UI" panose="020B0502040204020203" pitchFamily="34" charset="0"/>
              </a:rPr>
              <a:t>of</a:t>
            </a:r>
            <a:r>
              <a:rPr lang="nb-NO" sz="800" dirty="0">
                <a:latin typeface="Segoe UI" panose="020B0502040204020203" pitchFamily="34" charset="0"/>
              </a:rPr>
              <a:t> </a:t>
            </a:r>
            <a:r>
              <a:rPr lang="nb-NO" sz="800" dirty="0" err="1">
                <a:latin typeface="Segoe UI" panose="020B0502040204020203" pitchFamily="34" charset="0"/>
              </a:rPr>
              <a:t>corticosteroids</a:t>
            </a:r>
            <a:r>
              <a:rPr lang="nb-NO" sz="800" dirty="0">
                <a:latin typeface="Segoe UI" panose="020B0502040204020203" pitchFamily="34" charset="0"/>
              </a:rPr>
              <a:t> in COVID-19 </a:t>
            </a:r>
            <a:r>
              <a:rPr lang="nb-NO" sz="800" dirty="0" err="1">
                <a:latin typeface="Segoe UI" panose="020B0502040204020203" pitchFamily="34" charset="0"/>
              </a:rPr>
              <a:t>based</a:t>
            </a:r>
            <a:r>
              <a:rPr lang="nb-NO" sz="800" dirty="0">
                <a:latin typeface="Segoe UI" panose="020B0502040204020203" pitchFamily="34" charset="0"/>
              </a:rPr>
              <a:t> </a:t>
            </a:r>
            <a:r>
              <a:rPr lang="nb-NO" sz="800" dirty="0" err="1">
                <a:latin typeface="Segoe UI" panose="020B0502040204020203" pitchFamily="34" charset="0"/>
              </a:rPr>
              <a:t>on</a:t>
            </a:r>
            <a:r>
              <a:rPr lang="nb-NO" sz="800" dirty="0">
                <a:latin typeface="Segoe UI" panose="020B0502040204020203" pitchFamily="34" charset="0"/>
              </a:rPr>
              <a:t> </a:t>
            </a:r>
            <a:r>
              <a:rPr lang="nb-NO" sz="800" dirty="0" err="1">
                <a:latin typeface="Segoe UI" panose="020B0502040204020203" pitchFamily="34" charset="0"/>
              </a:rPr>
              <a:t>evidence</a:t>
            </a:r>
            <a:r>
              <a:rPr lang="nb-NO" sz="800" dirty="0">
                <a:latin typeface="Segoe UI" panose="020B0502040204020203" pitchFamily="34" charset="0"/>
              </a:rPr>
              <a:t> for COVID-19, </a:t>
            </a:r>
            <a:r>
              <a:rPr lang="nb-NO" sz="800" dirty="0" err="1">
                <a:latin typeface="Segoe UI" panose="020B0502040204020203" pitchFamily="34" charset="0"/>
              </a:rPr>
              <a:t>other</a:t>
            </a:r>
            <a:r>
              <a:rPr lang="nb-NO" sz="800" dirty="0">
                <a:latin typeface="Segoe UI" panose="020B0502040204020203" pitchFamily="34" charset="0"/>
              </a:rPr>
              <a:t> coronavirus </a:t>
            </a:r>
            <a:r>
              <a:rPr lang="nb-NO" sz="800" dirty="0" err="1">
                <a:latin typeface="Segoe UI" panose="020B0502040204020203" pitchFamily="34" charset="0"/>
              </a:rPr>
              <a:t>infections</a:t>
            </a:r>
            <a:r>
              <a:rPr lang="nb-NO" sz="800" dirty="0">
                <a:latin typeface="Segoe UI" panose="020B0502040204020203" pitchFamily="34" charset="0"/>
              </a:rPr>
              <a:t>, </a:t>
            </a:r>
            <a:r>
              <a:rPr lang="nb-NO" sz="800" dirty="0" err="1">
                <a:latin typeface="Segoe UI" panose="020B0502040204020203" pitchFamily="34" charset="0"/>
              </a:rPr>
              <a:t>influenza</a:t>
            </a:r>
            <a:r>
              <a:rPr lang="nb-NO" sz="800" dirty="0">
                <a:latin typeface="Segoe UI" panose="020B0502040204020203" pitchFamily="34" charset="0"/>
              </a:rPr>
              <a:t>, </a:t>
            </a:r>
            <a:r>
              <a:rPr lang="nb-NO" sz="800" dirty="0" err="1">
                <a:latin typeface="Segoe UI" panose="020B0502040204020203" pitchFamily="34" charset="0"/>
              </a:rPr>
              <a:t>community-acquired</a:t>
            </a:r>
            <a:r>
              <a:rPr lang="nb-NO" sz="800" dirty="0">
                <a:latin typeface="Segoe UI" panose="020B0502040204020203" pitchFamily="34" charset="0"/>
              </a:rPr>
              <a:t> </a:t>
            </a:r>
            <a:r>
              <a:rPr lang="nb-NO" sz="800" dirty="0" err="1">
                <a:latin typeface="Segoe UI" panose="020B0502040204020203" pitchFamily="34" charset="0"/>
              </a:rPr>
              <a:t>pneumonia</a:t>
            </a:r>
            <a:r>
              <a:rPr lang="nb-NO" sz="800" dirty="0">
                <a:latin typeface="Segoe UI" panose="020B0502040204020203" pitchFamily="34" charset="0"/>
              </a:rPr>
              <a:t> and </a:t>
            </a:r>
            <a:r>
              <a:rPr lang="nb-NO" sz="800" dirty="0" err="1">
                <a:latin typeface="Segoe UI" panose="020B0502040204020203" pitchFamily="34" charset="0"/>
              </a:rPr>
              <a:t>acute</a:t>
            </a:r>
            <a:r>
              <a:rPr lang="nb-NO" sz="800" dirty="0">
                <a:latin typeface="Segoe UI" panose="020B0502040204020203" pitchFamily="34" charset="0"/>
              </a:rPr>
              <a:t> </a:t>
            </a:r>
            <a:r>
              <a:rPr lang="nb-NO" sz="800" dirty="0" err="1">
                <a:latin typeface="Segoe UI" panose="020B0502040204020203" pitchFamily="34" charset="0"/>
              </a:rPr>
              <a:t>respiratory</a:t>
            </a:r>
            <a:r>
              <a:rPr lang="nb-NO" sz="800" dirty="0">
                <a:latin typeface="Segoe UI" panose="020B0502040204020203" pitchFamily="34" charset="0"/>
              </a:rPr>
              <a:t> </a:t>
            </a:r>
            <a:r>
              <a:rPr lang="nb-NO" sz="800" dirty="0" err="1">
                <a:latin typeface="Segoe UI" panose="020B0502040204020203" pitchFamily="34" charset="0"/>
              </a:rPr>
              <a:t>distress</a:t>
            </a:r>
            <a:r>
              <a:rPr lang="nb-NO" sz="800" dirty="0">
                <a:latin typeface="Segoe UI" panose="020B0502040204020203" pitchFamily="34" charset="0"/>
              </a:rPr>
              <a:t> </a:t>
            </a:r>
            <a:r>
              <a:rPr lang="nb-NO" sz="800" dirty="0" err="1">
                <a:latin typeface="Segoe UI" panose="020B0502040204020203" pitchFamily="34" charset="0"/>
              </a:rPr>
              <a:t>syndrome</a:t>
            </a:r>
            <a:r>
              <a:rPr lang="nb-NO" sz="800" dirty="0">
                <a:latin typeface="Segoe UI" panose="020B0502040204020203" pitchFamily="34" charset="0"/>
              </a:rPr>
              <a:t>: a </a:t>
            </a:r>
            <a:r>
              <a:rPr lang="nb-NO" sz="800" dirty="0" err="1">
                <a:latin typeface="Segoe UI" panose="020B0502040204020203" pitchFamily="34" charset="0"/>
              </a:rPr>
              <a:t>systematic</a:t>
            </a:r>
            <a:r>
              <a:rPr lang="nb-NO" sz="800" dirty="0">
                <a:latin typeface="Segoe UI" panose="020B0502040204020203" pitchFamily="34" charset="0"/>
              </a:rPr>
              <a:t> </a:t>
            </a:r>
            <a:r>
              <a:rPr lang="nb-NO" sz="800" dirty="0" err="1">
                <a:latin typeface="Segoe UI" panose="020B0502040204020203" pitchFamily="34" charset="0"/>
              </a:rPr>
              <a:t>review</a:t>
            </a:r>
            <a:r>
              <a:rPr lang="nb-NO" sz="800" dirty="0">
                <a:latin typeface="Segoe UI" panose="020B0502040204020203" pitchFamily="34" charset="0"/>
              </a:rPr>
              <a:t> and </a:t>
            </a:r>
            <a:r>
              <a:rPr lang="nb-NO" sz="800" dirty="0" err="1">
                <a:latin typeface="Segoe UI" panose="020B0502040204020203" pitchFamily="34" charset="0"/>
              </a:rPr>
              <a:t>meta-analysis</a:t>
            </a:r>
            <a:r>
              <a:rPr lang="nb-NO" sz="800" dirty="0">
                <a:latin typeface="Segoe UI" panose="020B0502040204020203" pitchFamily="34" charset="0"/>
              </a:rPr>
              <a:t>. CMAJ. 2020;192(27):E756-e67.</a:t>
            </a:r>
            <a:endParaRPr lang="nb-NO" sz="800" b="1" dirty="0"/>
          </a:p>
        </p:txBody>
      </p:sp>
      <p:sp>
        <p:nvSpPr>
          <p:cNvPr id="5" name="TekstSylinder 4">
            <a:extLst>
              <a:ext uri="{FF2B5EF4-FFF2-40B4-BE49-F238E27FC236}">
                <a16:creationId xmlns:a16="http://schemas.microsoft.com/office/drawing/2014/main" id="{2EABF836-EE5B-AD77-624A-4F889F286F12}"/>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733682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B4CDAF8-52DA-4626-A0AB-B2E71955E3A5}"/>
              </a:ext>
            </a:extLst>
          </p:cNvPr>
          <p:cNvPicPr>
            <a:picLocks noChangeAspect="1"/>
          </p:cNvPicPr>
          <p:nvPr/>
        </p:nvPicPr>
        <p:blipFill>
          <a:blip r:embed="rId2"/>
          <a:stretch>
            <a:fillRect/>
          </a:stretch>
        </p:blipFill>
        <p:spPr>
          <a:xfrm>
            <a:off x="1518" y="717972"/>
            <a:ext cx="2667029" cy="3603415"/>
          </a:xfrm>
          <a:prstGeom prst="rect">
            <a:avLst/>
          </a:prstGeom>
        </p:spPr>
      </p:pic>
      <p:pic>
        <p:nvPicPr>
          <p:cNvPr id="4" name="Bilde 3">
            <a:extLst>
              <a:ext uri="{FF2B5EF4-FFF2-40B4-BE49-F238E27FC236}">
                <a16:creationId xmlns:a16="http://schemas.microsoft.com/office/drawing/2014/main" id="{143010FA-0F03-41A5-969E-4C42AC4C7C81}"/>
              </a:ext>
            </a:extLst>
          </p:cNvPr>
          <p:cNvPicPr>
            <a:picLocks noChangeAspect="1"/>
          </p:cNvPicPr>
          <p:nvPr/>
        </p:nvPicPr>
        <p:blipFill>
          <a:blip r:embed="rId3"/>
          <a:stretch>
            <a:fillRect/>
          </a:stretch>
        </p:blipFill>
        <p:spPr>
          <a:xfrm>
            <a:off x="2831012" y="717972"/>
            <a:ext cx="2927750" cy="3680460"/>
          </a:xfrm>
          <a:prstGeom prst="rect">
            <a:avLst/>
          </a:prstGeom>
        </p:spPr>
      </p:pic>
      <p:sp>
        <p:nvSpPr>
          <p:cNvPr id="5" name="TekstSylinder 4">
            <a:extLst>
              <a:ext uri="{FF2B5EF4-FFF2-40B4-BE49-F238E27FC236}">
                <a16:creationId xmlns:a16="http://schemas.microsoft.com/office/drawing/2014/main" id="{110179D5-FE73-4495-9DAA-A20B51225A2C}"/>
              </a:ext>
            </a:extLst>
          </p:cNvPr>
          <p:cNvSpPr txBox="1"/>
          <p:nvPr/>
        </p:nvSpPr>
        <p:spPr>
          <a:xfrm>
            <a:off x="5845386" y="926280"/>
            <a:ext cx="3252432" cy="646331"/>
          </a:xfrm>
          <a:prstGeom prst="rect">
            <a:avLst/>
          </a:prstGeom>
          <a:solidFill>
            <a:schemeClr val="accent1">
              <a:lumMod val="20000"/>
              <a:lumOff val="80000"/>
            </a:schemeClr>
          </a:solidFill>
        </p:spPr>
        <p:txBody>
          <a:bodyPr wrap="square" rtlCol="0">
            <a:spAutoFit/>
          </a:bodyPr>
          <a:lstStyle/>
          <a:p>
            <a:r>
              <a:rPr lang="nb-NO" dirty="0"/>
              <a:t>Eksempel på god siteringsskikk i en tidligere eksamensbesvarelse.</a:t>
            </a:r>
          </a:p>
        </p:txBody>
      </p:sp>
      <p:sp>
        <p:nvSpPr>
          <p:cNvPr id="6" name="TekstSylinder 5">
            <a:extLst>
              <a:ext uri="{FF2B5EF4-FFF2-40B4-BE49-F238E27FC236}">
                <a16:creationId xmlns:a16="http://schemas.microsoft.com/office/drawing/2014/main" id="{4BA30561-D1F5-4566-B296-01D767CCF972}"/>
              </a:ext>
            </a:extLst>
          </p:cNvPr>
          <p:cNvSpPr txBox="1"/>
          <p:nvPr/>
        </p:nvSpPr>
        <p:spPr>
          <a:xfrm>
            <a:off x="5758762" y="3859722"/>
            <a:ext cx="2819713" cy="461665"/>
          </a:xfrm>
          <a:prstGeom prst="rect">
            <a:avLst/>
          </a:prstGeom>
          <a:noFill/>
          <a:ln>
            <a:noFill/>
          </a:ln>
        </p:spPr>
        <p:txBody>
          <a:bodyPr wrap="square" rtlCol="0">
            <a:spAutoFit/>
          </a:bodyPr>
          <a:lstStyle/>
          <a:p>
            <a:r>
              <a:rPr lang="en-GB" sz="800" dirty="0"/>
              <a:t>Kilde: </a:t>
            </a:r>
            <a:r>
              <a:rPr lang="en-GB" sz="800" dirty="0" err="1"/>
              <a:t>Zakiudin</a:t>
            </a:r>
            <a:r>
              <a:rPr lang="en-GB" sz="800" dirty="0"/>
              <a:t>, D. P. Blood biomarkers to monitor atopic </a:t>
            </a:r>
            <a:r>
              <a:rPr lang="en-GB" sz="800" dirty="0" err="1"/>
              <a:t>dermatitits</a:t>
            </a:r>
            <a:r>
              <a:rPr lang="en-GB" sz="800" dirty="0"/>
              <a:t> severity in two-year-old children. 2020. SMED8007 Exam review. Used with permission from the author.</a:t>
            </a:r>
            <a:endParaRPr lang="en-GB" sz="800" b="1" dirty="0"/>
          </a:p>
        </p:txBody>
      </p:sp>
      <p:sp>
        <p:nvSpPr>
          <p:cNvPr id="7" name="TekstSylinder 6">
            <a:extLst>
              <a:ext uri="{FF2B5EF4-FFF2-40B4-BE49-F238E27FC236}">
                <a16:creationId xmlns:a16="http://schemas.microsoft.com/office/drawing/2014/main" id="{CE319DA4-C363-45F4-2AFC-E89D4CD52441}"/>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3565978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46F11AC-A8D0-7233-766C-E2D3D0D52BA5}"/>
              </a:ext>
            </a:extLst>
          </p:cNvPr>
          <p:cNvSpPr txBox="1"/>
          <p:nvPr/>
        </p:nvSpPr>
        <p:spPr>
          <a:xfrm>
            <a:off x="124110" y="-14802"/>
            <a:ext cx="8292662" cy="1077218"/>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Plagiering i akademisk skriving</a:t>
            </a:r>
          </a:p>
          <a:p>
            <a:endParaRPr lang="en-GB" sz="3200" b="1" dirty="0">
              <a:latin typeface="Arial" panose="020B0604020202020204" pitchFamily="34" charset="0"/>
              <a:cs typeface="Arial" panose="020B0604020202020204" pitchFamily="34" charset="0"/>
            </a:endParaRPr>
          </a:p>
        </p:txBody>
      </p:sp>
      <p:sp>
        <p:nvSpPr>
          <p:cNvPr id="5" name="TekstSylinder 4">
            <a:extLst>
              <a:ext uri="{FF2B5EF4-FFF2-40B4-BE49-F238E27FC236}">
                <a16:creationId xmlns:a16="http://schemas.microsoft.com/office/drawing/2014/main" id="{43C11E90-E5E9-6E28-693A-09CCE623F331}"/>
              </a:ext>
            </a:extLst>
          </p:cNvPr>
          <p:cNvSpPr txBox="1"/>
          <p:nvPr/>
        </p:nvSpPr>
        <p:spPr>
          <a:xfrm>
            <a:off x="190871" y="3848100"/>
            <a:ext cx="8445129" cy="1077218"/>
          </a:xfrm>
          <a:prstGeom prst="rect">
            <a:avLst/>
          </a:prstGeom>
          <a:noFill/>
          <a:ln>
            <a:noFill/>
          </a:ln>
        </p:spPr>
        <p:txBody>
          <a:bodyPr wrap="square" rtlCol="0">
            <a:spAutoFit/>
          </a:bodyPr>
          <a:lstStyle/>
          <a:p>
            <a:r>
              <a:rPr lang="nb-NO" sz="800" dirty="0">
                <a:hlinkClick r:id="rId2"/>
              </a:rPr>
              <a:t>https://www.theguardian.com/world/2013/feb/09/german-education-minister-quits-phd-plagiarism</a:t>
            </a:r>
            <a:r>
              <a:rPr lang="nb-NO" sz="800" dirty="0"/>
              <a:t>      </a:t>
            </a:r>
            <a:r>
              <a:rPr lang="nb-NO" sz="800" dirty="0">
                <a:hlinkClick r:id="rId3"/>
              </a:rPr>
              <a:t>https://focustaiwan.tw/politics/202209240001</a:t>
            </a:r>
            <a:r>
              <a:rPr lang="nb-NO" sz="800" dirty="0"/>
              <a:t>     </a:t>
            </a:r>
          </a:p>
          <a:p>
            <a:pPr algn="l"/>
            <a:endParaRPr lang="nb-NO" sz="800" dirty="0"/>
          </a:p>
          <a:p>
            <a:r>
              <a:rPr lang="nb-NO" sz="800" dirty="0">
                <a:hlinkClick r:id="rId4"/>
              </a:rPr>
              <a:t>https://www.universityworldnews.com/post.php?story=20210521152357150</a:t>
            </a:r>
            <a:r>
              <a:rPr lang="nb-NO" sz="800" dirty="0"/>
              <a:t>                                                  </a:t>
            </a:r>
            <a:r>
              <a:rPr lang="nb-NO" sz="800" dirty="0">
                <a:hlinkClick r:id="rId5"/>
              </a:rPr>
              <a:t>https://www.politico.eu/article/romania-plagiarism-nicolae-ciuca-prime-minister/</a:t>
            </a:r>
            <a:endParaRPr lang="nb-NO" sz="800" dirty="0">
              <a:hlinkClick r:id="rId6"/>
            </a:endParaRPr>
          </a:p>
          <a:p>
            <a:endParaRPr lang="nb-NO" sz="800" dirty="0">
              <a:hlinkClick r:id="rId6"/>
            </a:endParaRPr>
          </a:p>
          <a:p>
            <a:r>
              <a:rPr lang="nb-NO" sz="800" dirty="0">
                <a:hlinkClick r:id="rId6"/>
              </a:rPr>
              <a:t>https://www.wionews.com/world/over-90-copied-luxembourg-prime-minister-bettel-accused-of-massive-plagiarism-424723</a:t>
            </a:r>
            <a:endParaRPr lang="nb-NO" sz="800" dirty="0"/>
          </a:p>
          <a:p>
            <a:pPr algn="l"/>
            <a:endParaRPr lang="nb-NO" sz="800" dirty="0"/>
          </a:p>
          <a:p>
            <a:pPr algn="l"/>
            <a:r>
              <a:rPr lang="nb-NO" sz="800" dirty="0">
                <a:hlinkClick r:id="rId7"/>
              </a:rPr>
              <a:t>https://www.euractiv.com/section/politics/short_news/austrian-labour-minister-steps-down-after-plagiarism-affair/</a:t>
            </a:r>
            <a:endParaRPr lang="nb-NO" sz="800" dirty="0"/>
          </a:p>
          <a:p>
            <a:pPr algn="l"/>
            <a:endParaRPr lang="nb-NO" sz="800" dirty="0"/>
          </a:p>
        </p:txBody>
      </p:sp>
      <p:pic>
        <p:nvPicPr>
          <p:cNvPr id="7" name="Bilde 6">
            <a:extLst>
              <a:ext uri="{FF2B5EF4-FFF2-40B4-BE49-F238E27FC236}">
                <a16:creationId xmlns:a16="http://schemas.microsoft.com/office/drawing/2014/main" id="{C9F7C497-A76D-D708-2664-3A234372E970}"/>
              </a:ext>
            </a:extLst>
          </p:cNvPr>
          <p:cNvPicPr>
            <a:picLocks noChangeAspect="1"/>
          </p:cNvPicPr>
          <p:nvPr/>
        </p:nvPicPr>
        <p:blipFill>
          <a:blip r:embed="rId8"/>
          <a:stretch>
            <a:fillRect/>
          </a:stretch>
        </p:blipFill>
        <p:spPr>
          <a:xfrm>
            <a:off x="181334" y="778066"/>
            <a:ext cx="3565845" cy="953656"/>
          </a:xfrm>
          <a:prstGeom prst="rect">
            <a:avLst/>
          </a:prstGeom>
        </p:spPr>
      </p:pic>
      <p:pic>
        <p:nvPicPr>
          <p:cNvPr id="9" name="Bilde 8">
            <a:extLst>
              <a:ext uri="{FF2B5EF4-FFF2-40B4-BE49-F238E27FC236}">
                <a16:creationId xmlns:a16="http://schemas.microsoft.com/office/drawing/2014/main" id="{6B7EA651-3321-0926-35D8-9828D1EB1058}"/>
              </a:ext>
            </a:extLst>
          </p:cNvPr>
          <p:cNvPicPr>
            <a:picLocks noChangeAspect="1"/>
          </p:cNvPicPr>
          <p:nvPr/>
        </p:nvPicPr>
        <p:blipFill>
          <a:blip r:embed="rId9"/>
          <a:stretch>
            <a:fillRect/>
          </a:stretch>
        </p:blipFill>
        <p:spPr>
          <a:xfrm>
            <a:off x="5519060" y="742572"/>
            <a:ext cx="3189812" cy="1641424"/>
          </a:xfrm>
          <a:prstGeom prst="rect">
            <a:avLst/>
          </a:prstGeom>
        </p:spPr>
      </p:pic>
      <p:pic>
        <p:nvPicPr>
          <p:cNvPr id="11" name="Bilde 10">
            <a:extLst>
              <a:ext uri="{FF2B5EF4-FFF2-40B4-BE49-F238E27FC236}">
                <a16:creationId xmlns:a16="http://schemas.microsoft.com/office/drawing/2014/main" id="{5C822739-372B-71ED-D879-3BBFBEE9D444}"/>
              </a:ext>
            </a:extLst>
          </p:cNvPr>
          <p:cNvPicPr>
            <a:picLocks noChangeAspect="1"/>
          </p:cNvPicPr>
          <p:nvPr/>
        </p:nvPicPr>
        <p:blipFill>
          <a:blip r:embed="rId10"/>
          <a:stretch>
            <a:fillRect/>
          </a:stretch>
        </p:blipFill>
        <p:spPr>
          <a:xfrm>
            <a:off x="196327" y="2571750"/>
            <a:ext cx="3428512" cy="706608"/>
          </a:xfrm>
          <a:prstGeom prst="rect">
            <a:avLst/>
          </a:prstGeom>
        </p:spPr>
      </p:pic>
      <p:grpSp>
        <p:nvGrpSpPr>
          <p:cNvPr id="16" name="Gruppe 15">
            <a:extLst>
              <a:ext uri="{FF2B5EF4-FFF2-40B4-BE49-F238E27FC236}">
                <a16:creationId xmlns:a16="http://schemas.microsoft.com/office/drawing/2014/main" id="{36BA554D-B878-BE08-0426-E10707B099A0}"/>
              </a:ext>
            </a:extLst>
          </p:cNvPr>
          <p:cNvGrpSpPr/>
          <p:nvPr/>
        </p:nvGrpSpPr>
        <p:grpSpPr>
          <a:xfrm>
            <a:off x="5028104" y="2571750"/>
            <a:ext cx="2631698" cy="820987"/>
            <a:chOff x="5688504" y="2709268"/>
            <a:chExt cx="2631698" cy="820987"/>
          </a:xfrm>
        </p:grpSpPr>
        <p:pic>
          <p:nvPicPr>
            <p:cNvPr id="13" name="Bilde 12">
              <a:extLst>
                <a:ext uri="{FF2B5EF4-FFF2-40B4-BE49-F238E27FC236}">
                  <a16:creationId xmlns:a16="http://schemas.microsoft.com/office/drawing/2014/main" id="{C2F9F508-BC2F-975F-FE9A-AB4B49C7E887}"/>
                </a:ext>
              </a:extLst>
            </p:cNvPr>
            <p:cNvPicPr>
              <a:picLocks noChangeAspect="1"/>
            </p:cNvPicPr>
            <p:nvPr/>
          </p:nvPicPr>
          <p:blipFill>
            <a:blip r:embed="rId11"/>
            <a:stretch>
              <a:fillRect/>
            </a:stretch>
          </p:blipFill>
          <p:spPr>
            <a:xfrm>
              <a:off x="5688504" y="2709268"/>
              <a:ext cx="2631698" cy="485661"/>
            </a:xfrm>
            <a:prstGeom prst="rect">
              <a:avLst/>
            </a:prstGeom>
          </p:spPr>
        </p:pic>
        <p:pic>
          <p:nvPicPr>
            <p:cNvPr id="15" name="Bilde 14">
              <a:extLst>
                <a:ext uri="{FF2B5EF4-FFF2-40B4-BE49-F238E27FC236}">
                  <a16:creationId xmlns:a16="http://schemas.microsoft.com/office/drawing/2014/main" id="{1DD6B56D-F88E-76A6-FEF9-B263C1D90CC3}"/>
                </a:ext>
              </a:extLst>
            </p:cNvPr>
            <p:cNvPicPr>
              <a:picLocks noChangeAspect="1"/>
            </p:cNvPicPr>
            <p:nvPr/>
          </p:nvPicPr>
          <p:blipFill>
            <a:blip r:embed="rId12"/>
            <a:stretch>
              <a:fillRect/>
            </a:stretch>
          </p:blipFill>
          <p:spPr>
            <a:xfrm>
              <a:off x="5688504" y="3242355"/>
              <a:ext cx="2631698" cy="287900"/>
            </a:xfrm>
            <a:prstGeom prst="rect">
              <a:avLst/>
            </a:prstGeom>
          </p:spPr>
        </p:pic>
      </p:grpSp>
      <p:pic>
        <p:nvPicPr>
          <p:cNvPr id="18" name="Bilde 17">
            <a:extLst>
              <a:ext uri="{FF2B5EF4-FFF2-40B4-BE49-F238E27FC236}">
                <a16:creationId xmlns:a16="http://schemas.microsoft.com/office/drawing/2014/main" id="{A6EECD8B-8889-1589-FD32-E08D35569E99}"/>
              </a:ext>
            </a:extLst>
          </p:cNvPr>
          <p:cNvPicPr>
            <a:picLocks noChangeAspect="1"/>
          </p:cNvPicPr>
          <p:nvPr/>
        </p:nvPicPr>
        <p:blipFill>
          <a:blip r:embed="rId13"/>
          <a:stretch>
            <a:fillRect/>
          </a:stretch>
        </p:blipFill>
        <p:spPr>
          <a:xfrm>
            <a:off x="158935" y="3384160"/>
            <a:ext cx="4425950" cy="382647"/>
          </a:xfrm>
          <a:prstGeom prst="rect">
            <a:avLst/>
          </a:prstGeom>
        </p:spPr>
      </p:pic>
      <p:pic>
        <p:nvPicPr>
          <p:cNvPr id="22" name="Bilde 21">
            <a:extLst>
              <a:ext uri="{FF2B5EF4-FFF2-40B4-BE49-F238E27FC236}">
                <a16:creationId xmlns:a16="http://schemas.microsoft.com/office/drawing/2014/main" id="{F3E141A4-D906-39CC-C8A5-0F6600A514CF}"/>
              </a:ext>
            </a:extLst>
          </p:cNvPr>
          <p:cNvPicPr>
            <a:picLocks noChangeAspect="1"/>
          </p:cNvPicPr>
          <p:nvPr/>
        </p:nvPicPr>
        <p:blipFill>
          <a:blip r:embed="rId14"/>
          <a:stretch>
            <a:fillRect/>
          </a:stretch>
        </p:blipFill>
        <p:spPr>
          <a:xfrm>
            <a:off x="876485" y="1865242"/>
            <a:ext cx="4417207" cy="572987"/>
          </a:xfrm>
          <a:prstGeom prst="rect">
            <a:avLst/>
          </a:prstGeom>
        </p:spPr>
      </p:pic>
    </p:spTree>
    <p:extLst>
      <p:ext uri="{BB962C8B-B14F-4D97-AF65-F5344CB8AC3E}">
        <p14:creationId xmlns:p14="http://schemas.microsoft.com/office/powerpoint/2010/main" val="88053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508F681-B716-4568-9F6F-027F671C29AF}"/>
              </a:ext>
            </a:extLst>
          </p:cNvPr>
          <p:cNvPicPr>
            <a:picLocks noChangeAspect="1"/>
          </p:cNvPicPr>
          <p:nvPr/>
        </p:nvPicPr>
        <p:blipFill>
          <a:blip r:embed="rId2"/>
          <a:stretch>
            <a:fillRect/>
          </a:stretch>
        </p:blipFill>
        <p:spPr>
          <a:xfrm>
            <a:off x="81001" y="995778"/>
            <a:ext cx="4735304" cy="2956205"/>
          </a:xfrm>
          <a:prstGeom prst="rect">
            <a:avLst/>
          </a:prstGeom>
        </p:spPr>
      </p:pic>
      <p:sp>
        <p:nvSpPr>
          <p:cNvPr id="3" name="TekstSylinder 2">
            <a:extLst>
              <a:ext uri="{FF2B5EF4-FFF2-40B4-BE49-F238E27FC236}">
                <a16:creationId xmlns:a16="http://schemas.microsoft.com/office/drawing/2014/main" id="{20671AA3-C9AA-488C-97CC-B2F2237D8516}"/>
              </a:ext>
            </a:extLst>
          </p:cNvPr>
          <p:cNvSpPr txBox="1"/>
          <p:nvPr/>
        </p:nvSpPr>
        <p:spPr>
          <a:xfrm>
            <a:off x="81001" y="4067976"/>
            <a:ext cx="4342078" cy="461665"/>
          </a:xfrm>
          <a:prstGeom prst="rect">
            <a:avLst/>
          </a:prstGeom>
          <a:noFill/>
          <a:ln>
            <a:noFill/>
          </a:ln>
        </p:spPr>
        <p:txBody>
          <a:bodyPr wrap="square" rtlCol="0">
            <a:spAutoFit/>
          </a:bodyPr>
          <a:lstStyle/>
          <a:p>
            <a:r>
              <a:rPr lang="nb-NO" sz="800" dirty="0"/>
              <a:t>Kilde: </a:t>
            </a:r>
            <a:r>
              <a:rPr lang="nb-NO" sz="800" dirty="0" err="1">
                <a:latin typeface="Segoe UI" panose="020B0502040204020203" pitchFamily="34" charset="0"/>
              </a:rPr>
              <a:t>Hasani</a:t>
            </a:r>
            <a:r>
              <a:rPr lang="nb-NO" sz="800" dirty="0">
                <a:latin typeface="Segoe UI" panose="020B0502040204020203" pitchFamily="34" charset="0"/>
              </a:rPr>
              <a:t> H, </a:t>
            </a:r>
            <a:r>
              <a:rPr lang="nb-NO" sz="800" dirty="0" err="1">
                <a:latin typeface="Segoe UI" panose="020B0502040204020203" pitchFamily="34" charset="0"/>
              </a:rPr>
              <a:t>Mardi</a:t>
            </a:r>
            <a:r>
              <a:rPr lang="nb-NO" sz="800" dirty="0">
                <a:latin typeface="Segoe UI" panose="020B0502040204020203" pitchFamily="34" charset="0"/>
              </a:rPr>
              <a:t> S, </a:t>
            </a:r>
            <a:r>
              <a:rPr lang="nb-NO" sz="800" dirty="0" err="1">
                <a:latin typeface="Segoe UI" panose="020B0502040204020203" pitchFamily="34" charset="0"/>
              </a:rPr>
              <a:t>Shakerian</a:t>
            </a:r>
            <a:r>
              <a:rPr lang="nb-NO" sz="800" dirty="0">
                <a:latin typeface="Segoe UI" panose="020B0502040204020203" pitchFamily="34" charset="0"/>
              </a:rPr>
              <a:t> S, </a:t>
            </a:r>
            <a:r>
              <a:rPr lang="nb-NO" sz="800" dirty="0" err="1">
                <a:latin typeface="Segoe UI" panose="020B0502040204020203" pitchFamily="34" charset="0"/>
              </a:rPr>
              <a:t>Taherzadeh-Ghahfarokhi</a:t>
            </a:r>
            <a:r>
              <a:rPr lang="nb-NO" sz="800" dirty="0">
                <a:latin typeface="Segoe UI" panose="020B0502040204020203" pitchFamily="34" charset="0"/>
              </a:rPr>
              <a:t> N, </a:t>
            </a:r>
            <a:r>
              <a:rPr lang="nb-NO" sz="800" dirty="0" err="1">
                <a:latin typeface="Segoe UI" panose="020B0502040204020203" pitchFamily="34" charset="0"/>
              </a:rPr>
              <a:t>Mardi</a:t>
            </a:r>
            <a:r>
              <a:rPr lang="nb-NO" sz="800" dirty="0">
                <a:latin typeface="Segoe UI" panose="020B0502040204020203" pitchFamily="34" charset="0"/>
              </a:rPr>
              <a:t> P. The </a:t>
            </a:r>
            <a:r>
              <a:rPr lang="nb-NO" sz="800" dirty="0" err="1">
                <a:latin typeface="Segoe UI" panose="020B0502040204020203" pitchFamily="34" charset="0"/>
              </a:rPr>
              <a:t>Novel</a:t>
            </a:r>
            <a:r>
              <a:rPr lang="nb-NO" sz="800" dirty="0">
                <a:latin typeface="Segoe UI" panose="020B0502040204020203" pitchFamily="34" charset="0"/>
              </a:rPr>
              <a:t> Coronavirus </a:t>
            </a:r>
            <a:r>
              <a:rPr lang="nb-NO" sz="800" dirty="0" err="1">
                <a:latin typeface="Segoe UI" panose="020B0502040204020203" pitchFamily="34" charset="0"/>
              </a:rPr>
              <a:t>Disease</a:t>
            </a:r>
            <a:r>
              <a:rPr lang="nb-NO" sz="800" dirty="0">
                <a:latin typeface="Segoe UI" panose="020B0502040204020203" pitchFamily="34" charset="0"/>
              </a:rPr>
              <a:t> (COVID-19): A PRISMA </a:t>
            </a:r>
            <a:r>
              <a:rPr lang="nb-NO" sz="800" dirty="0" err="1">
                <a:latin typeface="Segoe UI" panose="020B0502040204020203" pitchFamily="34" charset="0"/>
              </a:rPr>
              <a:t>Systematic</a:t>
            </a:r>
            <a:r>
              <a:rPr lang="nb-NO" sz="800" dirty="0">
                <a:latin typeface="Segoe UI" panose="020B0502040204020203" pitchFamily="34" charset="0"/>
              </a:rPr>
              <a:t> </a:t>
            </a:r>
            <a:r>
              <a:rPr lang="nb-NO" sz="800" dirty="0" err="1">
                <a:latin typeface="Segoe UI" panose="020B0502040204020203" pitchFamily="34" charset="0"/>
              </a:rPr>
              <a:t>Review</a:t>
            </a:r>
            <a:r>
              <a:rPr lang="nb-NO" sz="800" dirty="0">
                <a:latin typeface="Segoe UI" panose="020B0502040204020203" pitchFamily="34" charset="0"/>
              </a:rPr>
              <a:t> and Meta-Analysis </a:t>
            </a:r>
            <a:r>
              <a:rPr lang="nb-NO" sz="800" dirty="0" err="1">
                <a:latin typeface="Segoe UI" panose="020B0502040204020203" pitchFamily="34" charset="0"/>
              </a:rPr>
              <a:t>of</a:t>
            </a:r>
            <a:r>
              <a:rPr lang="nb-NO" sz="800" dirty="0">
                <a:latin typeface="Segoe UI" panose="020B0502040204020203" pitchFamily="34" charset="0"/>
              </a:rPr>
              <a:t> </a:t>
            </a:r>
            <a:r>
              <a:rPr lang="nb-NO" sz="800" dirty="0" err="1">
                <a:latin typeface="Segoe UI" panose="020B0502040204020203" pitchFamily="34" charset="0"/>
              </a:rPr>
              <a:t>Clinical</a:t>
            </a:r>
            <a:r>
              <a:rPr lang="nb-NO" sz="800" dirty="0">
                <a:latin typeface="Segoe UI" panose="020B0502040204020203" pitchFamily="34" charset="0"/>
              </a:rPr>
              <a:t> and </a:t>
            </a:r>
            <a:r>
              <a:rPr lang="nb-NO" sz="800" dirty="0" err="1">
                <a:latin typeface="Segoe UI" panose="020B0502040204020203" pitchFamily="34" charset="0"/>
              </a:rPr>
              <a:t>Paraclinical</a:t>
            </a:r>
            <a:r>
              <a:rPr lang="nb-NO" sz="800" dirty="0">
                <a:latin typeface="Segoe UI" panose="020B0502040204020203" pitchFamily="34" charset="0"/>
              </a:rPr>
              <a:t> </a:t>
            </a:r>
            <a:r>
              <a:rPr lang="nb-NO" sz="800" dirty="0" err="1">
                <a:latin typeface="Segoe UI" panose="020B0502040204020203" pitchFamily="34" charset="0"/>
              </a:rPr>
              <a:t>Characteristics</a:t>
            </a:r>
            <a:r>
              <a:rPr lang="nb-NO" sz="800" dirty="0">
                <a:latin typeface="Segoe UI" panose="020B0502040204020203" pitchFamily="34" charset="0"/>
              </a:rPr>
              <a:t>. </a:t>
            </a:r>
            <a:r>
              <a:rPr lang="nb-NO" sz="800" dirty="0" err="1">
                <a:latin typeface="Segoe UI" panose="020B0502040204020203" pitchFamily="34" charset="0"/>
              </a:rPr>
              <a:t>Biomed</a:t>
            </a:r>
            <a:r>
              <a:rPr lang="nb-NO" sz="800" dirty="0">
                <a:latin typeface="Segoe UI" panose="020B0502040204020203" pitchFamily="34" charset="0"/>
              </a:rPr>
              <a:t> Res Int. 2020;2020:3149020.</a:t>
            </a:r>
            <a:endParaRPr lang="nb-NO" sz="800" b="1" dirty="0"/>
          </a:p>
        </p:txBody>
      </p:sp>
      <p:pic>
        <p:nvPicPr>
          <p:cNvPr id="4" name="Bilde 3">
            <a:extLst>
              <a:ext uri="{FF2B5EF4-FFF2-40B4-BE49-F238E27FC236}">
                <a16:creationId xmlns:a16="http://schemas.microsoft.com/office/drawing/2014/main" id="{44D233C7-CCC1-48E4-BAD6-EECE378C1289}"/>
              </a:ext>
            </a:extLst>
          </p:cNvPr>
          <p:cNvPicPr>
            <a:picLocks noChangeAspect="1"/>
          </p:cNvPicPr>
          <p:nvPr/>
        </p:nvPicPr>
        <p:blipFill>
          <a:blip r:embed="rId3"/>
          <a:stretch>
            <a:fillRect/>
          </a:stretch>
        </p:blipFill>
        <p:spPr>
          <a:xfrm>
            <a:off x="4889216" y="1089168"/>
            <a:ext cx="4070104" cy="3203626"/>
          </a:xfrm>
          <a:prstGeom prst="rect">
            <a:avLst/>
          </a:prstGeom>
        </p:spPr>
      </p:pic>
      <p:sp>
        <p:nvSpPr>
          <p:cNvPr id="6" name="TekstSylinder 5">
            <a:extLst>
              <a:ext uri="{FF2B5EF4-FFF2-40B4-BE49-F238E27FC236}">
                <a16:creationId xmlns:a16="http://schemas.microsoft.com/office/drawing/2014/main" id="{153A47E7-36B2-49CC-9EE1-FC6A788A25F1}"/>
              </a:ext>
            </a:extLst>
          </p:cNvPr>
          <p:cNvSpPr txBox="1"/>
          <p:nvPr/>
        </p:nvSpPr>
        <p:spPr>
          <a:xfrm>
            <a:off x="8808016" y="2106206"/>
            <a:ext cx="302607" cy="584775"/>
          </a:xfrm>
          <a:prstGeom prst="rect">
            <a:avLst/>
          </a:prstGeom>
          <a:noFill/>
        </p:spPr>
        <p:txBody>
          <a:bodyPr wrap="square" rtlCol="0">
            <a:spAutoFit/>
          </a:bodyPr>
          <a:lstStyle/>
          <a:p>
            <a:pPr algn="l"/>
            <a:r>
              <a:rPr lang="nb-NO" sz="3200" b="1" dirty="0">
                <a:solidFill>
                  <a:srgbClr val="FF0000"/>
                </a:solidFill>
              </a:rPr>
              <a:t>?</a:t>
            </a:r>
          </a:p>
        </p:txBody>
      </p:sp>
      <p:sp>
        <p:nvSpPr>
          <p:cNvPr id="7" name="Ellipse 6">
            <a:extLst>
              <a:ext uri="{FF2B5EF4-FFF2-40B4-BE49-F238E27FC236}">
                <a16:creationId xmlns:a16="http://schemas.microsoft.com/office/drawing/2014/main" id="{F26C6138-1B93-45E4-B54C-B7ABADE3CA97}"/>
              </a:ext>
            </a:extLst>
          </p:cNvPr>
          <p:cNvSpPr/>
          <p:nvPr/>
        </p:nvSpPr>
        <p:spPr>
          <a:xfrm>
            <a:off x="5098274" y="2039309"/>
            <a:ext cx="421018" cy="19735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763A0DA2-7DBE-48ED-8F97-E677930DC0B5}"/>
              </a:ext>
            </a:extLst>
          </p:cNvPr>
          <p:cNvSpPr/>
          <p:nvPr/>
        </p:nvSpPr>
        <p:spPr>
          <a:xfrm>
            <a:off x="5098274" y="3560020"/>
            <a:ext cx="421018" cy="19735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TekstSylinder 8">
            <a:extLst>
              <a:ext uri="{FF2B5EF4-FFF2-40B4-BE49-F238E27FC236}">
                <a16:creationId xmlns:a16="http://schemas.microsoft.com/office/drawing/2014/main" id="{92D567F0-9471-552B-08EE-1E5F83B1BEF7}"/>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1119924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6F52E4EF-1D91-4008-9B60-8DECA5339C4C}"/>
              </a:ext>
            </a:extLst>
          </p:cNvPr>
          <p:cNvSpPr/>
          <p:nvPr/>
        </p:nvSpPr>
        <p:spPr>
          <a:xfrm>
            <a:off x="124552" y="651164"/>
            <a:ext cx="5869847" cy="310527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xtBox 4">
            <a:extLst>
              <a:ext uri="{FF2B5EF4-FFF2-40B4-BE49-F238E27FC236}">
                <a16:creationId xmlns:a16="http://schemas.microsoft.com/office/drawing/2014/main" id="{23D730F3-1EFE-4FCE-A84D-3D72D3407887}"/>
              </a:ext>
            </a:extLst>
          </p:cNvPr>
          <p:cNvSpPr txBox="1"/>
          <p:nvPr/>
        </p:nvSpPr>
        <p:spPr>
          <a:xfrm>
            <a:off x="498958" y="3017777"/>
            <a:ext cx="5642863" cy="738664"/>
          </a:xfrm>
          <a:prstGeom prst="rect">
            <a:avLst/>
          </a:prstGeom>
          <a:noFill/>
        </p:spPr>
        <p:txBody>
          <a:bodyPr wrap="square" rtlCol="0">
            <a:spAutoFit/>
          </a:bodyPr>
          <a:lstStyle/>
          <a:p>
            <a:r>
              <a:rPr lang="en-GB" sz="1400" b="1" u="sng" dirty="0"/>
              <a:t>Figure 2:</a:t>
            </a:r>
            <a:r>
              <a:rPr lang="en-GB" sz="1400" dirty="0"/>
              <a:t> Structure of wood biomass and the characteristics of elementary cellulose </a:t>
            </a:r>
            <a:r>
              <a:rPr lang="en-GB" sz="1400" dirty="0" err="1"/>
              <a:t>fibils</a:t>
            </a:r>
            <a:r>
              <a:rPr lang="en-GB" sz="1400" dirty="0"/>
              <a:t>. </a:t>
            </a:r>
            <a:r>
              <a:rPr lang="en-GB" sz="1400" b="1" dirty="0"/>
              <a:t>Adapted by author from </a:t>
            </a:r>
            <a:r>
              <a:rPr lang="en-GB" sz="1400" b="1" dirty="0" err="1"/>
              <a:t>Isogai</a:t>
            </a:r>
            <a:r>
              <a:rPr lang="en-GB" sz="1400" b="1" dirty="0"/>
              <a:t> et al. [10] with permission from copyright holder Royal Society of Chemistry.</a:t>
            </a:r>
          </a:p>
        </p:txBody>
      </p:sp>
      <p:pic>
        <p:nvPicPr>
          <p:cNvPr id="5" name="Picture 14">
            <a:extLst>
              <a:ext uri="{FF2B5EF4-FFF2-40B4-BE49-F238E27FC236}">
                <a16:creationId xmlns:a16="http://schemas.microsoft.com/office/drawing/2014/main" id="{20243F6A-613B-4FB0-BEC5-0730CDA7E91B}"/>
              </a:ext>
            </a:extLst>
          </p:cNvPr>
          <p:cNvPicPr/>
          <p:nvPr/>
        </p:nvPicPr>
        <p:blipFill rotWithShape="1">
          <a:blip r:embed="rId2">
            <a:extLst>
              <a:ext uri="{28A0092B-C50C-407E-A947-70E740481C1C}">
                <a14:useLocalDpi xmlns:a14="http://schemas.microsoft.com/office/drawing/2010/main" val="0"/>
              </a:ext>
            </a:extLst>
          </a:blip>
          <a:srcRect l="21825" t="4703" r="13911"/>
          <a:stretch/>
        </p:blipFill>
        <p:spPr bwMode="auto">
          <a:xfrm>
            <a:off x="614218" y="1013219"/>
            <a:ext cx="3281625" cy="1804638"/>
          </a:xfrm>
          <a:prstGeom prst="rect">
            <a:avLst/>
          </a:prstGeom>
          <a:ln>
            <a:noFill/>
          </a:ln>
          <a:extLst>
            <a:ext uri="{53640926-AAD7-44D8-BBD7-CCE9431645EC}">
              <a14:shadowObscured xmlns:a14="http://schemas.microsoft.com/office/drawing/2010/main"/>
            </a:ext>
          </a:extLst>
        </p:spPr>
      </p:pic>
      <p:sp>
        <p:nvSpPr>
          <p:cNvPr id="6" name="TekstSylinder 5">
            <a:extLst>
              <a:ext uri="{FF2B5EF4-FFF2-40B4-BE49-F238E27FC236}">
                <a16:creationId xmlns:a16="http://schemas.microsoft.com/office/drawing/2014/main" id="{8C931A15-59DB-499C-84E9-42E72D61B7AE}"/>
              </a:ext>
            </a:extLst>
          </p:cNvPr>
          <p:cNvSpPr txBox="1"/>
          <p:nvPr/>
        </p:nvSpPr>
        <p:spPr>
          <a:xfrm>
            <a:off x="6052609" y="3387109"/>
            <a:ext cx="2874336" cy="369332"/>
          </a:xfrm>
          <a:prstGeom prst="rect">
            <a:avLst/>
          </a:prstGeom>
          <a:solidFill>
            <a:schemeClr val="tx2">
              <a:lumMod val="20000"/>
              <a:lumOff val="80000"/>
            </a:schemeClr>
          </a:solidFill>
        </p:spPr>
        <p:txBody>
          <a:bodyPr wrap="square" rtlCol="0">
            <a:spAutoFit/>
          </a:bodyPr>
          <a:lstStyle/>
          <a:p>
            <a:r>
              <a:rPr lang="en-GB" sz="900" dirty="0">
                <a:solidFill>
                  <a:prstClr val="black"/>
                </a:solidFill>
              </a:rPr>
              <a:t>[10] </a:t>
            </a:r>
            <a:r>
              <a:rPr lang="en-GB" sz="900" dirty="0" err="1">
                <a:solidFill>
                  <a:prstClr val="black"/>
                </a:solidFill>
              </a:rPr>
              <a:t>Isogai</a:t>
            </a:r>
            <a:r>
              <a:rPr lang="en-GB" sz="900" dirty="0">
                <a:solidFill>
                  <a:prstClr val="black"/>
                </a:solidFill>
              </a:rPr>
              <a:t>, A., T. Saito, and H. </a:t>
            </a:r>
            <a:r>
              <a:rPr lang="en-GB" sz="900" dirty="0" err="1">
                <a:solidFill>
                  <a:prstClr val="black"/>
                </a:solidFill>
              </a:rPr>
              <a:t>Fukuzumi</a:t>
            </a:r>
            <a:r>
              <a:rPr lang="en-GB" sz="900" dirty="0">
                <a:solidFill>
                  <a:prstClr val="black"/>
                </a:solidFill>
              </a:rPr>
              <a:t>, TEMPO-oxidized cellulose nanofibers. </a:t>
            </a:r>
            <a:r>
              <a:rPr lang="en-GB" sz="900">
                <a:solidFill>
                  <a:prstClr val="black"/>
                </a:solidFill>
              </a:rPr>
              <a:t>Nanoscale</a:t>
            </a:r>
            <a:r>
              <a:rPr lang="en-GB" sz="900" dirty="0">
                <a:solidFill>
                  <a:prstClr val="black"/>
                </a:solidFill>
              </a:rPr>
              <a:t>, 2011. 3(1): 71-85.</a:t>
            </a:r>
            <a:endParaRPr lang="en-GB" sz="900" b="1" dirty="0"/>
          </a:p>
        </p:txBody>
      </p:sp>
      <p:sp>
        <p:nvSpPr>
          <p:cNvPr id="7" name="TekstSylinder 6">
            <a:extLst>
              <a:ext uri="{FF2B5EF4-FFF2-40B4-BE49-F238E27FC236}">
                <a16:creationId xmlns:a16="http://schemas.microsoft.com/office/drawing/2014/main" id="{E4AA56E3-6577-4C93-87C3-535E94E5AA47}"/>
              </a:ext>
            </a:extLst>
          </p:cNvPr>
          <p:cNvSpPr txBox="1"/>
          <p:nvPr/>
        </p:nvSpPr>
        <p:spPr>
          <a:xfrm>
            <a:off x="56189" y="3837439"/>
            <a:ext cx="9031621" cy="923330"/>
          </a:xfrm>
          <a:prstGeom prst="rect">
            <a:avLst/>
          </a:prstGeom>
          <a:solidFill>
            <a:schemeClr val="accent1">
              <a:lumMod val="20000"/>
              <a:lumOff val="80000"/>
            </a:schemeClr>
          </a:solidFill>
        </p:spPr>
        <p:txBody>
          <a:bodyPr wrap="square" rtlCol="0">
            <a:spAutoFit/>
          </a:bodyPr>
          <a:lstStyle/>
          <a:p>
            <a:r>
              <a:rPr lang="nb-NO" dirty="0"/>
              <a:t>Det er nødvendig å sitere kilder som brukes i tabeller og figurer korrekt i teksten. Her nevnes førsteforfatter (og år), men referansenummeret skal også oppgis hvis du bruker en nummerert stil.</a:t>
            </a:r>
          </a:p>
        </p:txBody>
      </p:sp>
      <p:sp>
        <p:nvSpPr>
          <p:cNvPr id="8" name="TekstSylinder 7">
            <a:extLst>
              <a:ext uri="{FF2B5EF4-FFF2-40B4-BE49-F238E27FC236}">
                <a16:creationId xmlns:a16="http://schemas.microsoft.com/office/drawing/2014/main" id="{A004D68A-39F2-C726-CA89-F79B75393827}"/>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1927363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6865" y="763043"/>
            <a:ext cx="8943607" cy="1713457"/>
          </a:xfrm>
          <a:prstGeom prst="rect">
            <a:avLst/>
          </a:prstGeom>
        </p:spPr>
      </p:pic>
      <p:sp>
        <p:nvSpPr>
          <p:cNvPr id="4" name="TekstSylinder 3"/>
          <p:cNvSpPr txBox="1"/>
          <p:nvPr/>
        </p:nvSpPr>
        <p:spPr>
          <a:xfrm>
            <a:off x="133927" y="4547887"/>
            <a:ext cx="7283669" cy="215444"/>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Kilde: Rasmussen College (http://rasmussen.libanswers.com/</a:t>
            </a:r>
            <a:r>
              <a:rPr lang="nb-NO" sz="800" dirty="0" err="1">
                <a:latin typeface="Arial" panose="020B0604020202020204" pitchFamily="34" charset="0"/>
                <a:cs typeface="Arial" panose="020B0604020202020204" pitchFamily="34" charset="0"/>
              </a:rPr>
              <a:t>faq</a:t>
            </a:r>
            <a:r>
              <a:rPr lang="nb-NO" sz="800" dirty="0">
                <a:latin typeface="Arial" panose="020B0604020202020204" pitchFamily="34" charset="0"/>
                <a:cs typeface="Arial" panose="020B0604020202020204" pitchFamily="34" charset="0"/>
              </a:rPr>
              <a:t>/32328)</a:t>
            </a:r>
          </a:p>
        </p:txBody>
      </p:sp>
      <p:sp>
        <p:nvSpPr>
          <p:cNvPr id="5" name="TekstSylinder 4"/>
          <p:cNvSpPr txBox="1"/>
          <p:nvPr/>
        </p:nvSpPr>
        <p:spPr>
          <a:xfrm>
            <a:off x="201798" y="3281220"/>
            <a:ext cx="8576442" cy="1200329"/>
          </a:xfrm>
          <a:prstGeom prst="rect">
            <a:avLst/>
          </a:prstGeom>
          <a:solidFill>
            <a:srgbClr val="FF5050"/>
          </a:solidFill>
        </p:spPr>
        <p:txBody>
          <a:bodyPr wrap="square" rtlCol="0">
            <a:spAutoFit/>
          </a:bodyPr>
          <a:lstStyle/>
          <a:p>
            <a:r>
              <a:rPr lang="nb-NO" dirty="0"/>
              <a:t>Dette blir feil fordi siteringen er plassert helt til slutt i avsnittet og leseren kan ikke vite sikkert hvilken informasjon som stammer fra kilden. Leseren kan tro at deler av avsnittet stammer fra forfatteren og at det kun er informasjonen i siste setning som er hentet fra kilden.</a:t>
            </a:r>
          </a:p>
        </p:txBody>
      </p:sp>
      <p:sp>
        <p:nvSpPr>
          <p:cNvPr id="6" name="TekstSylinder 5">
            <a:extLst>
              <a:ext uri="{FF2B5EF4-FFF2-40B4-BE49-F238E27FC236}">
                <a16:creationId xmlns:a16="http://schemas.microsoft.com/office/drawing/2014/main" id="{00EC2D3F-5E01-8085-CF3B-A0AFBA9137D5}"/>
              </a:ext>
            </a:extLst>
          </p:cNvPr>
          <p:cNvSpPr txBox="1"/>
          <p:nvPr/>
        </p:nvSpPr>
        <p:spPr>
          <a:xfrm>
            <a:off x="264861" y="2476500"/>
            <a:ext cx="6570048" cy="369332"/>
          </a:xfrm>
          <a:prstGeom prst="rect">
            <a:avLst/>
          </a:prstGeom>
          <a:solidFill>
            <a:schemeClr val="tx2">
              <a:lumMod val="20000"/>
              <a:lumOff val="80000"/>
            </a:schemeClr>
          </a:solidFill>
        </p:spPr>
        <p:txBody>
          <a:bodyPr wrap="square" rtlCol="0">
            <a:spAutoFit/>
          </a:bodyPr>
          <a:lstStyle/>
          <a:p>
            <a:pPr algn="l"/>
            <a:r>
              <a:rPr lang="nb-NO" dirty="0"/>
              <a:t>Parafrasert tekst basert på informasjon hentet fra </a:t>
            </a:r>
            <a:r>
              <a:rPr lang="nb-NO" dirty="0" err="1"/>
              <a:t>Willemssen</a:t>
            </a:r>
            <a:r>
              <a:rPr lang="nb-NO" dirty="0"/>
              <a:t>, 2010.</a:t>
            </a:r>
          </a:p>
        </p:txBody>
      </p:sp>
      <p:sp>
        <p:nvSpPr>
          <p:cNvPr id="9" name="TekstSylinder 8">
            <a:extLst>
              <a:ext uri="{FF2B5EF4-FFF2-40B4-BE49-F238E27FC236}">
                <a16:creationId xmlns:a16="http://schemas.microsoft.com/office/drawing/2014/main" id="{1644D359-FF20-C608-9C1B-D13094BF75A7}"/>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116711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56693" y="847701"/>
            <a:ext cx="8762351" cy="1787549"/>
          </a:xfrm>
          <a:prstGeom prst="rect">
            <a:avLst/>
          </a:prstGeom>
        </p:spPr>
      </p:pic>
      <p:sp>
        <p:nvSpPr>
          <p:cNvPr id="4" name="TekstSylinder 3"/>
          <p:cNvSpPr txBox="1"/>
          <p:nvPr/>
        </p:nvSpPr>
        <p:spPr>
          <a:xfrm>
            <a:off x="201798" y="4488318"/>
            <a:ext cx="7283669" cy="215444"/>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Kilde: Rasmussen College (http://rasmussen.libanswers.com/</a:t>
            </a:r>
            <a:r>
              <a:rPr lang="nb-NO" sz="800" dirty="0" err="1">
                <a:latin typeface="Arial" panose="020B0604020202020204" pitchFamily="34" charset="0"/>
                <a:cs typeface="Arial" panose="020B0604020202020204" pitchFamily="34" charset="0"/>
              </a:rPr>
              <a:t>faq</a:t>
            </a:r>
            <a:r>
              <a:rPr lang="nb-NO" sz="800" dirty="0">
                <a:latin typeface="Arial" panose="020B0604020202020204" pitchFamily="34" charset="0"/>
                <a:cs typeface="Arial" panose="020B0604020202020204" pitchFamily="34" charset="0"/>
              </a:rPr>
              <a:t>/32328)</a:t>
            </a:r>
          </a:p>
        </p:txBody>
      </p:sp>
      <p:sp>
        <p:nvSpPr>
          <p:cNvPr id="6" name="TekstSylinder 5"/>
          <p:cNvSpPr txBox="1"/>
          <p:nvPr/>
        </p:nvSpPr>
        <p:spPr>
          <a:xfrm>
            <a:off x="201798" y="3668570"/>
            <a:ext cx="8576442" cy="369332"/>
          </a:xfrm>
          <a:prstGeom prst="rect">
            <a:avLst/>
          </a:prstGeom>
          <a:solidFill>
            <a:srgbClr val="FFFF00"/>
          </a:solidFill>
        </p:spPr>
        <p:txBody>
          <a:bodyPr wrap="square" rtlCol="0">
            <a:spAutoFit/>
          </a:bodyPr>
          <a:lstStyle/>
          <a:p>
            <a:r>
              <a:rPr lang="nb-NO" dirty="0"/>
              <a:t>Dette er teknisk korrekt, men alle siteringene gjør teksten rotete og mindre lesbar.</a:t>
            </a:r>
          </a:p>
        </p:txBody>
      </p:sp>
      <p:sp>
        <p:nvSpPr>
          <p:cNvPr id="3" name="TekstSylinder 2">
            <a:extLst>
              <a:ext uri="{FF2B5EF4-FFF2-40B4-BE49-F238E27FC236}">
                <a16:creationId xmlns:a16="http://schemas.microsoft.com/office/drawing/2014/main" id="{06B4C0E1-DECA-A50A-6C99-B6A262118813}"/>
              </a:ext>
            </a:extLst>
          </p:cNvPr>
          <p:cNvSpPr txBox="1"/>
          <p:nvPr/>
        </p:nvSpPr>
        <p:spPr>
          <a:xfrm>
            <a:off x="322011" y="2782578"/>
            <a:ext cx="6545225" cy="369332"/>
          </a:xfrm>
          <a:prstGeom prst="rect">
            <a:avLst/>
          </a:prstGeom>
          <a:solidFill>
            <a:schemeClr val="tx2">
              <a:lumMod val="20000"/>
              <a:lumOff val="80000"/>
            </a:schemeClr>
          </a:solidFill>
        </p:spPr>
        <p:txBody>
          <a:bodyPr wrap="square" rtlCol="0">
            <a:spAutoFit/>
          </a:bodyPr>
          <a:lstStyle/>
          <a:p>
            <a:pPr algn="l"/>
            <a:r>
              <a:rPr lang="nb-NO" dirty="0"/>
              <a:t>Parafrasert tekst basert på informasjon hentet fra </a:t>
            </a:r>
            <a:r>
              <a:rPr lang="nb-NO" dirty="0" err="1"/>
              <a:t>Willemssen</a:t>
            </a:r>
            <a:r>
              <a:rPr lang="nb-NO" dirty="0"/>
              <a:t>, 2010.</a:t>
            </a:r>
          </a:p>
        </p:txBody>
      </p:sp>
      <p:sp>
        <p:nvSpPr>
          <p:cNvPr id="7" name="TekstSylinder 6">
            <a:extLst>
              <a:ext uri="{FF2B5EF4-FFF2-40B4-BE49-F238E27FC236}">
                <a16:creationId xmlns:a16="http://schemas.microsoft.com/office/drawing/2014/main" id="{441FC804-73E2-8518-BA29-EC58C971C6BD}"/>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207129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89866" y="893259"/>
            <a:ext cx="8745350" cy="1755408"/>
          </a:xfrm>
          <a:prstGeom prst="rect">
            <a:avLst/>
          </a:prstGeom>
        </p:spPr>
      </p:pic>
      <p:sp>
        <p:nvSpPr>
          <p:cNvPr id="5" name="TekstSylinder 4"/>
          <p:cNvSpPr txBox="1"/>
          <p:nvPr/>
        </p:nvSpPr>
        <p:spPr>
          <a:xfrm>
            <a:off x="189866" y="4504502"/>
            <a:ext cx="7283669" cy="215444"/>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Kilde: Rasmussen College (http://rasmussen.libanswers.com/</a:t>
            </a:r>
            <a:r>
              <a:rPr lang="nb-NO" sz="800" dirty="0" err="1">
                <a:latin typeface="Arial" panose="020B0604020202020204" pitchFamily="34" charset="0"/>
                <a:cs typeface="Arial" panose="020B0604020202020204" pitchFamily="34" charset="0"/>
              </a:rPr>
              <a:t>faq</a:t>
            </a:r>
            <a:r>
              <a:rPr lang="nb-NO" sz="800" dirty="0">
                <a:latin typeface="Arial" panose="020B0604020202020204" pitchFamily="34" charset="0"/>
                <a:cs typeface="Arial" panose="020B0604020202020204" pitchFamily="34" charset="0"/>
              </a:rPr>
              <a:t>/32328)</a:t>
            </a:r>
          </a:p>
        </p:txBody>
      </p:sp>
      <p:grpSp>
        <p:nvGrpSpPr>
          <p:cNvPr id="9" name="Gruppe 8">
            <a:extLst>
              <a:ext uri="{FF2B5EF4-FFF2-40B4-BE49-F238E27FC236}">
                <a16:creationId xmlns:a16="http://schemas.microsoft.com/office/drawing/2014/main" id="{BD9D4313-E77C-4ABB-B7E2-F7AB43D478DC}"/>
              </a:ext>
            </a:extLst>
          </p:cNvPr>
          <p:cNvGrpSpPr/>
          <p:nvPr/>
        </p:nvGrpSpPr>
        <p:grpSpPr>
          <a:xfrm>
            <a:off x="201798" y="1651000"/>
            <a:ext cx="8576442" cy="2525749"/>
            <a:chOff x="201798" y="1651000"/>
            <a:chExt cx="8576442" cy="2525749"/>
          </a:xfrm>
        </p:grpSpPr>
        <p:sp>
          <p:nvSpPr>
            <p:cNvPr id="4" name="TekstSylinder 3"/>
            <p:cNvSpPr txBox="1"/>
            <p:nvPr/>
          </p:nvSpPr>
          <p:spPr>
            <a:xfrm>
              <a:off x="201798" y="2976420"/>
              <a:ext cx="8576442" cy="1200329"/>
            </a:xfrm>
            <a:prstGeom prst="rect">
              <a:avLst/>
            </a:prstGeom>
            <a:solidFill>
              <a:srgbClr val="92D050"/>
            </a:solidFill>
          </p:spPr>
          <p:txBody>
            <a:bodyPr wrap="square" rtlCol="0">
              <a:spAutoFit/>
            </a:bodyPr>
            <a:lstStyle/>
            <a:p>
              <a:r>
                <a:rPr lang="nb-NO" dirty="0"/>
                <a:t>Dette er både korrekt og lett å lese.  Leseren vet når og hvor informasjon fra kilden er brukt. Bruken av "The </a:t>
              </a:r>
              <a:r>
                <a:rPr lang="nb-NO" dirty="0" err="1"/>
                <a:t>study</a:t>
              </a:r>
              <a:r>
                <a:rPr lang="nb-NO" dirty="0"/>
                <a:t> notes ..." forteller leseren at det som kommer etterpå også stammer fra den tidligere nevnte kilden. Til slutt siterer leseren kilden en gang til i siste setning for å være sikker på at leseren skjønner hvor informasjonen stammer fra.</a:t>
              </a:r>
            </a:p>
          </p:txBody>
        </p:sp>
        <p:sp>
          <p:nvSpPr>
            <p:cNvPr id="8" name="Ellipse 7">
              <a:extLst>
                <a:ext uri="{FF2B5EF4-FFF2-40B4-BE49-F238E27FC236}">
                  <a16:creationId xmlns:a16="http://schemas.microsoft.com/office/drawing/2014/main" id="{FC99BCB0-BC6C-4338-8FE5-F39800F5354D}"/>
                </a:ext>
              </a:extLst>
            </p:cNvPr>
            <p:cNvSpPr/>
            <p:nvPr/>
          </p:nvSpPr>
          <p:spPr>
            <a:xfrm>
              <a:off x="927100" y="1651000"/>
              <a:ext cx="1270000" cy="323850"/>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7" name="TekstSylinder 6">
            <a:extLst>
              <a:ext uri="{FF2B5EF4-FFF2-40B4-BE49-F238E27FC236}">
                <a16:creationId xmlns:a16="http://schemas.microsoft.com/office/drawing/2014/main" id="{5CCC862B-FD49-FFB1-F324-78FF3D42E1D7}"/>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
        <p:nvSpPr>
          <p:cNvPr id="10" name="TekstSylinder 9">
            <a:extLst>
              <a:ext uri="{FF2B5EF4-FFF2-40B4-BE49-F238E27FC236}">
                <a16:creationId xmlns:a16="http://schemas.microsoft.com/office/drawing/2014/main" id="{4135F2C5-1DE2-4D78-5F5A-98B18CEEACE6}"/>
              </a:ext>
            </a:extLst>
          </p:cNvPr>
          <p:cNvSpPr txBox="1"/>
          <p:nvPr/>
        </p:nvSpPr>
        <p:spPr>
          <a:xfrm>
            <a:off x="208784" y="581538"/>
            <a:ext cx="6545225" cy="369332"/>
          </a:xfrm>
          <a:prstGeom prst="rect">
            <a:avLst/>
          </a:prstGeom>
          <a:solidFill>
            <a:schemeClr val="tx2">
              <a:lumMod val="20000"/>
              <a:lumOff val="80000"/>
            </a:schemeClr>
          </a:solidFill>
        </p:spPr>
        <p:txBody>
          <a:bodyPr wrap="square" rtlCol="0">
            <a:spAutoFit/>
          </a:bodyPr>
          <a:lstStyle/>
          <a:p>
            <a:pPr algn="l"/>
            <a:r>
              <a:rPr lang="nb-NO" dirty="0"/>
              <a:t>Parafrasert tekst basert på informasjon hentet fra </a:t>
            </a:r>
            <a:r>
              <a:rPr lang="nb-NO" dirty="0" err="1"/>
              <a:t>Willemssen</a:t>
            </a:r>
            <a:r>
              <a:rPr lang="nb-NO" dirty="0"/>
              <a:t>, 2010.</a:t>
            </a:r>
          </a:p>
        </p:txBody>
      </p:sp>
    </p:spTree>
    <p:extLst>
      <p:ext uri="{BB962C8B-B14F-4D97-AF65-F5344CB8AC3E}">
        <p14:creationId xmlns:p14="http://schemas.microsoft.com/office/powerpoint/2010/main" val="56950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209074" y="768679"/>
            <a:ext cx="8718555" cy="1801037"/>
          </a:xfrm>
          <a:prstGeom prst="rect">
            <a:avLst/>
          </a:prstGeom>
        </p:spPr>
      </p:pic>
      <p:sp>
        <p:nvSpPr>
          <p:cNvPr id="5" name="TekstSylinder 4"/>
          <p:cNvSpPr txBox="1"/>
          <p:nvPr/>
        </p:nvSpPr>
        <p:spPr>
          <a:xfrm>
            <a:off x="132431" y="4537735"/>
            <a:ext cx="7283669" cy="215444"/>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Kilde: Rasmussen College (http://rasmussen.libanswers.com/</a:t>
            </a:r>
            <a:r>
              <a:rPr lang="nb-NO" sz="800" dirty="0" err="1">
                <a:latin typeface="Arial" panose="020B0604020202020204" pitchFamily="34" charset="0"/>
                <a:cs typeface="Arial" panose="020B0604020202020204" pitchFamily="34" charset="0"/>
              </a:rPr>
              <a:t>faq</a:t>
            </a:r>
            <a:r>
              <a:rPr lang="nb-NO" sz="800" dirty="0">
                <a:latin typeface="Arial" panose="020B0604020202020204" pitchFamily="34" charset="0"/>
                <a:cs typeface="Arial" panose="020B0604020202020204" pitchFamily="34" charset="0"/>
              </a:rPr>
              <a:t>/32328)</a:t>
            </a:r>
          </a:p>
        </p:txBody>
      </p:sp>
      <p:grpSp>
        <p:nvGrpSpPr>
          <p:cNvPr id="8" name="Gruppe 7">
            <a:extLst>
              <a:ext uri="{FF2B5EF4-FFF2-40B4-BE49-F238E27FC236}">
                <a16:creationId xmlns:a16="http://schemas.microsoft.com/office/drawing/2014/main" id="{526EB384-C44E-4E0D-9E64-2EF13B1065B8}"/>
              </a:ext>
            </a:extLst>
          </p:cNvPr>
          <p:cNvGrpSpPr/>
          <p:nvPr/>
        </p:nvGrpSpPr>
        <p:grpSpPr>
          <a:xfrm>
            <a:off x="201798" y="1473200"/>
            <a:ext cx="8576442" cy="2916217"/>
            <a:chOff x="201798" y="1473200"/>
            <a:chExt cx="8576442" cy="2916217"/>
          </a:xfrm>
        </p:grpSpPr>
        <p:sp>
          <p:nvSpPr>
            <p:cNvPr id="4" name="TekstSylinder 3"/>
            <p:cNvSpPr txBox="1"/>
            <p:nvPr/>
          </p:nvSpPr>
          <p:spPr>
            <a:xfrm>
              <a:off x="201798" y="3189088"/>
              <a:ext cx="8576442" cy="1200329"/>
            </a:xfrm>
            <a:prstGeom prst="rect">
              <a:avLst/>
            </a:prstGeom>
            <a:solidFill>
              <a:srgbClr val="92D050"/>
            </a:solidFill>
          </p:spPr>
          <p:txBody>
            <a:bodyPr wrap="square" rtlCol="0">
              <a:spAutoFit/>
            </a:bodyPr>
            <a:lstStyle/>
            <a:p>
              <a:r>
                <a:rPr lang="nb-NO" dirty="0"/>
                <a:t>Dette er også korrekt og lett å lese.  Leseren vet når og hvor informasjon fra kilden er brukt. Bruken av "Her </a:t>
              </a:r>
              <a:r>
                <a:rPr lang="nb-NO" dirty="0" err="1"/>
                <a:t>research</a:t>
              </a:r>
              <a:r>
                <a:rPr lang="nb-NO" dirty="0"/>
                <a:t> </a:t>
              </a:r>
              <a:r>
                <a:rPr lang="nb-NO" dirty="0" err="1"/>
                <a:t>indicates</a:t>
              </a:r>
              <a:r>
                <a:rPr lang="nb-NO" dirty="0"/>
                <a:t>…" og "In </a:t>
              </a:r>
              <a:r>
                <a:rPr lang="nb-NO" dirty="0" err="1"/>
                <a:t>addition</a:t>
              </a:r>
              <a:r>
                <a:rPr lang="nb-NO" dirty="0"/>
                <a:t>, </a:t>
              </a:r>
              <a:r>
                <a:rPr lang="nb-NO" dirty="0" err="1"/>
                <a:t>she</a:t>
              </a:r>
              <a:r>
                <a:rPr lang="nb-NO" dirty="0"/>
                <a:t> </a:t>
              </a:r>
              <a:r>
                <a:rPr lang="nb-NO" dirty="0" err="1"/>
                <a:t>finishes</a:t>
              </a:r>
              <a:r>
                <a:rPr lang="nb-NO" dirty="0"/>
                <a:t> by </a:t>
              </a:r>
              <a:r>
                <a:rPr lang="nb-NO" dirty="0" err="1"/>
                <a:t>noting</a:t>
              </a:r>
              <a:r>
                <a:rPr lang="nb-NO" dirty="0"/>
                <a:t> ..." for teller leseren at den etterfølgende informasjonen stammer fra den første kilden. Å skrive smart på denne måten gjør at det ikke er nødvendig med flere siteringer.</a:t>
              </a:r>
            </a:p>
          </p:txBody>
        </p:sp>
        <p:sp>
          <p:nvSpPr>
            <p:cNvPr id="6" name="Ellipse 5">
              <a:extLst>
                <a:ext uri="{FF2B5EF4-FFF2-40B4-BE49-F238E27FC236}">
                  <a16:creationId xmlns:a16="http://schemas.microsoft.com/office/drawing/2014/main" id="{5A1F7586-B767-4663-8D95-D2DD5F597CDE}"/>
                </a:ext>
              </a:extLst>
            </p:cNvPr>
            <p:cNvSpPr/>
            <p:nvPr/>
          </p:nvSpPr>
          <p:spPr>
            <a:xfrm>
              <a:off x="2336800" y="1473200"/>
              <a:ext cx="990600" cy="349250"/>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Ellipse 6">
              <a:extLst>
                <a:ext uri="{FF2B5EF4-FFF2-40B4-BE49-F238E27FC236}">
                  <a16:creationId xmlns:a16="http://schemas.microsoft.com/office/drawing/2014/main" id="{A9CD0ACA-B3B3-48EA-BD61-4FDC20C2FA43}"/>
                </a:ext>
              </a:extLst>
            </p:cNvPr>
            <p:cNvSpPr/>
            <p:nvPr/>
          </p:nvSpPr>
          <p:spPr>
            <a:xfrm>
              <a:off x="3930650" y="1822450"/>
              <a:ext cx="895350" cy="349250"/>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0" name="TekstSylinder 9">
            <a:extLst>
              <a:ext uri="{FF2B5EF4-FFF2-40B4-BE49-F238E27FC236}">
                <a16:creationId xmlns:a16="http://schemas.microsoft.com/office/drawing/2014/main" id="{CDF71E3A-9D44-B7A3-7493-5571EABAD1B7}"/>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
        <p:nvSpPr>
          <p:cNvPr id="11" name="TekstSylinder 10">
            <a:extLst>
              <a:ext uri="{FF2B5EF4-FFF2-40B4-BE49-F238E27FC236}">
                <a16:creationId xmlns:a16="http://schemas.microsoft.com/office/drawing/2014/main" id="{E94A69C8-21C3-2536-85AC-B6A0AFA0824B}"/>
              </a:ext>
            </a:extLst>
          </p:cNvPr>
          <p:cNvSpPr txBox="1"/>
          <p:nvPr/>
        </p:nvSpPr>
        <p:spPr>
          <a:xfrm>
            <a:off x="201798" y="2576160"/>
            <a:ext cx="6545225" cy="369332"/>
          </a:xfrm>
          <a:prstGeom prst="rect">
            <a:avLst/>
          </a:prstGeom>
          <a:solidFill>
            <a:schemeClr val="tx2">
              <a:lumMod val="20000"/>
              <a:lumOff val="80000"/>
            </a:schemeClr>
          </a:solidFill>
        </p:spPr>
        <p:txBody>
          <a:bodyPr wrap="square" rtlCol="0">
            <a:spAutoFit/>
          </a:bodyPr>
          <a:lstStyle/>
          <a:p>
            <a:pPr algn="l"/>
            <a:r>
              <a:rPr lang="nb-NO" dirty="0"/>
              <a:t>Parafrasert tekst basert på informasjon hentet fra </a:t>
            </a:r>
            <a:r>
              <a:rPr lang="nb-NO" dirty="0" err="1"/>
              <a:t>Willemssen</a:t>
            </a:r>
            <a:r>
              <a:rPr lang="nb-NO" dirty="0"/>
              <a:t>, 2010.</a:t>
            </a:r>
          </a:p>
        </p:txBody>
      </p:sp>
    </p:spTree>
    <p:extLst>
      <p:ext uri="{BB962C8B-B14F-4D97-AF65-F5344CB8AC3E}">
        <p14:creationId xmlns:p14="http://schemas.microsoft.com/office/powerpoint/2010/main" val="11784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69047" y="811279"/>
            <a:ext cx="8579375" cy="1769930"/>
          </a:xfrm>
          <a:prstGeom prst="rect">
            <a:avLst/>
          </a:prstGeom>
        </p:spPr>
      </p:pic>
      <p:sp>
        <p:nvSpPr>
          <p:cNvPr id="3" name="TekstSylinder 2"/>
          <p:cNvSpPr txBox="1"/>
          <p:nvPr/>
        </p:nvSpPr>
        <p:spPr>
          <a:xfrm>
            <a:off x="327923" y="4488318"/>
            <a:ext cx="7283669" cy="215444"/>
          </a:xfrm>
          <a:prstGeom prst="rect">
            <a:avLst/>
          </a:prstGeom>
          <a:noFill/>
        </p:spPr>
        <p:txBody>
          <a:bodyPr wrap="square" rtlCol="0">
            <a:spAutoFit/>
          </a:bodyPr>
          <a:lstStyle/>
          <a:p>
            <a:r>
              <a:rPr lang="nb-NO" sz="800" dirty="0">
                <a:latin typeface="Arial" panose="020B0604020202020204" pitchFamily="34" charset="0"/>
                <a:cs typeface="Arial" panose="020B0604020202020204" pitchFamily="34" charset="0"/>
              </a:rPr>
              <a:t>Kilde: Rasmussen College (http://rasmussen.libanswers.com/</a:t>
            </a:r>
            <a:r>
              <a:rPr lang="nb-NO" sz="800" dirty="0" err="1">
                <a:latin typeface="Arial" panose="020B0604020202020204" pitchFamily="34" charset="0"/>
                <a:cs typeface="Arial" panose="020B0604020202020204" pitchFamily="34" charset="0"/>
              </a:rPr>
              <a:t>faq</a:t>
            </a:r>
            <a:r>
              <a:rPr lang="nb-NO" sz="800" dirty="0">
                <a:latin typeface="Arial" panose="020B0604020202020204" pitchFamily="34" charset="0"/>
                <a:cs typeface="Arial" panose="020B0604020202020204" pitchFamily="34" charset="0"/>
              </a:rPr>
              <a:t>/32328)</a:t>
            </a:r>
          </a:p>
        </p:txBody>
      </p:sp>
      <p:sp>
        <p:nvSpPr>
          <p:cNvPr id="5" name="TekstSylinder 4"/>
          <p:cNvSpPr txBox="1"/>
          <p:nvPr/>
        </p:nvSpPr>
        <p:spPr>
          <a:xfrm>
            <a:off x="201798" y="3302899"/>
            <a:ext cx="8576442" cy="923330"/>
          </a:xfrm>
          <a:prstGeom prst="rect">
            <a:avLst/>
          </a:prstGeom>
          <a:solidFill>
            <a:srgbClr val="92D050"/>
          </a:solidFill>
        </p:spPr>
        <p:txBody>
          <a:bodyPr wrap="square" rtlCol="0">
            <a:spAutoFit/>
          </a:bodyPr>
          <a:lstStyle/>
          <a:p>
            <a:r>
              <a:rPr lang="nb-NO" dirty="0"/>
              <a:t>Dette er også korrekt og lett å lese.  Leseren vet når og hvor informasjon fra kilden er brukt. I dette eksemplet er et direkte sitat brukt, og dette er korrekt sitert ved å informere om kilden i starten av setningen, bruk av anførselstegn, og angi sidetall i slutten av sitatet.</a:t>
            </a:r>
          </a:p>
        </p:txBody>
      </p:sp>
      <p:sp>
        <p:nvSpPr>
          <p:cNvPr id="7" name="TekstSylinder 6">
            <a:extLst>
              <a:ext uri="{FF2B5EF4-FFF2-40B4-BE49-F238E27FC236}">
                <a16:creationId xmlns:a16="http://schemas.microsoft.com/office/drawing/2014/main" id="{C16102C1-088D-91A8-1C4E-937D573441FA}"/>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
        <p:nvSpPr>
          <p:cNvPr id="8" name="TekstSylinder 7">
            <a:extLst>
              <a:ext uri="{FF2B5EF4-FFF2-40B4-BE49-F238E27FC236}">
                <a16:creationId xmlns:a16="http://schemas.microsoft.com/office/drawing/2014/main" id="{98568941-B0BE-263E-80D1-30DA6326DB89}"/>
              </a:ext>
            </a:extLst>
          </p:cNvPr>
          <p:cNvSpPr txBox="1"/>
          <p:nvPr/>
        </p:nvSpPr>
        <p:spPr>
          <a:xfrm>
            <a:off x="201798" y="2576160"/>
            <a:ext cx="6545225" cy="369332"/>
          </a:xfrm>
          <a:prstGeom prst="rect">
            <a:avLst/>
          </a:prstGeom>
          <a:solidFill>
            <a:schemeClr val="tx2">
              <a:lumMod val="20000"/>
              <a:lumOff val="80000"/>
            </a:schemeClr>
          </a:solidFill>
        </p:spPr>
        <p:txBody>
          <a:bodyPr wrap="square" rtlCol="0">
            <a:spAutoFit/>
          </a:bodyPr>
          <a:lstStyle/>
          <a:p>
            <a:pPr algn="l"/>
            <a:r>
              <a:rPr lang="nb-NO" dirty="0"/>
              <a:t>Parafrasert tekst basert på informasjon hentet fra </a:t>
            </a:r>
            <a:r>
              <a:rPr lang="nb-NO" dirty="0" err="1"/>
              <a:t>Willemssen</a:t>
            </a:r>
            <a:r>
              <a:rPr lang="nb-NO" dirty="0"/>
              <a:t>, 2010.</a:t>
            </a:r>
          </a:p>
        </p:txBody>
      </p:sp>
    </p:spTree>
    <p:extLst>
      <p:ext uri="{BB962C8B-B14F-4D97-AF65-F5344CB8AC3E}">
        <p14:creationId xmlns:p14="http://schemas.microsoft.com/office/powerpoint/2010/main" val="271453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183229" y="2959400"/>
            <a:ext cx="8836079" cy="1754326"/>
          </a:xfrm>
          <a:prstGeom prst="rect">
            <a:avLst/>
          </a:prstGeom>
          <a:solidFill>
            <a:schemeClr val="accent1">
              <a:lumMod val="20000"/>
              <a:lumOff val="80000"/>
            </a:schemeClr>
          </a:solidFill>
        </p:spPr>
        <p:txBody>
          <a:bodyPr wrap="square" rtlCol="0">
            <a:spAutoFit/>
          </a:bodyPr>
          <a:lstStyle/>
          <a:p>
            <a:r>
              <a:rPr lang="nb-NO" b="1" dirty="0"/>
              <a:t>Hvor mange kilder bør du bruke i en sitering?</a:t>
            </a:r>
            <a:br>
              <a:rPr lang="nb-NO" dirty="0"/>
            </a:br>
            <a:endParaRPr lang="nb-NO" dirty="0"/>
          </a:p>
          <a:p>
            <a:r>
              <a:rPr lang="nb-NO" dirty="0"/>
              <a:t>Bruk maksimalt tre kilder. Hvis du har mange primærkilder å velge blant, kan du vurdere å sitere en oversiktsartikkel i stedet (hvis dette finnes). Hvis ikke, velg de kildene som du synes har best kvalitet </a:t>
            </a:r>
            <a:r>
              <a:rPr lang="nb-NO" b="1" dirty="0"/>
              <a:t>NB! Tommelfingerregelen om antall kilder gjelder ikke hvis du skriver en systematisk oversiktsartikkel. Da skal du oppgi alle relevante kilder innen temaet.</a:t>
            </a:r>
          </a:p>
        </p:txBody>
      </p:sp>
      <p:pic>
        <p:nvPicPr>
          <p:cNvPr id="2" name="Bilde 1">
            <a:extLst>
              <a:ext uri="{FF2B5EF4-FFF2-40B4-BE49-F238E27FC236}">
                <a16:creationId xmlns:a16="http://schemas.microsoft.com/office/drawing/2014/main" id="{927A4E69-ECCE-4D28-A125-73B572ECFD42}"/>
              </a:ext>
            </a:extLst>
          </p:cNvPr>
          <p:cNvPicPr>
            <a:picLocks noChangeAspect="1"/>
          </p:cNvPicPr>
          <p:nvPr/>
        </p:nvPicPr>
        <p:blipFill>
          <a:blip r:embed="rId2"/>
          <a:stretch>
            <a:fillRect/>
          </a:stretch>
        </p:blipFill>
        <p:spPr>
          <a:xfrm>
            <a:off x="1450891" y="724394"/>
            <a:ext cx="5047445" cy="2196729"/>
          </a:xfrm>
          <a:prstGeom prst="rect">
            <a:avLst/>
          </a:prstGeom>
        </p:spPr>
      </p:pic>
      <p:sp>
        <p:nvSpPr>
          <p:cNvPr id="6" name="TekstSylinder 5">
            <a:extLst>
              <a:ext uri="{FF2B5EF4-FFF2-40B4-BE49-F238E27FC236}">
                <a16:creationId xmlns:a16="http://schemas.microsoft.com/office/drawing/2014/main" id="{BCDE280A-BFF0-4F55-A24E-CD9DD7234EE5}"/>
              </a:ext>
            </a:extLst>
          </p:cNvPr>
          <p:cNvSpPr txBox="1"/>
          <p:nvPr/>
        </p:nvSpPr>
        <p:spPr>
          <a:xfrm>
            <a:off x="6498336" y="2317834"/>
            <a:ext cx="2086008" cy="369332"/>
          </a:xfrm>
          <a:prstGeom prst="rect">
            <a:avLst/>
          </a:prstGeom>
          <a:noFill/>
          <a:ln>
            <a:noFill/>
          </a:ln>
        </p:spPr>
        <p:txBody>
          <a:bodyPr wrap="square" rtlCol="0">
            <a:spAutoFit/>
          </a:bodyPr>
          <a:lstStyle/>
          <a:p>
            <a:r>
              <a:rPr lang="en-US" sz="900" dirty="0" err="1">
                <a:latin typeface="Arial, Helvetica, sans-serif"/>
              </a:rPr>
              <a:t>Figur</a:t>
            </a:r>
            <a:r>
              <a:rPr lang="en-US" sz="900" dirty="0">
                <a:latin typeface="Arial, Helvetica, sans-serif"/>
              </a:rPr>
              <a:t>: "Piled Higher and Deeper" by Jorge Cham. www.phdcomics.com </a:t>
            </a:r>
            <a:endParaRPr lang="nb-NO" sz="900" dirty="0"/>
          </a:p>
        </p:txBody>
      </p:sp>
      <p:sp>
        <p:nvSpPr>
          <p:cNvPr id="3" name="TekstSylinder 2">
            <a:extLst>
              <a:ext uri="{FF2B5EF4-FFF2-40B4-BE49-F238E27FC236}">
                <a16:creationId xmlns:a16="http://schemas.microsoft.com/office/drawing/2014/main" id="{5BED9501-BE72-A823-79FF-87445E8421C2}"/>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40928989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180682" y="1792466"/>
            <a:ext cx="5729925" cy="2219782"/>
          </a:xfrm>
          <a:prstGeom prst="rect">
            <a:avLst/>
          </a:prstGeom>
        </p:spPr>
      </p:pic>
      <p:sp>
        <p:nvSpPr>
          <p:cNvPr id="4" name="TekstSylinder 3"/>
          <p:cNvSpPr txBox="1"/>
          <p:nvPr/>
        </p:nvSpPr>
        <p:spPr>
          <a:xfrm>
            <a:off x="335783" y="4366800"/>
            <a:ext cx="6501699"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Kilde: Rein JO. Prey capture behaviour in the East African scorpions </a:t>
            </a:r>
            <a:r>
              <a:rPr lang="en-GB" sz="1000" dirty="0" err="1">
                <a:latin typeface="Arial" panose="020B0604020202020204" pitchFamily="34" charset="0"/>
                <a:cs typeface="Arial" panose="020B0604020202020204" pitchFamily="34" charset="0"/>
              </a:rPr>
              <a:t>Parabuthus</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leiosoma</a:t>
            </a:r>
            <a:r>
              <a:rPr lang="en-GB" sz="1000" dirty="0">
                <a:latin typeface="Arial" panose="020B0604020202020204" pitchFamily="34" charset="0"/>
                <a:cs typeface="Arial" panose="020B0604020202020204" pitchFamily="34" charset="0"/>
              </a:rPr>
              <a:t> (Ehrenberg, 1828) and P. </a:t>
            </a:r>
            <a:r>
              <a:rPr lang="en-GB" sz="1000" dirty="0" err="1">
                <a:latin typeface="Arial" panose="020B0604020202020204" pitchFamily="34" charset="0"/>
                <a:cs typeface="Arial" panose="020B0604020202020204" pitchFamily="34" charset="0"/>
              </a:rPr>
              <a:t>pallidus</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Pocock</a:t>
            </a:r>
            <a:r>
              <a:rPr lang="en-GB" sz="1000" dirty="0">
                <a:latin typeface="Arial" panose="020B0604020202020204" pitchFamily="34" charset="0"/>
                <a:cs typeface="Arial" panose="020B0604020202020204" pitchFamily="34" charset="0"/>
              </a:rPr>
              <a:t>, 1895 (</a:t>
            </a:r>
            <a:r>
              <a:rPr lang="en-GB" sz="1000" dirty="0" err="1">
                <a:latin typeface="Arial" panose="020B0604020202020204" pitchFamily="34" charset="0"/>
                <a:cs typeface="Arial" panose="020B0604020202020204" pitchFamily="34" charset="0"/>
              </a:rPr>
              <a:t>Scorpiones</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Buthidae</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Euscorpius</a:t>
            </a:r>
            <a:r>
              <a:rPr lang="en-GB" sz="1000" dirty="0">
                <a:latin typeface="Arial" panose="020B0604020202020204" pitchFamily="34" charset="0"/>
                <a:cs typeface="Arial" panose="020B0604020202020204" pitchFamily="34" charset="0"/>
              </a:rPr>
              <a:t>. 2003(6):1-8.</a:t>
            </a:r>
          </a:p>
        </p:txBody>
      </p:sp>
      <p:sp>
        <p:nvSpPr>
          <p:cNvPr id="7" name="TekstSylinder 6"/>
          <p:cNvSpPr txBox="1"/>
          <p:nvPr/>
        </p:nvSpPr>
        <p:spPr>
          <a:xfrm>
            <a:off x="228138" y="639149"/>
            <a:ext cx="8576442" cy="923330"/>
          </a:xfrm>
          <a:prstGeom prst="rect">
            <a:avLst/>
          </a:prstGeom>
          <a:solidFill>
            <a:schemeClr val="tx2">
              <a:lumMod val="20000"/>
              <a:lumOff val="80000"/>
            </a:schemeClr>
          </a:solidFill>
        </p:spPr>
        <p:txBody>
          <a:bodyPr wrap="square" rtlCol="0">
            <a:spAutoFit/>
          </a:bodyPr>
          <a:lstStyle/>
          <a:p>
            <a:r>
              <a:rPr lang="nb-NO" b="1" dirty="0"/>
              <a:t>Bruk maksimalt tre kilder. </a:t>
            </a:r>
            <a:r>
              <a:rPr lang="nb-NO" dirty="0"/>
              <a:t>Hvis du har mange primærkilder å velge blant, kan du vurdere å sitere en oversiktsartikkel i stedet (hvis dette finnes). Hvis ikke, velg de kildene som du synes har best kvalitet</a:t>
            </a:r>
            <a:endParaRPr lang="en-GB" dirty="0"/>
          </a:p>
        </p:txBody>
      </p:sp>
      <p:sp>
        <p:nvSpPr>
          <p:cNvPr id="6" name="Speech Bubble: Rectangle with Corners Rounded 5">
            <a:extLst>
              <a:ext uri="{FF2B5EF4-FFF2-40B4-BE49-F238E27FC236}">
                <a16:creationId xmlns:a16="http://schemas.microsoft.com/office/drawing/2014/main" id="{430230AE-6D45-48D5-BD39-F361A4A76068}"/>
              </a:ext>
            </a:extLst>
          </p:cNvPr>
          <p:cNvSpPr/>
          <p:nvPr/>
        </p:nvSpPr>
        <p:spPr>
          <a:xfrm>
            <a:off x="6630914" y="1870975"/>
            <a:ext cx="2379863" cy="1768244"/>
          </a:xfrm>
          <a:prstGeom prst="wedgeRoundRectCallout">
            <a:avLst>
              <a:gd name="adj1" fmla="val -27388"/>
              <a:gd name="adj2" fmla="val -67262"/>
              <a:gd name="adj3" fmla="val 16667"/>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chemeClr val="tx1"/>
                </a:solidFill>
              </a:rPr>
              <a:t>Unntak: Oversiktsartikler der målet er å presentere en komplett oversikt over alle studier innen et tema.</a:t>
            </a:r>
          </a:p>
        </p:txBody>
      </p:sp>
      <p:sp>
        <p:nvSpPr>
          <p:cNvPr id="2" name="TekstSylinder 1">
            <a:extLst>
              <a:ext uri="{FF2B5EF4-FFF2-40B4-BE49-F238E27FC236}">
                <a16:creationId xmlns:a16="http://schemas.microsoft.com/office/drawing/2014/main" id="{7FF6EAA5-2E4C-E3B7-323C-CD90E1B5E10A}"/>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19122388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5951799-ACA7-432B-A7C3-8F353AC21FDF}"/>
              </a:ext>
            </a:extLst>
          </p:cNvPr>
          <p:cNvSpPr txBox="1"/>
          <p:nvPr/>
        </p:nvSpPr>
        <p:spPr>
          <a:xfrm>
            <a:off x="274320" y="754938"/>
            <a:ext cx="8576442" cy="646331"/>
          </a:xfrm>
          <a:prstGeom prst="rect">
            <a:avLst/>
          </a:prstGeom>
          <a:solidFill>
            <a:schemeClr val="tx2">
              <a:lumMod val="20000"/>
              <a:lumOff val="80000"/>
            </a:schemeClr>
          </a:solidFill>
        </p:spPr>
        <p:txBody>
          <a:bodyPr wrap="square" rtlCol="0">
            <a:spAutoFit/>
          </a:bodyPr>
          <a:lstStyle/>
          <a:p>
            <a:r>
              <a:rPr lang="nb-NO" dirty="0"/>
              <a:t>I en oversiktsartikkel er målet å gi en oversikt over alle relevante artikler innenfor et tema og da inkludere du alle disse i en sitering.  </a:t>
            </a:r>
          </a:p>
        </p:txBody>
      </p:sp>
      <p:pic>
        <p:nvPicPr>
          <p:cNvPr id="4" name="Bilde 3">
            <a:extLst>
              <a:ext uri="{FF2B5EF4-FFF2-40B4-BE49-F238E27FC236}">
                <a16:creationId xmlns:a16="http://schemas.microsoft.com/office/drawing/2014/main" id="{84D19AC0-39A1-43B3-9B65-F51B6AD8AE92}"/>
              </a:ext>
            </a:extLst>
          </p:cNvPr>
          <p:cNvPicPr>
            <a:picLocks noChangeAspect="1"/>
          </p:cNvPicPr>
          <p:nvPr/>
        </p:nvPicPr>
        <p:blipFill>
          <a:blip r:embed="rId2"/>
          <a:stretch>
            <a:fillRect/>
          </a:stretch>
        </p:blipFill>
        <p:spPr>
          <a:xfrm>
            <a:off x="213574" y="1537255"/>
            <a:ext cx="7101626" cy="2469759"/>
          </a:xfrm>
          <a:prstGeom prst="rect">
            <a:avLst/>
          </a:prstGeom>
        </p:spPr>
      </p:pic>
      <p:sp>
        <p:nvSpPr>
          <p:cNvPr id="6" name="Rectangle 5">
            <a:extLst>
              <a:ext uri="{FF2B5EF4-FFF2-40B4-BE49-F238E27FC236}">
                <a16:creationId xmlns:a16="http://schemas.microsoft.com/office/drawing/2014/main" id="{01C82266-5AE0-43FC-A8B9-BA9BB8673D0F}"/>
              </a:ext>
            </a:extLst>
          </p:cNvPr>
          <p:cNvSpPr/>
          <p:nvPr/>
        </p:nvSpPr>
        <p:spPr>
          <a:xfrm>
            <a:off x="2493222" y="2706080"/>
            <a:ext cx="289450" cy="168689"/>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5">
            <a:extLst>
              <a:ext uri="{FF2B5EF4-FFF2-40B4-BE49-F238E27FC236}">
                <a16:creationId xmlns:a16="http://schemas.microsoft.com/office/drawing/2014/main" id="{8ED0582C-D834-43F3-A04A-A50B7E57C310}"/>
              </a:ext>
            </a:extLst>
          </p:cNvPr>
          <p:cNvSpPr/>
          <p:nvPr/>
        </p:nvSpPr>
        <p:spPr>
          <a:xfrm>
            <a:off x="3862629" y="2351941"/>
            <a:ext cx="406764" cy="168689"/>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ekstSylinder 7">
            <a:extLst>
              <a:ext uri="{FF2B5EF4-FFF2-40B4-BE49-F238E27FC236}">
                <a16:creationId xmlns:a16="http://schemas.microsoft.com/office/drawing/2014/main" id="{9652E2F6-8EDC-4246-A51F-6091B6430CF2}"/>
              </a:ext>
            </a:extLst>
          </p:cNvPr>
          <p:cNvSpPr txBox="1"/>
          <p:nvPr/>
        </p:nvSpPr>
        <p:spPr>
          <a:xfrm>
            <a:off x="3065542" y="4007014"/>
            <a:ext cx="4440432" cy="338554"/>
          </a:xfrm>
          <a:prstGeom prst="rect">
            <a:avLst/>
          </a:prstGeom>
          <a:noFill/>
        </p:spPr>
        <p:txBody>
          <a:bodyPr wrap="square" rtlCol="0">
            <a:spAutoFit/>
          </a:bodyPr>
          <a:lstStyle/>
          <a:p>
            <a:r>
              <a:rPr lang="en-US" sz="800" dirty="0"/>
              <a:t>Kilde: </a:t>
            </a:r>
            <a:r>
              <a:rPr lang="en-US" sz="800" dirty="0" err="1"/>
              <a:t>Hemilä</a:t>
            </a:r>
            <a:r>
              <a:rPr lang="en-US" sz="800" dirty="0"/>
              <a:t> H. Vitamin C and common cold-induced asthma: a systematic review and statistical analysis. Allergy Asthma Clin Immunol. 2013 Nov 26;9(1):46. </a:t>
            </a:r>
            <a:r>
              <a:rPr lang="en-US" sz="800" dirty="0" err="1"/>
              <a:t>doi</a:t>
            </a:r>
            <a:r>
              <a:rPr lang="en-US" sz="800" dirty="0"/>
              <a:t>: 10.1186/1710-1492-9-46. </a:t>
            </a:r>
            <a:endParaRPr lang="nb-NO" sz="800" b="1" dirty="0"/>
          </a:p>
        </p:txBody>
      </p:sp>
      <p:sp>
        <p:nvSpPr>
          <p:cNvPr id="5" name="TekstSylinder 4">
            <a:extLst>
              <a:ext uri="{FF2B5EF4-FFF2-40B4-BE49-F238E27FC236}">
                <a16:creationId xmlns:a16="http://schemas.microsoft.com/office/drawing/2014/main" id="{9E8CD403-C90D-F040-8DD7-4ACB63A51B3E}"/>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2246191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65F64262-3C92-5477-A164-5A226D7518E9}"/>
              </a:ext>
            </a:extLst>
          </p:cNvPr>
          <p:cNvPicPr>
            <a:picLocks noChangeAspect="1"/>
          </p:cNvPicPr>
          <p:nvPr/>
        </p:nvPicPr>
        <p:blipFill>
          <a:blip r:embed="rId2"/>
          <a:stretch>
            <a:fillRect/>
          </a:stretch>
        </p:blipFill>
        <p:spPr>
          <a:xfrm>
            <a:off x="3634510" y="525662"/>
            <a:ext cx="3302000" cy="1217208"/>
          </a:xfrm>
          <a:prstGeom prst="rect">
            <a:avLst/>
          </a:prstGeom>
        </p:spPr>
      </p:pic>
      <p:pic>
        <p:nvPicPr>
          <p:cNvPr id="3" name="Bilde 2">
            <a:extLst>
              <a:ext uri="{FF2B5EF4-FFF2-40B4-BE49-F238E27FC236}">
                <a16:creationId xmlns:a16="http://schemas.microsoft.com/office/drawing/2014/main" id="{DF85478F-24BC-3A54-8C8E-8564D8708411}"/>
              </a:ext>
            </a:extLst>
          </p:cNvPr>
          <p:cNvPicPr>
            <a:picLocks noChangeAspect="1"/>
          </p:cNvPicPr>
          <p:nvPr/>
        </p:nvPicPr>
        <p:blipFill>
          <a:blip r:embed="rId3"/>
          <a:stretch>
            <a:fillRect/>
          </a:stretch>
        </p:blipFill>
        <p:spPr>
          <a:xfrm>
            <a:off x="328910" y="549221"/>
            <a:ext cx="1894419" cy="2042421"/>
          </a:xfrm>
          <a:prstGeom prst="rect">
            <a:avLst/>
          </a:prstGeom>
        </p:spPr>
      </p:pic>
      <p:pic>
        <p:nvPicPr>
          <p:cNvPr id="5" name="Bilde 4">
            <a:extLst>
              <a:ext uri="{FF2B5EF4-FFF2-40B4-BE49-F238E27FC236}">
                <a16:creationId xmlns:a16="http://schemas.microsoft.com/office/drawing/2014/main" id="{A98661AF-DC48-C7F2-4CF6-CD4E60F52641}"/>
              </a:ext>
            </a:extLst>
          </p:cNvPr>
          <p:cNvPicPr>
            <a:picLocks noChangeAspect="1"/>
          </p:cNvPicPr>
          <p:nvPr/>
        </p:nvPicPr>
        <p:blipFill>
          <a:blip r:embed="rId4"/>
          <a:stretch>
            <a:fillRect/>
          </a:stretch>
        </p:blipFill>
        <p:spPr>
          <a:xfrm>
            <a:off x="3634510" y="1822366"/>
            <a:ext cx="2474073" cy="2825172"/>
          </a:xfrm>
          <a:prstGeom prst="rect">
            <a:avLst/>
          </a:prstGeom>
        </p:spPr>
      </p:pic>
      <p:sp>
        <p:nvSpPr>
          <p:cNvPr id="6" name="TekstSylinder 5">
            <a:extLst>
              <a:ext uri="{FF2B5EF4-FFF2-40B4-BE49-F238E27FC236}">
                <a16:creationId xmlns:a16="http://schemas.microsoft.com/office/drawing/2014/main" id="{AD9BE417-F29A-E466-5956-D1457B4BDB70}"/>
              </a:ext>
            </a:extLst>
          </p:cNvPr>
          <p:cNvSpPr txBox="1"/>
          <p:nvPr/>
        </p:nvSpPr>
        <p:spPr>
          <a:xfrm>
            <a:off x="5806581" y="4539816"/>
            <a:ext cx="3402074" cy="215444"/>
          </a:xfrm>
          <a:prstGeom prst="rect">
            <a:avLst/>
          </a:prstGeom>
          <a:noFill/>
          <a:ln>
            <a:noFill/>
          </a:ln>
        </p:spPr>
        <p:txBody>
          <a:bodyPr wrap="square" rtlCol="0">
            <a:spAutoFit/>
          </a:bodyPr>
          <a:lstStyle/>
          <a:p>
            <a:r>
              <a:rPr lang="nb-NO" sz="800" dirty="0"/>
              <a:t>VG: </a:t>
            </a:r>
            <a:r>
              <a:rPr lang="nb-NO" sz="800" dirty="0">
                <a:hlinkClick r:id="rId5"/>
              </a:rPr>
              <a:t>https://www.vg.no/spesial/2024/kjerkol-masteroppgave-tekstlikheter/</a:t>
            </a:r>
            <a:r>
              <a:rPr lang="nb-NO" sz="800" dirty="0"/>
              <a:t> </a:t>
            </a:r>
          </a:p>
        </p:txBody>
      </p:sp>
      <p:pic>
        <p:nvPicPr>
          <p:cNvPr id="8" name="Bilde 7">
            <a:extLst>
              <a:ext uri="{FF2B5EF4-FFF2-40B4-BE49-F238E27FC236}">
                <a16:creationId xmlns:a16="http://schemas.microsoft.com/office/drawing/2014/main" id="{197E1F01-7C0A-A752-DEEE-FC35F8B38D52}"/>
              </a:ext>
            </a:extLst>
          </p:cNvPr>
          <p:cNvPicPr>
            <a:picLocks noChangeAspect="1"/>
          </p:cNvPicPr>
          <p:nvPr/>
        </p:nvPicPr>
        <p:blipFill>
          <a:blip r:embed="rId6"/>
          <a:stretch>
            <a:fillRect/>
          </a:stretch>
        </p:blipFill>
        <p:spPr>
          <a:xfrm>
            <a:off x="291889" y="2678234"/>
            <a:ext cx="1953307" cy="1624445"/>
          </a:xfrm>
          <a:prstGeom prst="rect">
            <a:avLst/>
          </a:prstGeom>
        </p:spPr>
      </p:pic>
      <p:sp>
        <p:nvSpPr>
          <p:cNvPr id="9" name="TekstSylinder 8">
            <a:extLst>
              <a:ext uri="{FF2B5EF4-FFF2-40B4-BE49-F238E27FC236}">
                <a16:creationId xmlns:a16="http://schemas.microsoft.com/office/drawing/2014/main" id="{BD53B37A-B7C4-E918-B93A-52BC7B4ED3EB}"/>
              </a:ext>
            </a:extLst>
          </p:cNvPr>
          <p:cNvSpPr txBox="1"/>
          <p:nvPr/>
        </p:nvSpPr>
        <p:spPr>
          <a:xfrm>
            <a:off x="124110" y="-14802"/>
            <a:ext cx="8292662" cy="523220"/>
          </a:xfrm>
          <a:prstGeom prst="rect">
            <a:avLst/>
          </a:prstGeom>
          <a:noFill/>
        </p:spPr>
        <p:txBody>
          <a:bodyPr wrap="square" rtlCol="0">
            <a:spAutoFit/>
          </a:bodyPr>
          <a:lstStyle/>
          <a:p>
            <a:r>
              <a:rPr lang="nb-NO" sz="2800" b="1" dirty="0">
                <a:latin typeface="Arial" panose="020B0604020202020204" pitchFamily="34" charset="0"/>
                <a:cs typeface="Arial" panose="020B0604020202020204" pitchFamily="34" charset="0"/>
              </a:rPr>
              <a:t>Plagiering i akademisk skriving</a:t>
            </a:r>
          </a:p>
        </p:txBody>
      </p:sp>
      <p:sp>
        <p:nvSpPr>
          <p:cNvPr id="10" name="TekstSylinder 9">
            <a:extLst>
              <a:ext uri="{FF2B5EF4-FFF2-40B4-BE49-F238E27FC236}">
                <a16:creationId xmlns:a16="http://schemas.microsoft.com/office/drawing/2014/main" id="{3CEF6EE3-472B-620E-9CAC-E7981A61016B}"/>
              </a:ext>
            </a:extLst>
          </p:cNvPr>
          <p:cNvSpPr txBox="1"/>
          <p:nvPr/>
        </p:nvSpPr>
        <p:spPr>
          <a:xfrm>
            <a:off x="66181" y="4421390"/>
            <a:ext cx="3402074" cy="338554"/>
          </a:xfrm>
          <a:prstGeom prst="rect">
            <a:avLst/>
          </a:prstGeom>
          <a:noFill/>
          <a:ln>
            <a:noFill/>
          </a:ln>
        </p:spPr>
        <p:txBody>
          <a:bodyPr wrap="square" rtlCol="0">
            <a:spAutoFit/>
          </a:bodyPr>
          <a:lstStyle/>
          <a:p>
            <a:r>
              <a:rPr lang="nb-NO" sz="800" dirty="0"/>
              <a:t>E24: </a:t>
            </a:r>
            <a:r>
              <a:rPr lang="nb-NO" sz="800" dirty="0">
                <a:hlinkClick r:id="rId7"/>
              </a:rPr>
              <a:t>https://e24.no/norsk-oekonomi/i/wA1Kvo/saa-mye-av-sandra-borchs-masteroppgave-er-kopiert</a:t>
            </a:r>
            <a:r>
              <a:rPr lang="nb-NO" sz="800" dirty="0"/>
              <a:t> </a:t>
            </a:r>
          </a:p>
        </p:txBody>
      </p:sp>
    </p:spTree>
    <p:extLst>
      <p:ext uri="{BB962C8B-B14F-4D97-AF65-F5344CB8AC3E}">
        <p14:creationId xmlns:p14="http://schemas.microsoft.com/office/powerpoint/2010/main" val="37232305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274319" y="754938"/>
            <a:ext cx="8749607" cy="3693319"/>
          </a:xfrm>
          <a:prstGeom prst="rect">
            <a:avLst/>
          </a:prstGeom>
          <a:solidFill>
            <a:schemeClr val="tx2">
              <a:lumMod val="20000"/>
              <a:lumOff val="80000"/>
            </a:schemeClr>
          </a:solidFill>
        </p:spPr>
        <p:txBody>
          <a:bodyPr wrap="square" rtlCol="0">
            <a:spAutoFit/>
          </a:bodyPr>
          <a:lstStyle/>
          <a:p>
            <a:r>
              <a:rPr lang="nb-NO" b="1" dirty="0"/>
              <a:t>Bruk av sekundær siteringer (sitering innen sitering)</a:t>
            </a:r>
          </a:p>
          <a:p>
            <a:endParaRPr lang="nb-NO" b="1" dirty="0"/>
          </a:p>
          <a:p>
            <a:endParaRPr lang="nb-NO" b="1" dirty="0"/>
          </a:p>
          <a:p>
            <a:pPr marL="285750" indent="-285750">
              <a:buFont typeface="Arial" panose="020B0604020202020204" pitchFamily="34" charset="0"/>
              <a:buChar char="•"/>
            </a:pPr>
            <a:r>
              <a:rPr lang="nb-NO" dirty="0"/>
              <a:t>Å sitere en kilde uten å ha lest den er risikofylt ("Den akademiske hviskeleken") og regnes som er form for plagiering (bruk av en annens sitering uten egen sjekk av kilden). </a:t>
            </a:r>
          </a:p>
          <a:p>
            <a:endParaRPr lang="nb-NO" dirty="0"/>
          </a:p>
          <a:p>
            <a:pPr marL="285750" indent="-285750">
              <a:buFont typeface="Arial" panose="020B0604020202020204" pitchFamily="34" charset="0"/>
              <a:buChar char="•"/>
            </a:pPr>
            <a:r>
              <a:rPr lang="nb-NO" dirty="0"/>
              <a:t>Noen ganger kan en kilde være vanskelig å skaffe eller utilgjengelig (er gammel, utsolgt o.l.). I slike tilfeller kan det være OK å sitere kilden uten å ha lest den (som en sekundær sitering).</a:t>
            </a:r>
          </a:p>
          <a:p>
            <a:endParaRPr lang="nb-NO" dirty="0"/>
          </a:p>
          <a:p>
            <a:pPr marL="285750" indent="-285750">
              <a:buFont typeface="Arial" panose="020B0604020202020204" pitchFamily="34" charset="0"/>
              <a:buChar char="•"/>
            </a:pPr>
            <a:r>
              <a:rPr lang="nb-NO" dirty="0"/>
              <a:t>Når du bruker en sekundær sitering må du være ærlig med leserne dine og opplyse om dette (at du ikke har lest originalen selv, men stoler på informasjonen/fortolkningen gjengitt av en annen forfatter er korrekt).</a:t>
            </a:r>
          </a:p>
        </p:txBody>
      </p:sp>
      <p:pic>
        <p:nvPicPr>
          <p:cNvPr id="3" name="Bilde 2">
            <a:extLst>
              <a:ext uri="{FF2B5EF4-FFF2-40B4-BE49-F238E27FC236}">
                <a16:creationId xmlns:a16="http://schemas.microsoft.com/office/drawing/2014/main" id="{259D59C7-3D8F-4A75-9AD2-D9C0ABBE2D7A}"/>
              </a:ext>
            </a:extLst>
          </p:cNvPr>
          <p:cNvPicPr>
            <a:picLocks noChangeAspect="1"/>
          </p:cNvPicPr>
          <p:nvPr/>
        </p:nvPicPr>
        <p:blipFill>
          <a:blip r:embed="rId2"/>
          <a:stretch>
            <a:fillRect/>
          </a:stretch>
        </p:blipFill>
        <p:spPr>
          <a:xfrm>
            <a:off x="7327947" y="754938"/>
            <a:ext cx="1541733" cy="860304"/>
          </a:xfrm>
          <a:prstGeom prst="rect">
            <a:avLst/>
          </a:prstGeom>
        </p:spPr>
      </p:pic>
      <p:sp>
        <p:nvSpPr>
          <p:cNvPr id="6" name="TekstSylinder 5">
            <a:extLst>
              <a:ext uri="{FF2B5EF4-FFF2-40B4-BE49-F238E27FC236}">
                <a16:creationId xmlns:a16="http://schemas.microsoft.com/office/drawing/2014/main" id="{14BC778E-D167-4432-92E9-8C2BE264D0F9}"/>
              </a:ext>
            </a:extLst>
          </p:cNvPr>
          <p:cNvSpPr txBox="1"/>
          <p:nvPr/>
        </p:nvSpPr>
        <p:spPr>
          <a:xfrm>
            <a:off x="5270500" y="4427687"/>
            <a:ext cx="3688080" cy="338554"/>
          </a:xfrm>
          <a:prstGeom prst="rect">
            <a:avLst/>
          </a:prstGeom>
          <a:noFill/>
          <a:ln>
            <a:noFill/>
          </a:ln>
        </p:spPr>
        <p:txBody>
          <a:bodyPr wrap="square" rtlCol="0">
            <a:spAutoFit/>
          </a:bodyPr>
          <a:lstStyle/>
          <a:p>
            <a:r>
              <a:rPr lang="en-US" sz="800" dirty="0" err="1">
                <a:latin typeface="Arial, Helvetica, sans-serif"/>
              </a:rPr>
              <a:t>Figur</a:t>
            </a:r>
            <a:r>
              <a:rPr lang="en-US" sz="800" dirty="0">
                <a:latin typeface="Arial, Helvetica, sans-serif"/>
              </a:rPr>
              <a:t>: Clipart Suggest. http://www.clipartsuggest.com/free-presentations-in-powerpoint-format-for-bibliography-citations-bCmFdr-clipart/</a:t>
            </a:r>
            <a:endParaRPr lang="nb-NO" sz="800" dirty="0"/>
          </a:p>
        </p:txBody>
      </p:sp>
      <p:sp>
        <p:nvSpPr>
          <p:cNvPr id="2" name="TekstSylinder 1">
            <a:extLst>
              <a:ext uri="{FF2B5EF4-FFF2-40B4-BE49-F238E27FC236}">
                <a16:creationId xmlns:a16="http://schemas.microsoft.com/office/drawing/2014/main" id="{6D74A6BF-976B-E8FC-E309-934CD7EB1470}"/>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100113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274320" y="754938"/>
            <a:ext cx="8576442" cy="2585323"/>
          </a:xfrm>
          <a:prstGeom prst="rect">
            <a:avLst/>
          </a:prstGeom>
          <a:solidFill>
            <a:schemeClr val="tx2">
              <a:lumMod val="20000"/>
              <a:lumOff val="80000"/>
            </a:schemeClr>
          </a:solidFill>
        </p:spPr>
        <p:txBody>
          <a:bodyPr wrap="square" rtlCol="0">
            <a:spAutoFit/>
          </a:bodyPr>
          <a:lstStyle/>
          <a:p>
            <a:r>
              <a:rPr lang="nb-NO" b="1" dirty="0"/>
              <a:t>Bruk av sekundær siteringer (sitering innen sitering)</a:t>
            </a:r>
          </a:p>
          <a:p>
            <a:endParaRPr lang="nb-NO" b="1" dirty="0"/>
          </a:p>
          <a:p>
            <a:endParaRPr lang="nb-NO" b="1" dirty="0"/>
          </a:p>
          <a:p>
            <a:pPr marL="285750" indent="-285750">
              <a:buFont typeface="Arial" panose="020B0604020202020204" pitchFamily="34" charset="0"/>
              <a:buChar char="•"/>
            </a:pPr>
            <a:r>
              <a:rPr lang="nb-NO" dirty="0"/>
              <a:t>Bruken av sekundær siteringer er siste utvei og de bør benyttes sjeldent.</a:t>
            </a:r>
          </a:p>
          <a:p>
            <a:endParaRPr lang="nb-NO" dirty="0"/>
          </a:p>
          <a:p>
            <a:pPr marL="285750" indent="-285750">
              <a:buFont typeface="Arial" panose="020B0604020202020204" pitchFamily="34" charset="0"/>
              <a:buChar char="•"/>
            </a:pPr>
            <a:r>
              <a:rPr lang="nb-NO" dirty="0"/>
              <a:t>Forsøk å minimere risikoen for å spre ukorrekt informasjon ved å sjekke om det er andre publikasjoner som siterer originalkilden og om de gjengir informasjonen likt med det du planlegger å gjøre (men det er alltid en fare for at noen av de andre heller ikke har sjekket originalen –&gt; "Hviskeleken").</a:t>
            </a:r>
          </a:p>
        </p:txBody>
      </p:sp>
      <p:pic>
        <p:nvPicPr>
          <p:cNvPr id="3" name="Bilde 2">
            <a:extLst>
              <a:ext uri="{FF2B5EF4-FFF2-40B4-BE49-F238E27FC236}">
                <a16:creationId xmlns:a16="http://schemas.microsoft.com/office/drawing/2014/main" id="{E471FB90-72CF-4A03-ADCF-B9EDD49EDCAD}"/>
              </a:ext>
            </a:extLst>
          </p:cNvPr>
          <p:cNvPicPr>
            <a:picLocks noChangeAspect="1"/>
          </p:cNvPicPr>
          <p:nvPr/>
        </p:nvPicPr>
        <p:blipFill>
          <a:blip r:embed="rId2"/>
          <a:stretch>
            <a:fillRect/>
          </a:stretch>
        </p:blipFill>
        <p:spPr>
          <a:xfrm>
            <a:off x="7255164" y="754939"/>
            <a:ext cx="1614516" cy="900918"/>
          </a:xfrm>
          <a:prstGeom prst="rect">
            <a:avLst/>
          </a:prstGeom>
        </p:spPr>
      </p:pic>
      <p:sp>
        <p:nvSpPr>
          <p:cNvPr id="6" name="TekstSylinder 5">
            <a:extLst>
              <a:ext uri="{FF2B5EF4-FFF2-40B4-BE49-F238E27FC236}">
                <a16:creationId xmlns:a16="http://schemas.microsoft.com/office/drawing/2014/main" id="{AC7B281A-3697-4EBA-9595-C1AE6D81BEAC}"/>
              </a:ext>
            </a:extLst>
          </p:cNvPr>
          <p:cNvSpPr txBox="1"/>
          <p:nvPr/>
        </p:nvSpPr>
        <p:spPr>
          <a:xfrm>
            <a:off x="5549900" y="4446737"/>
            <a:ext cx="3688080" cy="338554"/>
          </a:xfrm>
          <a:prstGeom prst="rect">
            <a:avLst/>
          </a:prstGeom>
          <a:noFill/>
          <a:ln>
            <a:noFill/>
          </a:ln>
        </p:spPr>
        <p:txBody>
          <a:bodyPr wrap="square" rtlCol="0">
            <a:spAutoFit/>
          </a:bodyPr>
          <a:lstStyle/>
          <a:p>
            <a:r>
              <a:rPr lang="en-US" sz="800" dirty="0" err="1">
                <a:latin typeface="Arial, Helvetica, sans-serif"/>
              </a:rPr>
              <a:t>Figur</a:t>
            </a:r>
            <a:r>
              <a:rPr lang="en-US" sz="800" dirty="0">
                <a:latin typeface="Arial, Helvetica, sans-serif"/>
              </a:rPr>
              <a:t>: Clipart Suggest. http://www.clipartsuggest.com/free-presentations-in-powerpoint-format-for-bibliography-citations-bCmFdr-clipart/</a:t>
            </a:r>
            <a:endParaRPr lang="nb-NO" sz="800" dirty="0"/>
          </a:p>
        </p:txBody>
      </p:sp>
      <p:sp>
        <p:nvSpPr>
          <p:cNvPr id="2" name="TekstSylinder 1">
            <a:extLst>
              <a:ext uri="{FF2B5EF4-FFF2-40B4-BE49-F238E27FC236}">
                <a16:creationId xmlns:a16="http://schemas.microsoft.com/office/drawing/2014/main" id="{4AE0FDF4-5913-18B6-BB42-0D5C6352B8A5}"/>
              </a:ext>
            </a:extLst>
          </p:cNvPr>
          <p:cNvSpPr txBox="1"/>
          <p:nvPr/>
        </p:nvSpPr>
        <p:spPr>
          <a:xfrm>
            <a:off x="133927" y="5437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228711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132430" y="463362"/>
            <a:ext cx="5177396" cy="646331"/>
          </a:xfrm>
          <a:prstGeom prst="rect">
            <a:avLst/>
          </a:prstGeom>
          <a:noFill/>
        </p:spPr>
        <p:txBody>
          <a:bodyPr wrap="square" rtlCol="0">
            <a:spAutoFit/>
          </a:bodyPr>
          <a:lstStyle/>
          <a:p>
            <a:r>
              <a:rPr lang="nb-NO" b="1" dirty="0"/>
              <a:t>Bruk av sekundær siteringer (sitering innen sitering)</a:t>
            </a:r>
          </a:p>
          <a:p>
            <a:endParaRPr lang="en-GB" b="1" dirty="0"/>
          </a:p>
        </p:txBody>
      </p:sp>
      <p:sp>
        <p:nvSpPr>
          <p:cNvPr id="4" name="TekstSylinder 3">
            <a:extLst>
              <a:ext uri="{FF2B5EF4-FFF2-40B4-BE49-F238E27FC236}">
                <a16:creationId xmlns:a16="http://schemas.microsoft.com/office/drawing/2014/main" id="{B1E1DBD0-1966-45A9-81F6-07FB216430DF}"/>
              </a:ext>
            </a:extLst>
          </p:cNvPr>
          <p:cNvSpPr txBox="1"/>
          <p:nvPr/>
        </p:nvSpPr>
        <p:spPr>
          <a:xfrm>
            <a:off x="132430" y="815010"/>
            <a:ext cx="8941720" cy="3970318"/>
          </a:xfrm>
          <a:prstGeom prst="rect">
            <a:avLst/>
          </a:prstGeom>
          <a:solidFill>
            <a:schemeClr val="tx2">
              <a:lumMod val="20000"/>
              <a:lumOff val="80000"/>
            </a:schemeClr>
          </a:solidFill>
        </p:spPr>
        <p:txBody>
          <a:bodyPr wrap="square" rtlCol="0">
            <a:spAutoFit/>
          </a:bodyPr>
          <a:lstStyle/>
          <a:p>
            <a:r>
              <a:rPr lang="nb-NO" b="1" dirty="0"/>
              <a:t>I teksten:</a:t>
            </a:r>
          </a:p>
          <a:p>
            <a:r>
              <a:rPr lang="en-GB" dirty="0"/>
              <a:t>Small insects that could be controlled by the pedipalps and eaten alive would not be stung by the scorpion to avoid wasting venom (Pocock, 1893, cited in </a:t>
            </a:r>
            <a:r>
              <a:rPr lang="en-GB" b="1" dirty="0"/>
              <a:t>Rein, 1993, p. 60).</a:t>
            </a:r>
          </a:p>
          <a:p>
            <a:endParaRPr lang="en-GB" b="1" dirty="0"/>
          </a:p>
          <a:p>
            <a:r>
              <a:rPr lang="en-GB" dirty="0"/>
              <a:t>According to Pocock, 1893 (cited in </a:t>
            </a:r>
            <a:r>
              <a:rPr lang="en-GB" b="1" dirty="0"/>
              <a:t>Rein, 1993, p. 60)</a:t>
            </a:r>
            <a:r>
              <a:rPr lang="en-GB" dirty="0"/>
              <a:t>,</a:t>
            </a:r>
            <a:r>
              <a:rPr lang="en-GB" b="1" dirty="0"/>
              <a:t> </a:t>
            </a:r>
            <a:r>
              <a:rPr lang="en-GB" dirty="0"/>
              <a:t>Small insects that could be controlled by the pedipalps and eaten alive would not be stung by the scorpion to avoid wasting venom. </a:t>
            </a:r>
          </a:p>
          <a:p>
            <a:endParaRPr lang="en-GB" b="1" dirty="0"/>
          </a:p>
          <a:p>
            <a:r>
              <a:rPr lang="en-GB" b="1" dirty="0"/>
              <a:t>Reference list:</a:t>
            </a:r>
          </a:p>
          <a:p>
            <a:r>
              <a:rPr lang="en-US" dirty="0"/>
              <a:t>Pocock, R. I. (1893). Notes on the habits of some living scorpions. </a:t>
            </a:r>
            <a:r>
              <a:rPr lang="en-US" i="1" dirty="0"/>
              <a:t>Nature, 1. June</a:t>
            </a:r>
            <a:r>
              <a:rPr lang="en-US" dirty="0"/>
              <a:t>, 104-107. </a:t>
            </a:r>
          </a:p>
          <a:p>
            <a:endParaRPr lang="en-US" dirty="0"/>
          </a:p>
          <a:p>
            <a:r>
              <a:rPr lang="en-US" b="1" dirty="0"/>
              <a:t>Rein, J. O. (1993)</a:t>
            </a:r>
            <a:r>
              <a:rPr lang="en-US" dirty="0"/>
              <a:t>.</a:t>
            </a:r>
            <a:r>
              <a:rPr lang="en-US" b="1" dirty="0"/>
              <a:t> </a:t>
            </a:r>
            <a:r>
              <a:rPr lang="en-US" dirty="0"/>
              <a:t>Sting use in two species of </a:t>
            </a:r>
            <a:r>
              <a:rPr lang="en-US" i="1" dirty="0" err="1"/>
              <a:t>Parabuthus</a:t>
            </a:r>
            <a:r>
              <a:rPr lang="en-US" dirty="0"/>
              <a:t> scorpions (</a:t>
            </a:r>
            <a:r>
              <a:rPr lang="en-US" dirty="0" err="1"/>
              <a:t>Buthidae</a:t>
            </a:r>
            <a:r>
              <a:rPr lang="en-US" dirty="0"/>
              <a:t>). </a:t>
            </a:r>
            <a:r>
              <a:rPr lang="en-US" i="1" dirty="0"/>
              <a:t>Journal of Arachnology, 21</a:t>
            </a:r>
            <a:r>
              <a:rPr lang="en-US" dirty="0"/>
              <a:t>, 60-63. </a:t>
            </a:r>
          </a:p>
          <a:p>
            <a:endParaRPr lang="en-US" dirty="0"/>
          </a:p>
          <a:p>
            <a:r>
              <a:rPr lang="nb-NO" b="1" dirty="0"/>
              <a:t>NB! Du skal kun sitere kilden som du har lest!</a:t>
            </a:r>
          </a:p>
        </p:txBody>
      </p:sp>
      <p:sp>
        <p:nvSpPr>
          <p:cNvPr id="5" name="Multiplikasjonstegn 4">
            <a:extLst>
              <a:ext uri="{FF2B5EF4-FFF2-40B4-BE49-F238E27FC236}">
                <a16:creationId xmlns:a16="http://schemas.microsoft.com/office/drawing/2014/main" id="{5B78576B-A29F-4920-BA84-8E5329DA362B}"/>
              </a:ext>
            </a:extLst>
          </p:cNvPr>
          <p:cNvSpPr/>
          <p:nvPr/>
        </p:nvSpPr>
        <p:spPr>
          <a:xfrm>
            <a:off x="3705225" y="2818641"/>
            <a:ext cx="1162050" cy="825500"/>
          </a:xfrm>
          <a:prstGeom prst="mathMultiply">
            <a:avLst/>
          </a:prstGeom>
          <a:solidFill>
            <a:srgbClr val="FF0000"/>
          </a:solidFill>
          <a:ln>
            <a:solidFill>
              <a:srgbClr val="0D347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956009A9-099B-E6CB-95DB-15F0D79A59E7}"/>
              </a:ext>
            </a:extLst>
          </p:cNvPr>
          <p:cNvSpPr txBox="1"/>
          <p:nvPr/>
        </p:nvSpPr>
        <p:spPr>
          <a:xfrm>
            <a:off x="133927" y="-8878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3573905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7F2B3127-725B-437C-863B-6002F15A080F}"/>
              </a:ext>
            </a:extLst>
          </p:cNvPr>
          <p:cNvSpPr txBox="1"/>
          <p:nvPr/>
        </p:nvSpPr>
        <p:spPr>
          <a:xfrm>
            <a:off x="132430" y="733522"/>
            <a:ext cx="5177396" cy="646331"/>
          </a:xfrm>
          <a:prstGeom prst="rect">
            <a:avLst/>
          </a:prstGeom>
          <a:noFill/>
        </p:spPr>
        <p:txBody>
          <a:bodyPr wrap="square" rtlCol="0">
            <a:spAutoFit/>
          </a:bodyPr>
          <a:lstStyle/>
          <a:p>
            <a:r>
              <a:rPr lang="nb-NO" b="1" dirty="0"/>
              <a:t>Bruk av sidetall i siteringer</a:t>
            </a:r>
          </a:p>
          <a:p>
            <a:endParaRPr lang="nb-NO" b="1" dirty="0"/>
          </a:p>
        </p:txBody>
      </p:sp>
      <p:sp>
        <p:nvSpPr>
          <p:cNvPr id="5" name="TekstSylinder 4">
            <a:extLst>
              <a:ext uri="{FF2B5EF4-FFF2-40B4-BE49-F238E27FC236}">
                <a16:creationId xmlns:a16="http://schemas.microsoft.com/office/drawing/2014/main" id="{D516ACEB-CC02-45AD-A417-5B66E827380F}"/>
              </a:ext>
            </a:extLst>
          </p:cNvPr>
          <p:cNvSpPr txBox="1"/>
          <p:nvPr/>
        </p:nvSpPr>
        <p:spPr>
          <a:xfrm>
            <a:off x="132430" y="1172338"/>
            <a:ext cx="8576442" cy="646331"/>
          </a:xfrm>
          <a:prstGeom prst="rect">
            <a:avLst/>
          </a:prstGeom>
          <a:solidFill>
            <a:schemeClr val="tx2">
              <a:lumMod val="20000"/>
              <a:lumOff val="80000"/>
            </a:schemeClr>
          </a:solidFill>
        </p:spPr>
        <p:txBody>
          <a:bodyPr wrap="square" rtlCol="0">
            <a:spAutoFit/>
          </a:bodyPr>
          <a:lstStyle/>
          <a:p>
            <a:r>
              <a:rPr lang="en-GB" dirty="0"/>
              <a:t>Small insects that could be controlled by the pedipalps and eaten alive would not be stung by the scorpion to avoid wasting venom (Pocock, 1893, p. 105).</a:t>
            </a:r>
          </a:p>
        </p:txBody>
      </p:sp>
      <p:cxnSp>
        <p:nvCxnSpPr>
          <p:cNvPr id="6" name="Rett pilkobling 5">
            <a:extLst>
              <a:ext uri="{FF2B5EF4-FFF2-40B4-BE49-F238E27FC236}">
                <a16:creationId xmlns:a16="http://schemas.microsoft.com/office/drawing/2014/main" id="{71E7CB90-48DB-4431-8348-D68CED52E13E}"/>
              </a:ext>
            </a:extLst>
          </p:cNvPr>
          <p:cNvCxnSpPr>
            <a:cxnSpLocks/>
          </p:cNvCxnSpPr>
          <p:nvPr/>
        </p:nvCxnSpPr>
        <p:spPr>
          <a:xfrm flipH="1">
            <a:off x="5943600" y="1624706"/>
            <a:ext cx="916525"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kstSylinder 6">
            <a:extLst>
              <a:ext uri="{FF2B5EF4-FFF2-40B4-BE49-F238E27FC236}">
                <a16:creationId xmlns:a16="http://schemas.microsoft.com/office/drawing/2014/main" id="{7E1A29AE-526E-45D0-AA4D-4115F08EDD1E}"/>
              </a:ext>
            </a:extLst>
          </p:cNvPr>
          <p:cNvSpPr txBox="1"/>
          <p:nvPr/>
        </p:nvSpPr>
        <p:spPr>
          <a:xfrm>
            <a:off x="6758524" y="1300569"/>
            <a:ext cx="298450" cy="584775"/>
          </a:xfrm>
          <a:prstGeom prst="rect">
            <a:avLst/>
          </a:prstGeom>
          <a:noFill/>
        </p:spPr>
        <p:txBody>
          <a:bodyPr wrap="square" rtlCol="0">
            <a:spAutoFit/>
          </a:bodyPr>
          <a:lstStyle/>
          <a:p>
            <a:r>
              <a:rPr lang="nb-NO" sz="3200" b="1" dirty="0">
                <a:solidFill>
                  <a:srgbClr val="FF0000"/>
                </a:solidFill>
              </a:rPr>
              <a:t>?</a:t>
            </a:r>
          </a:p>
        </p:txBody>
      </p:sp>
      <p:sp>
        <p:nvSpPr>
          <p:cNvPr id="8" name="TekstSylinder 7">
            <a:extLst>
              <a:ext uri="{FF2B5EF4-FFF2-40B4-BE49-F238E27FC236}">
                <a16:creationId xmlns:a16="http://schemas.microsoft.com/office/drawing/2014/main" id="{9ACC09AE-6D2A-472B-BC8C-ECFAB3F9DBC8}"/>
              </a:ext>
            </a:extLst>
          </p:cNvPr>
          <p:cNvSpPr txBox="1"/>
          <p:nvPr/>
        </p:nvSpPr>
        <p:spPr>
          <a:xfrm>
            <a:off x="82550" y="1918279"/>
            <a:ext cx="8807450" cy="2862322"/>
          </a:xfrm>
          <a:prstGeom prst="rect">
            <a:avLst/>
          </a:prstGeom>
          <a:noFill/>
        </p:spPr>
        <p:txBody>
          <a:bodyPr wrap="square" rtlCol="0">
            <a:spAutoFit/>
          </a:bodyPr>
          <a:lstStyle/>
          <a:p>
            <a:pPr marL="285750" indent="-285750">
              <a:buFont typeface="Arial" panose="020B0604020202020204" pitchFamily="34" charset="0"/>
              <a:buChar char="•"/>
            </a:pPr>
            <a:r>
              <a:rPr lang="nb-NO" dirty="0"/>
              <a:t>Bruk av sidetall i alle siteringene er vanlig i noen fagområder, men ikke i medisin, helse og naturvitenskap.</a:t>
            </a:r>
            <a:br>
              <a:rPr lang="nb-NO" dirty="0"/>
            </a:br>
            <a:endParaRPr lang="nb-NO" dirty="0"/>
          </a:p>
          <a:p>
            <a:pPr marL="285750" indent="-285750">
              <a:buFont typeface="Arial" panose="020B0604020202020204" pitchFamily="34" charset="0"/>
              <a:buChar char="•"/>
            </a:pPr>
            <a:r>
              <a:rPr lang="nb-NO" dirty="0"/>
              <a:t>Sidetall skal alltid brukes når man har et direkte sitat, og kan også være greit å bruke hvis man nevner eller diskuterer en bestemt figur, tabell e.l. i en kilde. Men ikke for normale siteringer for parafrasert og oppsummert tekst.</a:t>
            </a:r>
            <a:br>
              <a:rPr lang="nb-NO" dirty="0"/>
            </a:br>
            <a:endParaRPr lang="nb-NO" dirty="0"/>
          </a:p>
          <a:p>
            <a:pPr marL="285750" indent="-285750">
              <a:buFont typeface="Arial" panose="020B0604020202020204" pitchFamily="34" charset="0"/>
              <a:buChar char="•"/>
            </a:pPr>
            <a:r>
              <a:rPr lang="nb-NO" dirty="0"/>
              <a:t>Noen forfattere mener at sidetall er nødvendig for at leseren raskt skal finne den aktuelle informasjonen i kilden. Andre mener at alle sidetallene reduserer lesbarheten på teksten. Og i medisin og helse er de fleste kildene korte artikler. Hva mener du å bruke sidetall?</a:t>
            </a:r>
          </a:p>
        </p:txBody>
      </p:sp>
      <p:sp>
        <p:nvSpPr>
          <p:cNvPr id="3" name="TekstSylinder 2">
            <a:extLst>
              <a:ext uri="{FF2B5EF4-FFF2-40B4-BE49-F238E27FC236}">
                <a16:creationId xmlns:a16="http://schemas.microsoft.com/office/drawing/2014/main" id="{F64AB720-3F8F-BD6E-ADE5-F9C4AB318956}"/>
              </a:ext>
            </a:extLst>
          </p:cNvPr>
          <p:cNvSpPr txBox="1"/>
          <p:nvPr/>
        </p:nvSpPr>
        <p:spPr>
          <a:xfrm>
            <a:off x="133927" y="-88784"/>
            <a:ext cx="8574945"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Hvordan bør du sitere i akademisk skriving</a:t>
            </a:r>
          </a:p>
        </p:txBody>
      </p:sp>
    </p:spTree>
    <p:extLst>
      <p:ext uri="{BB962C8B-B14F-4D97-AF65-F5344CB8AC3E}">
        <p14:creationId xmlns:p14="http://schemas.microsoft.com/office/powerpoint/2010/main" val="40165843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innhold 3"/>
          <p:cNvPicPr>
            <a:picLocks noChangeAspect="1"/>
          </p:cNvPicPr>
          <p:nvPr/>
        </p:nvPicPr>
        <p:blipFill>
          <a:blip r:embed="rId2"/>
          <a:stretch>
            <a:fillRect/>
          </a:stretch>
        </p:blipFill>
        <p:spPr>
          <a:xfrm>
            <a:off x="2652863" y="908093"/>
            <a:ext cx="3469654" cy="3619763"/>
          </a:xfrm>
          <a:prstGeom prst="rect">
            <a:avLst/>
          </a:prstGeom>
        </p:spPr>
      </p:pic>
      <p:sp>
        <p:nvSpPr>
          <p:cNvPr id="3" name="TekstSylinder 2"/>
          <p:cNvSpPr txBox="1"/>
          <p:nvPr/>
        </p:nvSpPr>
        <p:spPr>
          <a:xfrm>
            <a:off x="416210" y="94600"/>
            <a:ext cx="8292662"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Til slutt – Ikke gjør dette……. ;)</a:t>
            </a:r>
          </a:p>
        </p:txBody>
      </p:sp>
      <p:pic>
        <p:nvPicPr>
          <p:cNvPr id="7" name="Bilde 6" descr="Et bilde som inneholder tegnefilm, clip art&#10;&#10;Automatisk generert beskrivelse">
            <a:extLst>
              <a:ext uri="{FF2B5EF4-FFF2-40B4-BE49-F238E27FC236}">
                <a16:creationId xmlns:a16="http://schemas.microsoft.com/office/drawing/2014/main" id="{8DA6D395-4B64-3805-E9D2-84729EEBB3FD}"/>
              </a:ext>
            </a:extLst>
          </p:cNvPr>
          <p:cNvPicPr>
            <a:picLocks noChangeAspect="1"/>
          </p:cNvPicPr>
          <p:nvPr/>
        </p:nvPicPr>
        <p:blipFill>
          <a:blip r:embed="rId3"/>
          <a:stretch>
            <a:fillRect/>
          </a:stretch>
        </p:blipFill>
        <p:spPr>
          <a:xfrm>
            <a:off x="6578023" y="908093"/>
            <a:ext cx="2041494" cy="1890423"/>
          </a:xfrm>
          <a:prstGeom prst="rect">
            <a:avLst/>
          </a:prstGeom>
        </p:spPr>
      </p:pic>
      <p:sp>
        <p:nvSpPr>
          <p:cNvPr id="8" name="TekstSylinder 7">
            <a:extLst>
              <a:ext uri="{FF2B5EF4-FFF2-40B4-BE49-F238E27FC236}">
                <a16:creationId xmlns:a16="http://schemas.microsoft.com/office/drawing/2014/main" id="{34C4F70D-DD8B-B049-AD04-26FF36524827}"/>
              </a:ext>
            </a:extLst>
          </p:cNvPr>
          <p:cNvSpPr txBox="1"/>
          <p:nvPr/>
        </p:nvSpPr>
        <p:spPr>
          <a:xfrm>
            <a:off x="6636326" y="4446737"/>
            <a:ext cx="2601653" cy="338554"/>
          </a:xfrm>
          <a:prstGeom prst="rect">
            <a:avLst/>
          </a:prstGeom>
          <a:noFill/>
          <a:ln>
            <a:noFill/>
          </a:ln>
        </p:spPr>
        <p:txBody>
          <a:bodyPr wrap="square" rtlCol="0">
            <a:spAutoFit/>
          </a:bodyPr>
          <a:lstStyle/>
          <a:p>
            <a:r>
              <a:rPr lang="en-US" sz="800" dirty="0" err="1">
                <a:latin typeface="Arial, Helvetica, sans-serif"/>
              </a:rPr>
              <a:t>Figur</a:t>
            </a:r>
            <a:r>
              <a:rPr lang="en-US" sz="800" dirty="0">
                <a:latin typeface="Arial, Helvetica, sans-serif"/>
              </a:rPr>
              <a:t>: Symbols and Emoticons. https://www.symbols-n-emoticons.com/2013/09/embarrassed-smiley.html</a:t>
            </a:r>
            <a:endParaRPr lang="nb-NO" sz="800" dirty="0"/>
          </a:p>
        </p:txBody>
      </p:sp>
    </p:spTree>
    <p:extLst>
      <p:ext uri="{BB962C8B-B14F-4D97-AF65-F5344CB8AC3E}">
        <p14:creationId xmlns:p14="http://schemas.microsoft.com/office/powerpoint/2010/main" val="28871554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2DCB9B4-0866-A617-0D8D-05227CB80DA9}"/>
              </a:ext>
            </a:extLst>
          </p:cNvPr>
          <p:cNvSpPr txBox="1"/>
          <p:nvPr/>
        </p:nvSpPr>
        <p:spPr>
          <a:xfrm>
            <a:off x="425446" y="67748"/>
            <a:ext cx="8292662" cy="1077218"/>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Plagiering i akademisk skriving</a:t>
            </a:r>
            <a:br>
              <a:rPr lang="nb-NO" sz="3200" b="1" dirty="0">
                <a:latin typeface="Arial" panose="020B0604020202020204" pitchFamily="34" charset="0"/>
                <a:cs typeface="Arial" panose="020B0604020202020204" pitchFamily="34" charset="0"/>
              </a:rPr>
            </a:br>
            <a:r>
              <a:rPr lang="nb-NO" sz="3200" b="1" dirty="0">
                <a:latin typeface="Arial" panose="020B0604020202020204" pitchFamily="34" charset="0"/>
                <a:cs typeface="Arial" panose="020B0604020202020204" pitchFamily="34" charset="0"/>
              </a:rPr>
              <a:t>Kunstig intelligens og </a:t>
            </a:r>
            <a:r>
              <a:rPr lang="nb-NO" sz="3200" b="1" dirty="0" err="1">
                <a:latin typeface="Arial" panose="020B0604020202020204" pitchFamily="34" charset="0"/>
                <a:cs typeface="Arial" panose="020B0604020202020204" pitchFamily="34" charset="0"/>
              </a:rPr>
              <a:t>Chatboter</a:t>
            </a:r>
            <a:endParaRPr lang="nb-NO" sz="3200" b="1" dirty="0">
              <a:latin typeface="Arial" panose="020B0604020202020204" pitchFamily="34" charset="0"/>
              <a:cs typeface="Arial" panose="020B0604020202020204" pitchFamily="34" charset="0"/>
            </a:endParaRPr>
          </a:p>
        </p:txBody>
      </p:sp>
      <p:pic>
        <p:nvPicPr>
          <p:cNvPr id="4" name="Bilde 3">
            <a:extLst>
              <a:ext uri="{FF2B5EF4-FFF2-40B4-BE49-F238E27FC236}">
                <a16:creationId xmlns:a16="http://schemas.microsoft.com/office/drawing/2014/main" id="{2FE2DF3C-63FC-6D08-8ED4-8737BCF86476}"/>
              </a:ext>
            </a:extLst>
          </p:cNvPr>
          <p:cNvPicPr>
            <a:picLocks noChangeAspect="1"/>
          </p:cNvPicPr>
          <p:nvPr/>
        </p:nvPicPr>
        <p:blipFill>
          <a:blip r:embed="rId2"/>
          <a:stretch>
            <a:fillRect/>
          </a:stretch>
        </p:blipFill>
        <p:spPr>
          <a:xfrm>
            <a:off x="505536" y="1235124"/>
            <a:ext cx="2879592" cy="3227975"/>
          </a:xfrm>
          <a:prstGeom prst="rect">
            <a:avLst/>
          </a:prstGeom>
        </p:spPr>
      </p:pic>
      <p:sp>
        <p:nvSpPr>
          <p:cNvPr id="5" name="TekstSylinder 4">
            <a:extLst>
              <a:ext uri="{FF2B5EF4-FFF2-40B4-BE49-F238E27FC236}">
                <a16:creationId xmlns:a16="http://schemas.microsoft.com/office/drawing/2014/main" id="{5466F65A-05E4-3B36-067E-9FF961512785}"/>
              </a:ext>
            </a:extLst>
          </p:cNvPr>
          <p:cNvSpPr txBox="1"/>
          <p:nvPr/>
        </p:nvSpPr>
        <p:spPr>
          <a:xfrm>
            <a:off x="366665" y="4584738"/>
            <a:ext cx="4935007" cy="215444"/>
          </a:xfrm>
          <a:prstGeom prst="rect">
            <a:avLst/>
          </a:prstGeom>
          <a:noFill/>
          <a:ln>
            <a:noFill/>
          </a:ln>
        </p:spPr>
        <p:txBody>
          <a:bodyPr wrap="square" rtlCol="0">
            <a:spAutoFit/>
          </a:bodyPr>
          <a:lstStyle/>
          <a:p>
            <a:r>
              <a:rPr lang="nb-NO" sz="800" dirty="0">
                <a:hlinkClick r:id="rId3"/>
              </a:rPr>
              <a:t>https://khrono.no/slik-lurte-han-sensor-med-chatgpt-fikk-a-pa-eksamen/771140</a:t>
            </a:r>
            <a:endParaRPr lang="nb-NO" sz="800" dirty="0"/>
          </a:p>
        </p:txBody>
      </p:sp>
      <p:pic>
        <p:nvPicPr>
          <p:cNvPr id="9" name="Bilde 8">
            <a:extLst>
              <a:ext uri="{FF2B5EF4-FFF2-40B4-BE49-F238E27FC236}">
                <a16:creationId xmlns:a16="http://schemas.microsoft.com/office/drawing/2014/main" id="{B2DC4408-19EE-15A4-4849-3310F30CF380}"/>
              </a:ext>
            </a:extLst>
          </p:cNvPr>
          <p:cNvPicPr>
            <a:picLocks noChangeAspect="1"/>
          </p:cNvPicPr>
          <p:nvPr/>
        </p:nvPicPr>
        <p:blipFill>
          <a:blip r:embed="rId4"/>
          <a:stretch>
            <a:fillRect/>
          </a:stretch>
        </p:blipFill>
        <p:spPr>
          <a:xfrm>
            <a:off x="3665120" y="1224491"/>
            <a:ext cx="5091294" cy="1130835"/>
          </a:xfrm>
          <a:prstGeom prst="rect">
            <a:avLst/>
          </a:prstGeom>
        </p:spPr>
      </p:pic>
      <p:pic>
        <p:nvPicPr>
          <p:cNvPr id="13" name="Bilde 12">
            <a:extLst>
              <a:ext uri="{FF2B5EF4-FFF2-40B4-BE49-F238E27FC236}">
                <a16:creationId xmlns:a16="http://schemas.microsoft.com/office/drawing/2014/main" id="{5D5E5095-601F-135B-9794-9B0EB4F4DDD9}"/>
              </a:ext>
            </a:extLst>
          </p:cNvPr>
          <p:cNvPicPr>
            <a:picLocks noChangeAspect="1"/>
          </p:cNvPicPr>
          <p:nvPr/>
        </p:nvPicPr>
        <p:blipFill>
          <a:blip r:embed="rId5"/>
          <a:stretch>
            <a:fillRect/>
          </a:stretch>
        </p:blipFill>
        <p:spPr>
          <a:xfrm>
            <a:off x="3719165" y="2721969"/>
            <a:ext cx="3896217" cy="445210"/>
          </a:xfrm>
          <a:prstGeom prst="rect">
            <a:avLst/>
          </a:prstGeom>
        </p:spPr>
      </p:pic>
      <p:sp>
        <p:nvSpPr>
          <p:cNvPr id="14" name="TekstSylinder 13">
            <a:extLst>
              <a:ext uri="{FF2B5EF4-FFF2-40B4-BE49-F238E27FC236}">
                <a16:creationId xmlns:a16="http://schemas.microsoft.com/office/drawing/2014/main" id="{5A225637-57E6-6452-293E-E1D0E564546F}"/>
              </a:ext>
            </a:extLst>
          </p:cNvPr>
          <p:cNvSpPr txBox="1"/>
          <p:nvPr/>
        </p:nvSpPr>
        <p:spPr>
          <a:xfrm>
            <a:off x="3606577" y="3167179"/>
            <a:ext cx="4935007" cy="215444"/>
          </a:xfrm>
          <a:prstGeom prst="rect">
            <a:avLst/>
          </a:prstGeom>
          <a:noFill/>
          <a:ln>
            <a:noFill/>
          </a:ln>
        </p:spPr>
        <p:txBody>
          <a:bodyPr wrap="square" rtlCol="0">
            <a:spAutoFit/>
          </a:bodyPr>
          <a:lstStyle/>
          <a:p>
            <a:r>
              <a:rPr lang="nb-NO" sz="800" dirty="0">
                <a:hlinkClick r:id="rId6"/>
              </a:rPr>
              <a:t>https://www.businessinsider.com/list-here-are-the-exams-chatgpt-has-passed-so-far-2023-1?r=US&amp;IR=T</a:t>
            </a:r>
            <a:r>
              <a:rPr lang="nb-NO" sz="800" dirty="0"/>
              <a:t> </a:t>
            </a:r>
          </a:p>
        </p:txBody>
      </p:sp>
      <p:pic>
        <p:nvPicPr>
          <p:cNvPr id="16" name="Bilde 15">
            <a:extLst>
              <a:ext uri="{FF2B5EF4-FFF2-40B4-BE49-F238E27FC236}">
                <a16:creationId xmlns:a16="http://schemas.microsoft.com/office/drawing/2014/main" id="{F6B7705F-F1B8-0458-C058-EA4C9C0FFBAE}"/>
              </a:ext>
            </a:extLst>
          </p:cNvPr>
          <p:cNvPicPr>
            <a:picLocks noChangeAspect="1"/>
          </p:cNvPicPr>
          <p:nvPr/>
        </p:nvPicPr>
        <p:blipFill>
          <a:blip r:embed="rId7"/>
          <a:stretch>
            <a:fillRect/>
          </a:stretch>
        </p:blipFill>
        <p:spPr>
          <a:xfrm>
            <a:off x="4571777" y="3538037"/>
            <a:ext cx="2914782" cy="985882"/>
          </a:xfrm>
          <a:prstGeom prst="rect">
            <a:avLst/>
          </a:prstGeom>
        </p:spPr>
      </p:pic>
      <p:sp>
        <p:nvSpPr>
          <p:cNvPr id="18" name="TekstSylinder 17">
            <a:extLst>
              <a:ext uri="{FF2B5EF4-FFF2-40B4-BE49-F238E27FC236}">
                <a16:creationId xmlns:a16="http://schemas.microsoft.com/office/drawing/2014/main" id="{A50F7755-710E-E9D4-2C19-01DA9CC84EC9}"/>
              </a:ext>
            </a:extLst>
          </p:cNvPr>
          <p:cNvSpPr txBox="1"/>
          <p:nvPr/>
        </p:nvSpPr>
        <p:spPr>
          <a:xfrm>
            <a:off x="4290068" y="4523919"/>
            <a:ext cx="4935007" cy="215444"/>
          </a:xfrm>
          <a:prstGeom prst="rect">
            <a:avLst/>
          </a:prstGeom>
          <a:noFill/>
          <a:ln>
            <a:noFill/>
          </a:ln>
        </p:spPr>
        <p:txBody>
          <a:bodyPr wrap="square" rtlCol="0">
            <a:spAutoFit/>
          </a:bodyPr>
          <a:lstStyle/>
          <a:p>
            <a:r>
              <a:rPr lang="nb-NO" sz="800" dirty="0">
                <a:hlinkClick r:id="rId8"/>
              </a:rPr>
              <a:t>https://www.vg.no/nyheter/innenriks/i/gEz75A/testet-chatbot-paa-universitetseksamen-a-besvarelse</a:t>
            </a:r>
            <a:r>
              <a:rPr lang="nb-NO" sz="800" dirty="0"/>
              <a:t> </a:t>
            </a:r>
          </a:p>
        </p:txBody>
      </p:sp>
    </p:spTree>
    <p:extLst>
      <p:ext uri="{BB962C8B-B14F-4D97-AF65-F5344CB8AC3E}">
        <p14:creationId xmlns:p14="http://schemas.microsoft.com/office/powerpoint/2010/main" val="8463844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2DCB9B4-0866-A617-0D8D-05227CB80DA9}"/>
              </a:ext>
            </a:extLst>
          </p:cNvPr>
          <p:cNvSpPr txBox="1"/>
          <p:nvPr/>
        </p:nvSpPr>
        <p:spPr>
          <a:xfrm>
            <a:off x="425446" y="67748"/>
            <a:ext cx="8292662" cy="1077218"/>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Plagiering i akademisk skriving</a:t>
            </a:r>
            <a:br>
              <a:rPr lang="nb-NO" sz="3200" b="1" dirty="0">
                <a:latin typeface="Arial" panose="020B0604020202020204" pitchFamily="34" charset="0"/>
                <a:cs typeface="Arial" panose="020B0604020202020204" pitchFamily="34" charset="0"/>
              </a:rPr>
            </a:br>
            <a:r>
              <a:rPr lang="nb-NO" sz="3200" b="1" dirty="0">
                <a:latin typeface="Arial" panose="020B0604020202020204" pitchFamily="34" charset="0"/>
                <a:cs typeface="Arial" panose="020B0604020202020204" pitchFamily="34" charset="0"/>
              </a:rPr>
              <a:t>Kunstig intelligens og </a:t>
            </a:r>
            <a:r>
              <a:rPr lang="nb-NO" sz="3200" b="1" dirty="0" err="1">
                <a:latin typeface="Arial" panose="020B0604020202020204" pitchFamily="34" charset="0"/>
                <a:cs typeface="Arial" panose="020B0604020202020204" pitchFamily="34" charset="0"/>
              </a:rPr>
              <a:t>Chatboter</a:t>
            </a:r>
            <a:endParaRPr lang="nb-NO" sz="3200" b="1" dirty="0">
              <a:latin typeface="Arial" panose="020B0604020202020204" pitchFamily="34" charset="0"/>
              <a:cs typeface="Arial" panose="020B0604020202020204" pitchFamily="34" charset="0"/>
            </a:endParaRPr>
          </a:p>
        </p:txBody>
      </p:sp>
      <p:sp>
        <p:nvSpPr>
          <p:cNvPr id="5" name="TekstSylinder 4">
            <a:extLst>
              <a:ext uri="{FF2B5EF4-FFF2-40B4-BE49-F238E27FC236}">
                <a16:creationId xmlns:a16="http://schemas.microsoft.com/office/drawing/2014/main" id="{5466F65A-05E4-3B36-067E-9FF961512785}"/>
              </a:ext>
            </a:extLst>
          </p:cNvPr>
          <p:cNvSpPr txBox="1"/>
          <p:nvPr/>
        </p:nvSpPr>
        <p:spPr>
          <a:xfrm>
            <a:off x="37631" y="3372323"/>
            <a:ext cx="4935007" cy="215444"/>
          </a:xfrm>
          <a:prstGeom prst="rect">
            <a:avLst/>
          </a:prstGeom>
          <a:noFill/>
          <a:ln>
            <a:noFill/>
          </a:ln>
        </p:spPr>
        <p:txBody>
          <a:bodyPr wrap="square" rtlCol="0">
            <a:spAutoFit/>
          </a:bodyPr>
          <a:lstStyle/>
          <a:p>
            <a:r>
              <a:rPr lang="nb-NO" sz="800" dirty="0">
                <a:hlinkClick r:id="rId2"/>
              </a:rPr>
              <a:t>https://khrono.no/bare-tre-studenter-ble-felt-for-chatgpt-juks-i-var-slik-ble-de-avslort/803778</a:t>
            </a:r>
            <a:r>
              <a:rPr lang="nb-NO" sz="800" dirty="0"/>
              <a:t>  </a:t>
            </a:r>
          </a:p>
        </p:txBody>
      </p:sp>
      <p:sp>
        <p:nvSpPr>
          <p:cNvPr id="6" name="TekstSylinder 5">
            <a:extLst>
              <a:ext uri="{FF2B5EF4-FFF2-40B4-BE49-F238E27FC236}">
                <a16:creationId xmlns:a16="http://schemas.microsoft.com/office/drawing/2014/main" id="{1F5E0C0A-7102-FF9E-1D3A-43D1D47BA924}"/>
              </a:ext>
            </a:extLst>
          </p:cNvPr>
          <p:cNvSpPr txBox="1"/>
          <p:nvPr/>
        </p:nvSpPr>
        <p:spPr>
          <a:xfrm>
            <a:off x="4455967" y="2218161"/>
            <a:ext cx="4572000" cy="1600438"/>
          </a:xfrm>
          <a:prstGeom prst="rect">
            <a:avLst/>
          </a:prstGeom>
          <a:solidFill>
            <a:schemeClr val="tx2">
              <a:lumMod val="20000"/>
              <a:lumOff val="80000"/>
            </a:schemeClr>
          </a:solidFill>
        </p:spPr>
        <p:txBody>
          <a:bodyPr wrap="square">
            <a:spAutoFit/>
          </a:bodyPr>
          <a:lstStyle/>
          <a:p>
            <a:r>
              <a:rPr lang="nb-NO" sz="1400" b="0" dirty="0" err="1">
                <a:effectLst/>
              </a:rPr>
              <a:t>Strümke</a:t>
            </a:r>
            <a:r>
              <a:rPr lang="nb-NO" sz="1400" dirty="0"/>
              <a:t> (2023)</a:t>
            </a:r>
            <a:r>
              <a:rPr lang="nb-NO" sz="1400" b="0" dirty="0">
                <a:effectLst/>
              </a:rPr>
              <a:t>, s. 160:</a:t>
            </a:r>
            <a:r>
              <a:rPr lang="nb-NO" sz="1400" b="0" i="1" dirty="0">
                <a:effectLst/>
              </a:rPr>
              <a:t> “Det finnes (inntil videre) ingen </a:t>
            </a:r>
            <a:r>
              <a:rPr lang="nb-NO" sz="1400" b="0" i="1" dirty="0" err="1">
                <a:effectLst/>
              </a:rPr>
              <a:t>chatboter</a:t>
            </a:r>
            <a:r>
              <a:rPr lang="nb-NO" sz="1400" b="0" i="1" dirty="0">
                <a:effectLst/>
              </a:rPr>
              <a:t> som kan gå ut i verden og bestemme seg for hvilke forhold som må undersøkes nærmere og skrives saker om. </a:t>
            </a:r>
            <a:r>
              <a:rPr lang="nb-NO" sz="1400" b="0" i="1" dirty="0" err="1">
                <a:effectLst/>
              </a:rPr>
              <a:t>ChatGPT</a:t>
            </a:r>
            <a:r>
              <a:rPr lang="nb-NO" sz="1400" b="0" i="1" dirty="0">
                <a:effectLst/>
              </a:rPr>
              <a:t> er, som alle dens søstre, fabelaktig flink til å formulere seg, men den har ingen måte å undersøke om det den sier, er sant. Kort sagt er den god til å kommunisere, men elendig til å informere”.</a:t>
            </a:r>
            <a:endParaRPr lang="nb-NO" sz="1400" dirty="0"/>
          </a:p>
        </p:txBody>
      </p:sp>
      <p:pic>
        <p:nvPicPr>
          <p:cNvPr id="7" name="Bilde 6">
            <a:extLst>
              <a:ext uri="{FF2B5EF4-FFF2-40B4-BE49-F238E27FC236}">
                <a16:creationId xmlns:a16="http://schemas.microsoft.com/office/drawing/2014/main" id="{F8263EE1-428E-6623-ACE5-0E6F2A32A681}"/>
              </a:ext>
            </a:extLst>
          </p:cNvPr>
          <p:cNvPicPr>
            <a:picLocks noChangeAspect="1"/>
          </p:cNvPicPr>
          <p:nvPr/>
        </p:nvPicPr>
        <p:blipFill>
          <a:blip r:embed="rId3"/>
          <a:stretch>
            <a:fillRect/>
          </a:stretch>
        </p:blipFill>
        <p:spPr>
          <a:xfrm>
            <a:off x="116033" y="2150720"/>
            <a:ext cx="3814263" cy="305141"/>
          </a:xfrm>
          <a:prstGeom prst="rect">
            <a:avLst/>
          </a:prstGeom>
        </p:spPr>
      </p:pic>
      <p:pic>
        <p:nvPicPr>
          <p:cNvPr id="11" name="Bilde 10">
            <a:extLst>
              <a:ext uri="{FF2B5EF4-FFF2-40B4-BE49-F238E27FC236}">
                <a16:creationId xmlns:a16="http://schemas.microsoft.com/office/drawing/2014/main" id="{36E605EE-844F-23E8-72DF-261FDBF4F1AB}"/>
              </a:ext>
            </a:extLst>
          </p:cNvPr>
          <p:cNvPicPr>
            <a:picLocks noChangeAspect="1"/>
          </p:cNvPicPr>
          <p:nvPr/>
        </p:nvPicPr>
        <p:blipFill>
          <a:blip r:embed="rId4"/>
          <a:stretch>
            <a:fillRect/>
          </a:stretch>
        </p:blipFill>
        <p:spPr>
          <a:xfrm>
            <a:off x="161635" y="2455861"/>
            <a:ext cx="3167166" cy="824454"/>
          </a:xfrm>
          <a:prstGeom prst="rect">
            <a:avLst/>
          </a:prstGeom>
        </p:spPr>
      </p:pic>
      <p:sp>
        <p:nvSpPr>
          <p:cNvPr id="3" name="TekstSylinder 2">
            <a:extLst>
              <a:ext uri="{FF2B5EF4-FFF2-40B4-BE49-F238E27FC236}">
                <a16:creationId xmlns:a16="http://schemas.microsoft.com/office/drawing/2014/main" id="{850395D8-8FCC-47DE-3CC8-7627F4B51A92}"/>
              </a:ext>
            </a:extLst>
          </p:cNvPr>
          <p:cNvSpPr txBox="1"/>
          <p:nvPr/>
        </p:nvSpPr>
        <p:spPr>
          <a:xfrm>
            <a:off x="161635" y="1357118"/>
            <a:ext cx="5463309" cy="523220"/>
          </a:xfrm>
          <a:prstGeom prst="rect">
            <a:avLst/>
          </a:prstGeom>
          <a:solidFill>
            <a:schemeClr val="tx2">
              <a:lumMod val="20000"/>
              <a:lumOff val="80000"/>
            </a:schemeClr>
          </a:solidFill>
        </p:spPr>
        <p:txBody>
          <a:bodyPr wrap="square" rtlCol="0">
            <a:spAutoFit/>
          </a:bodyPr>
          <a:lstStyle/>
          <a:p>
            <a:pPr algn="l"/>
            <a:r>
              <a:rPr lang="nb-NO" sz="1400" b="1" dirty="0"/>
              <a:t>Problem 2: KI-er finner på ting og du kan ikke stole på informasjonen som du får selv om den er overbevisende velskrevet.</a:t>
            </a:r>
          </a:p>
        </p:txBody>
      </p:sp>
      <p:sp>
        <p:nvSpPr>
          <p:cNvPr id="4" name="TekstSylinder 3">
            <a:extLst>
              <a:ext uri="{FF2B5EF4-FFF2-40B4-BE49-F238E27FC236}">
                <a16:creationId xmlns:a16="http://schemas.microsoft.com/office/drawing/2014/main" id="{12F6C5B8-48F9-E309-7177-99EEE3F86263}"/>
              </a:ext>
            </a:extLst>
          </p:cNvPr>
          <p:cNvSpPr txBox="1"/>
          <p:nvPr/>
        </p:nvSpPr>
        <p:spPr>
          <a:xfrm>
            <a:off x="4351850" y="3829490"/>
            <a:ext cx="4935007" cy="215444"/>
          </a:xfrm>
          <a:prstGeom prst="rect">
            <a:avLst/>
          </a:prstGeom>
          <a:noFill/>
          <a:ln>
            <a:noFill/>
          </a:ln>
        </p:spPr>
        <p:txBody>
          <a:bodyPr wrap="square" rtlCol="0">
            <a:spAutoFit/>
          </a:bodyPr>
          <a:lstStyle/>
          <a:p>
            <a:r>
              <a:rPr lang="nb-NO" sz="800" dirty="0" err="1"/>
              <a:t>Strümke</a:t>
            </a:r>
            <a:r>
              <a:rPr lang="nb-NO" sz="800" dirty="0"/>
              <a:t>, I. (2023). </a:t>
            </a:r>
            <a:r>
              <a:rPr lang="nb-NO" sz="800" i="1" dirty="0"/>
              <a:t>Maskiner som tenker : algoritmenes hemmelighet og veien til kunstig intelligens</a:t>
            </a:r>
            <a:r>
              <a:rPr lang="nb-NO" sz="800" dirty="0"/>
              <a:t>. Kagge forlag.</a:t>
            </a:r>
          </a:p>
        </p:txBody>
      </p:sp>
    </p:spTree>
    <p:extLst>
      <p:ext uri="{BB962C8B-B14F-4D97-AF65-F5344CB8AC3E}">
        <p14:creationId xmlns:p14="http://schemas.microsoft.com/office/powerpoint/2010/main" val="33439202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416210" y="302698"/>
            <a:ext cx="8292662"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Anbefalt lesing</a:t>
            </a:r>
          </a:p>
        </p:txBody>
      </p:sp>
      <p:sp>
        <p:nvSpPr>
          <p:cNvPr id="3" name="TekstSylinder 2"/>
          <p:cNvSpPr txBox="1"/>
          <p:nvPr/>
        </p:nvSpPr>
        <p:spPr>
          <a:xfrm>
            <a:off x="416210" y="1026642"/>
            <a:ext cx="8412480" cy="3539430"/>
          </a:xfrm>
          <a:prstGeom prst="rect">
            <a:avLst/>
          </a:prstGeom>
          <a:noFill/>
        </p:spPr>
        <p:txBody>
          <a:bodyPr wrap="square" rtlCol="0">
            <a:spAutoFit/>
          </a:bodyPr>
          <a:lstStyle/>
          <a:p>
            <a:r>
              <a:rPr lang="nb-NO" sz="1400" dirty="0" err="1"/>
              <a:t>Brennecke</a:t>
            </a:r>
            <a:r>
              <a:rPr lang="nb-NO" sz="1400" dirty="0"/>
              <a:t>, P. </a:t>
            </a:r>
            <a:r>
              <a:rPr lang="nb-NO" sz="1400" dirty="0" err="1"/>
              <a:t>Academic</a:t>
            </a:r>
            <a:r>
              <a:rPr lang="nb-NO" sz="1400" dirty="0"/>
              <a:t> </a:t>
            </a:r>
            <a:r>
              <a:rPr lang="nb-NO" sz="1400" dirty="0" err="1"/>
              <a:t>Integrity</a:t>
            </a:r>
            <a:r>
              <a:rPr lang="nb-NO" sz="1400" dirty="0"/>
              <a:t> at MIT. Cambridge, MA: </a:t>
            </a:r>
            <a:r>
              <a:rPr lang="en-US" sz="1400" dirty="0"/>
              <a:t>MIT Office of the Vice Chancellor. 2018. Available from: </a:t>
            </a:r>
            <a:r>
              <a:rPr lang="en-US" sz="1400" dirty="0">
                <a:hlinkClick r:id="rId2"/>
              </a:rPr>
              <a:t>https://integrity.mit.edu/sites/default/files/documents/AcademicIntegrityHandbook2018-color.pdf</a:t>
            </a:r>
            <a:r>
              <a:rPr lang="en-US" sz="1400" dirty="0"/>
              <a:t> [Cited: 25.08.23].</a:t>
            </a:r>
          </a:p>
          <a:p>
            <a:endParaRPr lang="en-US" sz="1400" dirty="0"/>
          </a:p>
          <a:p>
            <a:r>
              <a:rPr lang="en-US" sz="1400" dirty="0" err="1"/>
              <a:t>Bårnes</a:t>
            </a:r>
            <a:r>
              <a:rPr lang="en-US" sz="1400" dirty="0"/>
              <a:t>, V. &amp; </a:t>
            </a:r>
            <a:r>
              <a:rPr lang="en-US" sz="1400" dirty="0" err="1"/>
              <a:t>Løkse</a:t>
            </a:r>
            <a:r>
              <a:rPr lang="en-US" sz="1400" dirty="0"/>
              <a:t>, M. </a:t>
            </a:r>
            <a:r>
              <a:rPr lang="en-US" sz="1400" dirty="0" err="1"/>
              <a:t>Informasjonskompetanse</a:t>
            </a:r>
            <a:r>
              <a:rPr lang="en-US" sz="1400" dirty="0"/>
              <a:t>. </a:t>
            </a:r>
            <a:r>
              <a:rPr lang="en-US" sz="1400" dirty="0" err="1"/>
              <a:t>Håndbok</a:t>
            </a:r>
            <a:r>
              <a:rPr lang="en-US" sz="1400" dirty="0"/>
              <a:t> i </a:t>
            </a:r>
            <a:r>
              <a:rPr lang="en-US" sz="1400" dirty="0" err="1"/>
              <a:t>kildebruk</a:t>
            </a:r>
            <a:r>
              <a:rPr lang="en-US" sz="1400" dirty="0"/>
              <a:t> og </a:t>
            </a:r>
            <a:r>
              <a:rPr lang="en-US" sz="1400" dirty="0" err="1"/>
              <a:t>referanseteknikker</a:t>
            </a:r>
            <a:r>
              <a:rPr lang="en-US" sz="1400" dirty="0"/>
              <a:t>. Oslo: </a:t>
            </a:r>
            <a:r>
              <a:rPr lang="en-US" sz="1400" dirty="0" err="1"/>
              <a:t>Cappelen</a:t>
            </a:r>
            <a:r>
              <a:rPr lang="en-US" sz="1400" dirty="0"/>
              <a:t> </a:t>
            </a:r>
            <a:r>
              <a:rPr lang="en-US" sz="1400" dirty="0" err="1"/>
              <a:t>Damm</a:t>
            </a:r>
            <a:r>
              <a:rPr lang="en-US" sz="1400" dirty="0"/>
              <a:t>. 2. ed. 2016.</a:t>
            </a:r>
          </a:p>
          <a:p>
            <a:endParaRPr lang="en-US" sz="1400" dirty="0"/>
          </a:p>
          <a:p>
            <a:r>
              <a:rPr lang="en-US" sz="1400" dirty="0" err="1"/>
              <a:t>Engber</a:t>
            </a:r>
            <a:r>
              <a:rPr lang="en-US" sz="1400" dirty="0"/>
              <a:t>, D. Bad Footnotes can be Deadly. Slate. June 11</a:t>
            </a:r>
            <a:r>
              <a:rPr lang="en-US" sz="1400" baseline="30000" dirty="0"/>
              <a:t>th</a:t>
            </a:r>
            <a:r>
              <a:rPr lang="en-US" sz="1400" dirty="0"/>
              <a:t> 2017. Available from: </a:t>
            </a:r>
            <a:r>
              <a:rPr lang="en-US" sz="1400" dirty="0">
                <a:hlinkClick r:id="rId3"/>
              </a:rPr>
              <a:t>https://slate.com/technology/2017/06/how-bad-footnotes-helped-cause-the-opioid-crisis.html</a:t>
            </a:r>
            <a:endParaRPr lang="en-US" sz="1400" dirty="0"/>
          </a:p>
          <a:p>
            <a:r>
              <a:rPr lang="en-US" sz="1400" dirty="0"/>
              <a:t>[Cited: 25.08.23].</a:t>
            </a:r>
            <a:endParaRPr lang="nb-NO" sz="1400" dirty="0"/>
          </a:p>
          <a:p>
            <a:endParaRPr lang="nb-NO" sz="1400" dirty="0"/>
          </a:p>
          <a:p>
            <a:r>
              <a:rPr lang="nb-NO" sz="1400" dirty="0" err="1"/>
              <a:t>Erikson</a:t>
            </a:r>
            <a:r>
              <a:rPr lang="nb-NO" sz="1400" dirty="0"/>
              <a:t>, M. G. Riktig kildebruk : kunsten å referere og sitere. Oslo: Gyldendal. 2010.</a:t>
            </a:r>
          </a:p>
          <a:p>
            <a:endParaRPr lang="nb-NO" sz="1400" dirty="0"/>
          </a:p>
          <a:p>
            <a:r>
              <a:rPr lang="sv-SE" sz="1400" dirty="0">
                <a:solidFill>
                  <a:prstClr val="black"/>
                </a:solidFill>
                <a:cs typeface="Arial" panose="020B0604020202020204" pitchFamily="34" charset="0"/>
              </a:rPr>
              <a:t>Hamblin T. J. Fake. Br Med J (Clin Res Ed). 1981;283(6307):1671-4. </a:t>
            </a:r>
            <a:r>
              <a:rPr lang="sv-SE" sz="1400" dirty="0">
                <a:solidFill>
                  <a:prstClr val="black"/>
                </a:solidFill>
                <a:cs typeface="Arial" panose="020B0604020202020204" pitchFamily="34" charset="0"/>
                <a:hlinkClick r:id="rId4"/>
              </a:rPr>
              <a:t>https://doi.org/10.1136/bmj.283.6307.1671</a:t>
            </a:r>
            <a:r>
              <a:rPr lang="sv-SE" sz="1400" dirty="0">
                <a:solidFill>
                  <a:prstClr val="black"/>
                </a:solidFill>
                <a:cs typeface="Arial" panose="020B0604020202020204" pitchFamily="34" charset="0"/>
              </a:rPr>
              <a:t> </a:t>
            </a:r>
          </a:p>
          <a:p>
            <a:endParaRPr lang="sv-SE" sz="1400" dirty="0">
              <a:solidFill>
                <a:prstClr val="black"/>
              </a:solidFill>
              <a:cs typeface="Arial" panose="020B0604020202020204" pitchFamily="34" charset="0"/>
            </a:endParaRPr>
          </a:p>
          <a:p>
            <a:r>
              <a:rPr lang="en-US" sz="1400" dirty="0"/>
              <a:t>Larsson K. S. The dissemination of false data through inadequate citation. 1995. J Int Med. 1995;</a:t>
            </a:r>
            <a:r>
              <a:rPr lang="nb-NO" sz="1400" dirty="0"/>
              <a:t>238(5):445–50.</a:t>
            </a:r>
          </a:p>
        </p:txBody>
      </p:sp>
    </p:spTree>
    <p:extLst>
      <p:ext uri="{BB962C8B-B14F-4D97-AF65-F5344CB8AC3E}">
        <p14:creationId xmlns:p14="http://schemas.microsoft.com/office/powerpoint/2010/main" val="3657331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416210" y="778992"/>
            <a:ext cx="8511890" cy="3754874"/>
          </a:xfrm>
          <a:prstGeom prst="rect">
            <a:avLst/>
          </a:prstGeom>
          <a:noFill/>
        </p:spPr>
        <p:txBody>
          <a:bodyPr wrap="square" rtlCol="0">
            <a:spAutoFit/>
          </a:bodyPr>
          <a:lstStyle/>
          <a:p>
            <a:r>
              <a:rPr lang="nb-NO" sz="1400" dirty="0" err="1"/>
              <a:t>Leung</a:t>
            </a:r>
            <a:r>
              <a:rPr lang="nb-NO" sz="1400" dirty="0"/>
              <a:t> P. T. M. , </a:t>
            </a:r>
            <a:r>
              <a:rPr lang="nb-NO" sz="1400" dirty="0" err="1"/>
              <a:t>Macdonald</a:t>
            </a:r>
            <a:r>
              <a:rPr lang="nb-NO" sz="1400" dirty="0"/>
              <a:t> E. M. , </a:t>
            </a:r>
            <a:r>
              <a:rPr lang="nb-NO" sz="1400" dirty="0" err="1"/>
              <a:t>Stanbrook</a:t>
            </a:r>
            <a:r>
              <a:rPr lang="nb-NO" sz="1400" dirty="0"/>
              <a:t> M. B., </a:t>
            </a:r>
            <a:r>
              <a:rPr lang="nb-NO" sz="1400" dirty="0" err="1"/>
              <a:t>Dhalla</a:t>
            </a:r>
            <a:r>
              <a:rPr lang="nb-NO" sz="1400" dirty="0"/>
              <a:t> I. A. , </a:t>
            </a:r>
            <a:r>
              <a:rPr lang="nb-NO" sz="1400" dirty="0" err="1"/>
              <a:t>Juurlink</a:t>
            </a:r>
            <a:r>
              <a:rPr lang="nb-NO" sz="1400" dirty="0"/>
              <a:t> D. N. A 1980 Letter </a:t>
            </a:r>
            <a:r>
              <a:rPr lang="nb-NO" sz="1400" dirty="0" err="1"/>
              <a:t>on</a:t>
            </a:r>
            <a:r>
              <a:rPr lang="nb-NO" sz="1400" dirty="0"/>
              <a:t> </a:t>
            </a:r>
            <a:r>
              <a:rPr lang="nb-NO" sz="1400" dirty="0" err="1"/>
              <a:t>the</a:t>
            </a:r>
            <a:r>
              <a:rPr lang="nb-NO" sz="1400" dirty="0"/>
              <a:t> Risk </a:t>
            </a:r>
            <a:r>
              <a:rPr lang="nb-NO" sz="1400" dirty="0" err="1"/>
              <a:t>of</a:t>
            </a:r>
            <a:r>
              <a:rPr lang="nb-NO" sz="1400" dirty="0"/>
              <a:t> Opioid </a:t>
            </a:r>
            <a:r>
              <a:rPr lang="nb-NO" sz="1400" dirty="0" err="1"/>
              <a:t>Addiction</a:t>
            </a:r>
            <a:r>
              <a:rPr lang="nb-NO" sz="1400" dirty="0"/>
              <a:t>. N </a:t>
            </a:r>
            <a:r>
              <a:rPr lang="nb-NO" sz="1400" dirty="0" err="1"/>
              <a:t>Engl</a:t>
            </a:r>
            <a:r>
              <a:rPr lang="nb-NO" sz="1400" dirty="0"/>
              <a:t> J Med. 2017;376(22):2194-5. </a:t>
            </a:r>
            <a:r>
              <a:rPr lang="nb-NO" sz="1400" dirty="0">
                <a:hlinkClick r:id="rId2"/>
              </a:rPr>
              <a:t>https://doi.org/10.1056/nejmc1700150</a:t>
            </a:r>
            <a:r>
              <a:rPr lang="nb-NO" sz="1400" dirty="0"/>
              <a:t> </a:t>
            </a:r>
          </a:p>
          <a:p>
            <a:endParaRPr lang="nb-NO" sz="1400" dirty="0"/>
          </a:p>
          <a:p>
            <a:r>
              <a:rPr lang="nb-NO" sz="1400" dirty="0"/>
              <a:t>Nogueira, L. A. &amp; Rein, J. O. </a:t>
            </a:r>
            <a:r>
              <a:rPr lang="en-US" sz="1400" dirty="0"/>
              <a:t>Chatbots: To Cite Or Not To Cite? (Part I). 2024. The Scholarly Kitchen. Published Online 19. June 2024. </a:t>
            </a:r>
            <a:r>
              <a:rPr lang="en-US" sz="1400" dirty="0">
                <a:hlinkClick r:id="rId3"/>
              </a:rPr>
              <a:t>https://scholarlykitchen.sspnet.org/2024/06/19/chatbots-to-cite-or-not-to-cite-part-1/</a:t>
            </a:r>
            <a:r>
              <a:rPr lang="en-US" sz="1400" dirty="0"/>
              <a:t> [Cited: 02.09.24]</a:t>
            </a:r>
          </a:p>
          <a:p>
            <a:endParaRPr lang="en-US" sz="1400" dirty="0"/>
          </a:p>
          <a:p>
            <a:r>
              <a:rPr lang="nb-NO" sz="1400" dirty="0"/>
              <a:t>Nogueira, L. A. &amp; Rein, J. O. </a:t>
            </a:r>
            <a:r>
              <a:rPr lang="en-US" sz="1400" dirty="0"/>
              <a:t>The Case For Not Citing Chatbots As Information Sources (Part II). 2024. The Scholarly Kitchen. Published Online 20. June 2024. </a:t>
            </a:r>
            <a:r>
              <a:rPr lang="en-US" sz="1400" dirty="0">
                <a:hlinkClick r:id="rId4"/>
              </a:rPr>
              <a:t>https://scholarlykitchen.sspnet.org/2024/06/20/the-case-for-not-citing-chatbots-as-information-sources-part-ii/</a:t>
            </a:r>
            <a:r>
              <a:rPr lang="en-US" sz="1400" dirty="0"/>
              <a:t> [Cited: 02.09.24]</a:t>
            </a:r>
            <a:endParaRPr lang="nb-NO" sz="1400" dirty="0"/>
          </a:p>
          <a:p>
            <a:endParaRPr lang="nb-NO" sz="1400" dirty="0"/>
          </a:p>
          <a:p>
            <a:r>
              <a:rPr lang="nb-NO" sz="1400" dirty="0" err="1"/>
              <a:t>O'Grady</a:t>
            </a:r>
            <a:r>
              <a:rPr lang="nb-NO" sz="1400" dirty="0"/>
              <a:t>, Kathleen. </a:t>
            </a:r>
            <a:r>
              <a:rPr lang="en-US" sz="1400" dirty="0"/>
              <a:t>When is ‘self-plagiarism' OK? New guidelines offer researchers rules for recycling text. Science. 2021; Published Online 25. June 2021. </a:t>
            </a:r>
            <a:r>
              <a:rPr lang="en-US" sz="1400" dirty="0">
                <a:hlinkClick r:id="rId5"/>
              </a:rPr>
              <a:t>https://www.science.org/content/article/when-self-plagiarism-ok-new-guidelines-offer-researchers-rules-recycling-text</a:t>
            </a:r>
            <a:r>
              <a:rPr lang="en-US" sz="1400" dirty="0"/>
              <a:t> [Cited: 25.08.23]</a:t>
            </a:r>
          </a:p>
          <a:p>
            <a:endParaRPr lang="en-US" sz="1400" dirty="0"/>
          </a:p>
          <a:p>
            <a:r>
              <a:rPr lang="nb-NO" sz="1400" dirty="0" err="1"/>
              <a:t>Pears</a:t>
            </a:r>
            <a:r>
              <a:rPr lang="nb-NO" sz="1400" dirty="0"/>
              <a:t>, R. &amp; Shields, G. J. </a:t>
            </a:r>
            <a:r>
              <a:rPr lang="en-US" sz="1400" dirty="0"/>
              <a:t>Cite them right : the essential referencing guide</a:t>
            </a:r>
            <a:r>
              <a:rPr lang="nb-NO" sz="1400" dirty="0"/>
              <a:t>. Red Globe Press, London. 11th. Ed. 2019.</a:t>
            </a:r>
          </a:p>
          <a:p>
            <a:endParaRPr lang="nb-NO" sz="1400" dirty="0"/>
          </a:p>
        </p:txBody>
      </p:sp>
      <p:sp>
        <p:nvSpPr>
          <p:cNvPr id="4" name="TekstSylinder 3">
            <a:extLst>
              <a:ext uri="{FF2B5EF4-FFF2-40B4-BE49-F238E27FC236}">
                <a16:creationId xmlns:a16="http://schemas.microsoft.com/office/drawing/2014/main" id="{4E64F72A-1FE8-89B7-0B98-BF42ECCF04BD}"/>
              </a:ext>
            </a:extLst>
          </p:cNvPr>
          <p:cNvSpPr txBox="1"/>
          <p:nvPr/>
        </p:nvSpPr>
        <p:spPr>
          <a:xfrm>
            <a:off x="416210" y="34843"/>
            <a:ext cx="8292662"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Anbefalt lesing</a:t>
            </a:r>
          </a:p>
        </p:txBody>
      </p:sp>
    </p:spTree>
    <p:extLst>
      <p:ext uri="{BB962C8B-B14F-4D97-AF65-F5344CB8AC3E}">
        <p14:creationId xmlns:p14="http://schemas.microsoft.com/office/powerpoint/2010/main" val="3233463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096A0D04-05C4-9829-1FDA-ED2966CC20DE}"/>
              </a:ext>
            </a:extLst>
          </p:cNvPr>
          <p:cNvSpPr txBox="1"/>
          <p:nvPr/>
        </p:nvSpPr>
        <p:spPr>
          <a:xfrm>
            <a:off x="416210" y="778992"/>
            <a:ext cx="8511890" cy="2246769"/>
          </a:xfrm>
          <a:prstGeom prst="rect">
            <a:avLst/>
          </a:prstGeom>
          <a:noFill/>
        </p:spPr>
        <p:txBody>
          <a:bodyPr wrap="square" rtlCol="0">
            <a:spAutoFit/>
          </a:bodyPr>
          <a:lstStyle/>
          <a:p>
            <a:r>
              <a:rPr lang="nb-NO" sz="1400" dirty="0" err="1"/>
              <a:t>PhD</a:t>
            </a:r>
            <a:r>
              <a:rPr lang="nb-NO" sz="1400" dirty="0"/>
              <a:t> </a:t>
            </a:r>
            <a:r>
              <a:rPr lang="nb-NO" sz="1400" dirty="0" err="1"/>
              <a:t>on</a:t>
            </a:r>
            <a:r>
              <a:rPr lang="nb-NO" sz="1400" dirty="0"/>
              <a:t> </a:t>
            </a:r>
            <a:r>
              <a:rPr lang="nb-NO" sz="1400" dirty="0" err="1"/>
              <a:t>Track</a:t>
            </a:r>
            <a:r>
              <a:rPr lang="nb-NO" sz="1400" dirty="0"/>
              <a:t> – </a:t>
            </a:r>
            <a:r>
              <a:rPr lang="nb-NO" sz="1400" dirty="0" err="1"/>
              <a:t>Referencing</a:t>
            </a:r>
            <a:r>
              <a:rPr lang="nb-NO" sz="1400" dirty="0"/>
              <a:t>. 2023. </a:t>
            </a:r>
            <a:r>
              <a:rPr lang="nb-NO" sz="1400" dirty="0" err="1"/>
              <a:t>Available</a:t>
            </a:r>
            <a:r>
              <a:rPr lang="nb-NO" sz="1400" dirty="0"/>
              <a:t> from: </a:t>
            </a:r>
          </a:p>
          <a:p>
            <a:r>
              <a:rPr lang="nb-NO" sz="1400" dirty="0">
                <a:hlinkClick r:id="rId2"/>
              </a:rPr>
              <a:t>https://www.phdontrack.net/review-and-write/writing/index.html#toc18</a:t>
            </a:r>
            <a:r>
              <a:rPr lang="nb-NO" sz="1400" dirty="0"/>
              <a:t> [</a:t>
            </a:r>
            <a:r>
              <a:rPr lang="nb-NO" sz="1400" dirty="0" err="1"/>
              <a:t>Cited</a:t>
            </a:r>
            <a:r>
              <a:rPr lang="nb-NO" sz="1400" dirty="0"/>
              <a:t>: 25.08.23].</a:t>
            </a:r>
          </a:p>
          <a:p>
            <a:endParaRPr lang="nb-NO" sz="1400" dirty="0"/>
          </a:p>
          <a:p>
            <a:r>
              <a:rPr lang="en-GB" sz="1400" dirty="0">
                <a:solidFill>
                  <a:prstClr val="black"/>
                </a:solidFill>
                <a:cs typeface="Arial" panose="020B0604020202020204" pitchFamily="34" charset="0"/>
              </a:rPr>
              <a:t>Rekdal, O. B. Academic urban legends. Social Studies of Science 2014;44(4):638–54. </a:t>
            </a:r>
            <a:r>
              <a:rPr lang="en-GB" sz="1400" dirty="0">
                <a:solidFill>
                  <a:prstClr val="black"/>
                </a:solidFill>
                <a:cs typeface="Arial" panose="020B0604020202020204" pitchFamily="34" charset="0"/>
                <a:hlinkClick r:id="rId3"/>
              </a:rPr>
              <a:t>https://doi.org/10.1177/0306312714535679</a:t>
            </a:r>
            <a:r>
              <a:rPr lang="nb-NO" sz="1400" dirty="0">
                <a:solidFill>
                  <a:prstClr val="black"/>
                </a:solidFill>
                <a:cs typeface="Arial" panose="020B0604020202020204" pitchFamily="34" charset="0"/>
              </a:rPr>
              <a:t> </a:t>
            </a:r>
            <a:endParaRPr lang="nb-NO" sz="1400" dirty="0"/>
          </a:p>
          <a:p>
            <a:endParaRPr lang="nb-NO" sz="1400" dirty="0"/>
          </a:p>
          <a:p>
            <a:r>
              <a:rPr lang="nb-NO" sz="1400" dirty="0"/>
              <a:t>Rekdal, O. B. – Kildebruk. </a:t>
            </a:r>
            <a:r>
              <a:rPr lang="nb-NO" sz="1400" dirty="0" err="1"/>
              <a:t>Available</a:t>
            </a:r>
            <a:r>
              <a:rPr lang="nb-NO" sz="1400" dirty="0"/>
              <a:t> from: </a:t>
            </a:r>
            <a:r>
              <a:rPr lang="nb-NO" sz="1400" dirty="0">
                <a:hlinkClick r:id="rId4"/>
              </a:rPr>
              <a:t>https://blogg.hvl.no/kildebruk/</a:t>
            </a:r>
            <a:r>
              <a:rPr lang="nb-NO" sz="1400" dirty="0"/>
              <a:t> [</a:t>
            </a:r>
            <a:r>
              <a:rPr lang="nb-NO" sz="1400" dirty="0" err="1"/>
              <a:t>Cited</a:t>
            </a:r>
            <a:r>
              <a:rPr lang="nb-NO" sz="1400" dirty="0"/>
              <a:t>: 25.08.23].</a:t>
            </a:r>
          </a:p>
          <a:p>
            <a:endParaRPr lang="nb-NO" sz="1400" dirty="0"/>
          </a:p>
          <a:p>
            <a:r>
              <a:rPr lang="en-US" sz="1400" dirty="0">
                <a:solidFill>
                  <a:prstClr val="black"/>
                </a:solidFill>
                <a:cs typeface="Arial" panose="020B0604020202020204" pitchFamily="34" charset="0"/>
              </a:rPr>
              <a:t>Sutton M. Spinach, Iron and Popeye: Ironic lessons from biochemistry and history on the importance of healthy eating, healthy skepticism and adequate citation. Internet J Criminology. 2010;Mar:1-34.</a:t>
            </a:r>
          </a:p>
        </p:txBody>
      </p:sp>
      <p:sp>
        <p:nvSpPr>
          <p:cNvPr id="4" name="TekstSylinder 3">
            <a:extLst>
              <a:ext uri="{FF2B5EF4-FFF2-40B4-BE49-F238E27FC236}">
                <a16:creationId xmlns:a16="http://schemas.microsoft.com/office/drawing/2014/main" id="{5EBB8D9D-E5A1-8F5B-295D-C4AE99109B35}"/>
              </a:ext>
            </a:extLst>
          </p:cNvPr>
          <p:cNvSpPr txBox="1"/>
          <p:nvPr/>
        </p:nvSpPr>
        <p:spPr>
          <a:xfrm>
            <a:off x="416210" y="85644"/>
            <a:ext cx="8292662" cy="584775"/>
          </a:xfrm>
          <a:prstGeom prst="rect">
            <a:avLst/>
          </a:prstGeom>
          <a:noFill/>
        </p:spPr>
        <p:txBody>
          <a:bodyPr wrap="square" rtlCol="0">
            <a:spAutoFit/>
          </a:bodyPr>
          <a:lstStyle/>
          <a:p>
            <a:r>
              <a:rPr lang="nb-NO" sz="3200" b="1" dirty="0">
                <a:latin typeface="Arial" panose="020B0604020202020204" pitchFamily="34" charset="0"/>
                <a:cs typeface="Arial" panose="020B0604020202020204" pitchFamily="34" charset="0"/>
              </a:rPr>
              <a:t>Anbefalt lesing</a:t>
            </a:r>
          </a:p>
        </p:txBody>
      </p:sp>
    </p:spTree>
    <p:extLst>
      <p:ext uri="{BB962C8B-B14F-4D97-AF65-F5344CB8AC3E}">
        <p14:creationId xmlns:p14="http://schemas.microsoft.com/office/powerpoint/2010/main" val="2269340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7908"/>
            <a:ext cx="8229600" cy="1143000"/>
          </a:xfrm>
          <a:prstGeom prst="rect">
            <a:avLst/>
          </a:prstGeom>
        </p:spPr>
        <p:txBody>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r>
              <a:rPr lang="nb-NO" sz="3200" dirty="0">
                <a:effectLst>
                  <a:outerShdw blurRad="38100" dist="38100" dir="2700000" algn="tl">
                    <a:srgbClr val="000000">
                      <a:alpha val="43137"/>
                    </a:srgbClr>
                  </a:outerShdw>
                </a:effectLst>
              </a:rPr>
              <a:t>Når er det plagiering?</a:t>
            </a:r>
          </a:p>
        </p:txBody>
      </p:sp>
      <p:sp>
        <p:nvSpPr>
          <p:cNvPr id="3" name="Content Placeholder 2"/>
          <p:cNvSpPr txBox="1">
            <a:spLocks/>
          </p:cNvSpPr>
          <p:nvPr/>
        </p:nvSpPr>
        <p:spPr>
          <a:xfrm>
            <a:off x="136850" y="1720277"/>
            <a:ext cx="8903388" cy="2913818"/>
          </a:xfrm>
          <a:prstGeom prst="rect">
            <a:avLst/>
          </a:prstGeom>
          <a:solidFill>
            <a:schemeClr val="accent1">
              <a:lumMod val="20000"/>
              <a:lumOff val="80000"/>
            </a:schemeClr>
          </a:solidFill>
        </p:spPr>
        <p:txBody>
          <a:bodyPr>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ü"/>
            </a:pPr>
            <a:r>
              <a:rPr lang="nb-NO" sz="2800" dirty="0">
                <a:latin typeface="Arial" panose="020B0604020202020204" pitchFamily="34" charset="0"/>
                <a:cs typeface="Arial" panose="020B0604020202020204" pitchFamily="34" charset="0"/>
              </a:rPr>
              <a:t>Å bruke tekst skrevet av andre (uten å sitere kilden korrekt)</a:t>
            </a:r>
          </a:p>
          <a:p>
            <a:pPr lvl="1">
              <a:buFont typeface="Wingdings" panose="05000000000000000000" pitchFamily="2" charset="2"/>
              <a:buChar char="ü"/>
            </a:pPr>
            <a:r>
              <a:rPr lang="nb-NO" sz="2800" dirty="0">
                <a:latin typeface="Arial" panose="020B0604020202020204" pitchFamily="34" charset="0"/>
                <a:cs typeface="Arial" panose="020B0604020202020204" pitchFamily="34" charset="0"/>
              </a:rPr>
              <a:t>Tyveri av andres teorier, metoder etc.</a:t>
            </a:r>
          </a:p>
          <a:p>
            <a:pPr lvl="1">
              <a:buFont typeface="Wingdings" panose="05000000000000000000" pitchFamily="2" charset="2"/>
              <a:buChar char="ü"/>
            </a:pPr>
            <a:r>
              <a:rPr lang="nb-NO" sz="2800" dirty="0">
                <a:latin typeface="Arial" panose="020B0604020202020204" pitchFamily="34" charset="0"/>
                <a:cs typeface="Arial" panose="020B0604020202020204" pitchFamily="34" charset="0"/>
              </a:rPr>
              <a:t>Bruke referanser fra andres arbeider uten å lese dem selv.</a:t>
            </a:r>
          </a:p>
          <a:p>
            <a:pPr lvl="1">
              <a:buFont typeface="Wingdings" panose="05000000000000000000" pitchFamily="2" charset="2"/>
              <a:buChar char="ü"/>
            </a:pPr>
            <a:r>
              <a:rPr lang="nb-NO" sz="2800" dirty="0">
                <a:latin typeface="Arial" panose="020B0604020202020204" pitchFamily="34" charset="0"/>
                <a:cs typeface="Arial" panose="020B0604020202020204" pitchFamily="34" charset="0"/>
              </a:rPr>
              <a:t>Selvplagiering</a:t>
            </a:r>
          </a:p>
        </p:txBody>
      </p:sp>
      <p:pic>
        <p:nvPicPr>
          <p:cNvPr id="6" name="Bilde 5">
            <a:extLst>
              <a:ext uri="{FF2B5EF4-FFF2-40B4-BE49-F238E27FC236}">
                <a16:creationId xmlns:a16="http://schemas.microsoft.com/office/drawing/2014/main" id="{7CB7B0AF-1B7C-4817-94DC-0F5CF3EAD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019" y="340795"/>
            <a:ext cx="4074219" cy="1268100"/>
          </a:xfrm>
          <a:prstGeom prst="rect">
            <a:avLst/>
          </a:prstGeom>
        </p:spPr>
      </p:pic>
      <p:sp>
        <p:nvSpPr>
          <p:cNvPr id="7" name="TekstSylinder 6">
            <a:extLst>
              <a:ext uri="{FF2B5EF4-FFF2-40B4-BE49-F238E27FC236}">
                <a16:creationId xmlns:a16="http://schemas.microsoft.com/office/drawing/2014/main" id="{C92C2E99-8A4E-4E76-80EC-A4484E52BE0E}"/>
              </a:ext>
            </a:extLst>
          </p:cNvPr>
          <p:cNvSpPr txBox="1"/>
          <p:nvPr/>
        </p:nvSpPr>
        <p:spPr>
          <a:xfrm>
            <a:off x="7367081" y="4610578"/>
            <a:ext cx="1776919" cy="215444"/>
          </a:xfrm>
          <a:prstGeom prst="rect">
            <a:avLst/>
          </a:prstGeom>
          <a:noFill/>
        </p:spPr>
        <p:txBody>
          <a:bodyPr wrap="square" rtlCol="0">
            <a:spAutoFit/>
          </a:bodyPr>
          <a:lstStyle/>
          <a:p>
            <a:r>
              <a:rPr lang="en-GB" sz="800" dirty="0"/>
              <a:t>(</a:t>
            </a:r>
            <a:r>
              <a:rPr lang="en-GB" sz="800" dirty="0" err="1"/>
              <a:t>Illustrasjon</a:t>
            </a:r>
            <a:r>
              <a:rPr lang="en-GB" sz="800" dirty="0"/>
              <a:t>: Nina Paley, CC BY-SA 3.0) </a:t>
            </a:r>
          </a:p>
        </p:txBody>
      </p:sp>
    </p:spTree>
    <p:extLst>
      <p:ext uri="{BB962C8B-B14F-4D97-AF65-F5344CB8AC3E}">
        <p14:creationId xmlns:p14="http://schemas.microsoft.com/office/powerpoint/2010/main" val="23396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tx2">
            <a:lumMod val="20000"/>
            <a:lumOff val="80000"/>
          </a:schemeClr>
        </a:solidFill>
      </a:spPr>
      <a:bodyPr wrap="square" rtlCol="0">
        <a:spAutoFit/>
      </a:bodyPr>
      <a:lstStyle>
        <a:defPPr algn="l">
          <a:defRPr b="1" dirty="0" smtClean="0"/>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ntnu_blaa_stripe_bunn_eng_16_9</Template>
  <TotalTime>0</TotalTime>
  <Words>9838</Words>
  <Application>Microsoft Office PowerPoint</Application>
  <PresentationFormat>Skjermfremvisning (16:9)</PresentationFormat>
  <Paragraphs>690</Paragraphs>
  <Slides>89</Slides>
  <Notes>18</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89</vt:i4>
      </vt:variant>
    </vt:vector>
  </HeadingPairs>
  <TitlesOfParts>
    <vt:vector size="97" baseType="lpstr">
      <vt:lpstr>Adobe Garamond Pro</vt:lpstr>
      <vt:lpstr>Aptos</vt:lpstr>
      <vt:lpstr>Arial</vt:lpstr>
      <vt:lpstr>Arial, Helvetica, sans-serif</vt:lpstr>
      <vt:lpstr>Calibri</vt:lpstr>
      <vt:lpstr>Segoe UI</vt:lpstr>
      <vt:lpstr>Wingdings</vt:lpstr>
      <vt:lpstr>Office-tema</vt:lpstr>
      <vt:lpstr>God Siteringspraksis SMED8007</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Korrekt sitering ved bruk av andres arbeid – Hvordan unngå plagiering</vt:lpstr>
      <vt:lpstr>Direkte sitat</vt:lpstr>
      <vt:lpstr>Direkte sitat</vt:lpstr>
      <vt:lpstr>PowerPoint-presentasjon</vt:lpstr>
      <vt:lpstr>PowerPoint-presentasjon</vt:lpstr>
      <vt:lpstr>Direkte sitat: Oversatt sitat</vt:lpstr>
      <vt:lpstr>Parafrasering</vt:lpstr>
      <vt:lpstr>Parafrasering</vt:lpstr>
      <vt:lpstr>Parafrasering</vt:lpstr>
      <vt:lpstr>Parafrasering – Eksempel 1</vt:lpstr>
      <vt:lpstr>Parafrasering – Eksempel 1</vt:lpstr>
      <vt:lpstr>Parafrasering – Eksempel 2</vt:lpstr>
      <vt:lpstr>Parafrasering – Eksempel 2</vt:lpstr>
      <vt:lpstr>Parafrasering – Eksempel 3</vt:lpstr>
      <vt:lpstr>Parafrasering – Eksempel 3</vt:lpstr>
      <vt:lpstr>Parafrasering – Eksempel 4</vt:lpstr>
      <vt:lpstr>Parafrasering – Eksempel 4</vt:lpstr>
      <vt:lpstr>Oppsummering</vt:lpstr>
      <vt:lpstr>Oppsummering</vt:lpstr>
      <vt:lpstr>Oppsummering – Eksempel 1</vt:lpstr>
      <vt:lpstr>Oppsummering – Eksempel 1</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Citation Practice</dc:title>
  <dc:creator>Jan Ove Rein</dc:creator>
  <cp:lastModifiedBy>Jan Ove Rein</cp:lastModifiedBy>
  <cp:revision>576</cp:revision>
  <cp:lastPrinted>2023-09-29T10:21:39Z</cp:lastPrinted>
  <dcterms:created xsi:type="dcterms:W3CDTF">2018-10-12T07:16:41Z</dcterms:created>
  <dcterms:modified xsi:type="dcterms:W3CDTF">2024-09-12T10:42:36Z</dcterms:modified>
</cp:coreProperties>
</file>