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80" r:id="rId5"/>
    <p:sldId id="381" r:id="rId6"/>
    <p:sldId id="256" r:id="rId7"/>
    <p:sldId id="382" r:id="rId8"/>
    <p:sldId id="264" r:id="rId9"/>
    <p:sldId id="347" r:id="rId10"/>
    <p:sldId id="265" r:id="rId11"/>
    <p:sldId id="258" r:id="rId12"/>
    <p:sldId id="368" r:id="rId13"/>
    <p:sldId id="369" r:id="rId14"/>
    <p:sldId id="370" r:id="rId15"/>
    <p:sldId id="371" r:id="rId16"/>
    <p:sldId id="286" r:id="rId17"/>
    <p:sldId id="283" r:id="rId18"/>
    <p:sldId id="285" r:id="rId19"/>
    <p:sldId id="372" r:id="rId20"/>
    <p:sldId id="293" r:id="rId21"/>
    <p:sldId id="297" r:id="rId22"/>
    <p:sldId id="373" r:id="rId23"/>
    <p:sldId id="376" r:id="rId24"/>
    <p:sldId id="374" r:id="rId25"/>
    <p:sldId id="375" r:id="rId26"/>
    <p:sldId id="377" r:id="rId27"/>
    <p:sldId id="378" r:id="rId28"/>
    <p:sldId id="379" r:id="rId29"/>
    <p:sldId id="332" r:id="rId30"/>
  </p:sldIdLst>
  <p:sldSz cx="12192000" cy="6858000"/>
  <p:notesSz cx="7315200" cy="12344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8" autoAdjust="0"/>
    <p:restoredTop sz="96357" autoAdjust="0"/>
  </p:normalViewPr>
  <p:slideViewPr>
    <p:cSldViewPr snapToGrid="0">
      <p:cViewPr varScale="1">
        <p:scale>
          <a:sx n="122" d="100"/>
          <a:sy n="122" d="100"/>
        </p:scale>
        <p:origin x="5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4:26:31.974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1016 51 24575,'-11'-1'0,"1"0"0,0-1 0,0-1 0,0 1 0,1-2 0,-13-5 0,-35-9 0,12 12 0,1 3 0,0 1 0,-50 5 0,-1 0 0,-322-3 0,411 1 0,0 0 0,1 0 0,0 0 0,-1 1 0,1 0 0,0 0 0,0 0 0,0 1 0,0-1 0,0 1 0,0 1 0,1-1 0,0 1 0,-1-1 0,2 1 0,-1 0 0,0 1 0,1-1 0,-1 1 0,-3 7 0,2-3 0,0 0 0,0 0 0,1 0 0,1 0 0,0 1 0,0 0 0,0-1 0,2 1 0,-1 0 0,0 17 0,2-23 0,-1 0 0,1-1 0,0 1 0,0 0 0,1 0 0,-1 0 0,1 0 0,0 0 0,0-1 0,0 1 0,1 0 0,-1-1 0,1 1 0,0-1 0,-1 1 0,2-1 0,-1 0 0,0 0 0,1 0 0,-1 0 0,1 0 0,0-1 0,0 1 0,0-1 0,0 0 0,1 0 0,5 3 0,15 11 0,0-1 0,0-2 0,2 0 0,-1-2 0,2-1 0,-1-1 0,1-1 0,1-1 0,0-1 0,-1-2 0,1-1 0,31 0 0,392-17 0,-438 13 0,4 1 0,0-2 0,1 0 0,30-8 0,-43 8 0,1 0 0,0 0 0,-1-1 0,1 0 0,-1 0 0,0 0 0,0-1 0,0 0 0,-1 0 0,1 0 0,-1 0 0,0-1 0,0 0 0,5-8 0,13-17 0,-18 26 0,-1 1 0,0-1 0,0 0 0,-1 1 0,1-1 0,-1 0 0,0-1 0,0 1 0,0 0 0,-1-1 0,1 1 0,-1 0 0,0-1 0,0 0 0,-1 1 0,1-9 0,-2 4 0,1 1 0,-2 0 0,1-1 0,-1 1 0,0 0 0,-1 0 0,0 0 0,0 1 0,-1-1 0,0 1 0,0-1 0,-6-6 0,-3-7 0,8 12-120,5 7 81,-1 1 0,1-1 1,-1 0-1,0 1 0,0-1 0,1 1 0,-1-1 0,0 1 0,0 0 0,0-1 0,-1 1 0,1 0 0,0 0 0,0 0 1,-1 0-1,1 0 0,-1 0 0,1 0 0,-1 0 0,1 0 0,-1 1 0,1-1 0,-1 1 0,0-1 0,1 1 0,-1-1 1,0 1-1,1 0 0,-1 0 0,0 0 0,-1 0 0,-4 2-6787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4:26:31.975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2798 24575,'613'0'0,"-599"-1"0,0 0 0,1-1 0,-1-1 0,0 0 0,0-1 0,-1-1 0,16-6 0,91-52 0,-80 41 0,-24 13 0,0 1 0,-1-2 0,0 0 0,-1-1 0,0-1 0,-1 0 0,0-1 0,-1 0 0,0 0 0,13-22 0,147-267 0,-144 241 0,-3-2 0,-3 0 0,18-78 0,7-178 0,-29 168 0,-11 108 0,-2-1 0,-3 0 0,-1-1 0,-2 1 0,-2 0 0,-2 0 0,-2 0 0,-23-80 0,8 61 0,-46-115 0,57 154 0,-1 1 0,-2 0 0,0 1 0,-1 0 0,-22-24 0,26 36 0,-1 1 0,1 0 0,-2 1 0,-25-13 0,-8-7 0,15 7 0,1-1 0,1-2 0,1-1 0,1-1 0,1-2 0,2 0 0,0-2 0,2 0 0,-29-56 0,-24-60-1365,71 138-5461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4:26:31.976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38 0 24575,'0'1'0,"0"2"0,-3 3 0,-1 3 0,-3 0 0,1 1 0,2 0 0,-1-1 0,1-2 0,1 0 0,1-1-8191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4:26:31.977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24575,'1'0'0,"2"1"0,3 2 0,1 2 0,2 2 0,1 1 0,-1-1 0,0-1 0,-2 0 0,1-2 0,-2 0-8191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4:26:31.978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3222 438 24575,'-1'-1'0,"1"0"0,-1 0 0,1 1 0,-1-1 0,1 0 0,-1 0 0,0 0 0,0 0 0,1 1 0,-1-1 0,0 0 0,0 1 0,0-1 0,0 1 0,0-1 0,0 1 0,0-1 0,0 1 0,0 0 0,0-1 0,0 1 0,0 0 0,0 0 0,0 0 0,0-1 0,0 1 0,-2 1 0,-35-2 0,36 1 0,-29 3 0,-1 1 0,1 2 0,0 1 0,-36 14 0,-19 4 0,-18-3 0,-1-4 0,-175 7 0,-215-33 0,76-32 0,-22-1 0,341 32 0,0-4 0,0-5 0,-169-52 0,221 53 0,1-2 0,0-1 0,1-3 0,2-2 0,0-1 0,-71-59 0,108 80-76,1-1 1,0 1-1,1-1 0,-1 0 0,1-1 0,0 1 0,1-1 0,-1 0 1,1 0-1,1-1 0,-1 1 0,1-1 0,1 0 0,-1 0 1,1 1-1,1-2 0,-1-7 0,2 9-6750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4:26:31.979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77 1 24575,'-1'1'0,"-1"2"0,-3 3 0,-2 4 0,-1 4 0,-1 1 0,-1 1 0,1 0 0,2-1 0,0-2 0,1-2 0,0-3-8191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4:26:31.980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1 24575,'5'1'0,"0"0"0,0 0 0,-1 1 0,1 0 0,0 0 0,-1 0 0,1 1 0,-1-1 0,0 1 0,0 0 0,7 7 0,-5-6 0,-1 1 0,1-1 0,0-1 0,0 1 0,10 4 0,32 9-1365,-42-14-5461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169920" cy="619364"/>
          </a:xfrm>
          <a:prstGeom prst="rect">
            <a:avLst/>
          </a:prstGeom>
        </p:spPr>
        <p:txBody>
          <a:bodyPr vert="horz" lIns="96618" tIns="48310" rIns="96618" bIns="48310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4"/>
            <a:ext cx="3169920" cy="619364"/>
          </a:xfrm>
          <a:prstGeom prst="rect">
            <a:avLst/>
          </a:prstGeom>
        </p:spPr>
        <p:txBody>
          <a:bodyPr vert="horz" lIns="96618" tIns="48310" rIns="96618" bIns="48310" rtlCol="0"/>
          <a:lstStyle>
            <a:lvl1pPr algn="r">
              <a:defRPr sz="1300"/>
            </a:lvl1pPr>
          </a:lstStyle>
          <a:p>
            <a:fld id="{942478F5-B02F-4E92-8480-78015F8DE77F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8" tIns="48310" rIns="96618" bIns="4831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4"/>
            <a:ext cx="5852160" cy="4860608"/>
          </a:xfrm>
          <a:prstGeom prst="rect">
            <a:avLst/>
          </a:prstGeom>
        </p:spPr>
        <p:txBody>
          <a:bodyPr vert="horz" lIns="96618" tIns="48310" rIns="96618" bIns="48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96618" tIns="48310" rIns="96618" bIns="48310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11725038"/>
            <a:ext cx="3169920" cy="619362"/>
          </a:xfrm>
          <a:prstGeom prst="rect">
            <a:avLst/>
          </a:prstGeom>
        </p:spPr>
        <p:txBody>
          <a:bodyPr vert="horz" lIns="96618" tIns="48310" rIns="96618" bIns="48310" rtlCol="0" anchor="b"/>
          <a:lstStyle>
            <a:lvl1pPr algn="r">
              <a:defRPr sz="1300"/>
            </a:lvl1pPr>
          </a:lstStyle>
          <a:p>
            <a:fld id="{A1F43721-0D9E-43A6-96A4-B23F96E47C8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1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3EF9-7424-6480-3319-D6306BCE4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AA482-AE65-D6AC-3A2B-1729423F6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B4F36-AD68-1220-77A1-3E4DF78C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85C05-491A-395F-DF98-993BBEF0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657E0-7B4F-E9B8-B18A-648B908B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0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B1AF-7508-C138-D0C2-E4971A31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A79E7-CF65-4EF0-00EC-509A8BF45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0D5A8-FF9F-7023-4DB2-FAE3E326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D437-A03C-9B6B-F34B-CB25E56A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8B20-3A26-AD00-DBD2-A85D7FB1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4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52BE-0C60-72F9-ED4D-19F536430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323FF-B170-4B0F-ABE0-A5DA5B7C0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08A32-8F8F-1193-640F-F64BC691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A2CAA-F45D-276C-1AE5-813BE824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236A-10E7-B89A-6639-71C35B53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55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F872-332E-65CE-E93F-20BDC7EB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DD3E6-898A-F792-8C9F-FF7CB22E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5D03D-0E22-5D6C-AEDA-C53ECFC5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9DD5-56C2-219A-FBFA-5D04222A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1A8B2-1CDC-C613-654D-BACDEB69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9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79F6-A9B7-0B21-FD9A-8CC5ED78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67A86-E2DF-FB89-F321-55798E71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34253-3ACC-DC18-983B-139A6DBC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E9C5B-8600-155C-6E8E-4BE393C5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4F5F5-7F48-5DAB-C8E7-6E5BA962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91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90D1-DC54-3DBA-920B-DE069252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69D2-3DC4-57A6-F0D4-0E13DAF51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57D4D-7521-F9CA-4509-E43606FF1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EC53-678F-A037-7D83-D1B8ADD3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9551D-7EB4-F7AE-39B9-0242A7CB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450FE-285D-9839-3F49-0B69DC33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06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701EB-955C-6AD3-0C4D-130DCF35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E01E-737B-131F-C7B2-42F24887D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2F615-3FCA-7B63-2A01-4A917680C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5D3BC-147D-1EE6-5C94-B3331A1E3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E2E9F-FC22-662D-787D-32857804E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3544D-9318-D50C-1B4A-26454BE4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605E64-A4B1-C1C7-3DD9-41950A40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081BD-DAD7-4A78-0B71-BE75C036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70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54D-DB5B-5AE8-197C-4813093E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555FF-940C-650B-5D9C-1A265E03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B2198-E9CE-29F8-6731-B2B3F54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19549-08BF-A33A-EBBC-1941D7E38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13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5D9F0-0AAC-E086-EB45-93342906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A82B4-D74F-63AD-56D9-2DDCEC56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AAB93-449F-D24E-58B7-8A97880F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107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B054-3799-54D8-C2DD-7DACC069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895D5-AD60-407A-A41B-8C08583B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EA4F5-0ECD-DD42-E2A1-EF4F9A66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9C25D-9E36-3798-2833-36025547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06033-3A39-DD9E-7D88-BC3C8F98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CB22-F6BC-F071-6CE9-D90FB440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37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EEC42-C962-1AF3-5602-826015E4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1D10E-4D16-953A-F7F8-820BB68D9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D17B5-D655-E270-09DC-FAAACB9C2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FF40F-E90C-4068-0042-3149B76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14EBE-F806-03DB-F6BF-62C85EB2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38CE8-277D-FC57-9CB1-E1798DA9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8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F806F-7744-6E94-3AD8-6587C2A2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8405D-D2C1-6DA3-50BE-BB871FD81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40F1-5164-98AE-7783-AA76B32EE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8E9D-3318-4158-90E6-32A7C5087C8C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7BEE8-D132-EE41-81BD-78A87B265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06B5-A73B-7810-C605-924F8DF2C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8069-9A19-4371-AE69-0DCF300C99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4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7.png"/><Relationship Id="rId18" Type="http://schemas.openxmlformats.org/officeDocument/2006/relationships/customXml" Target="../ink/ink6.xml"/><Relationship Id="rId3" Type="http://schemas.openxmlformats.org/officeDocument/2006/relationships/image" Target="../media/image20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customXml" Target="../ink/ink3.xml"/><Relationship Id="rId17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customXml" Target="../ink/ink2.xml"/><Relationship Id="rId19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springshare.com/" TargetMode="External"/><Relationship Id="rId2" Type="http://schemas.openxmlformats.org/officeDocument/2006/relationships/hyperlink" Target="https://ntnu-no.libapps.com/libapps/login.php?site_id=2582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ont, Grafikk, logo, skjermbilde&#10;&#10;Automatisk generert beskrivelse">
            <a:extLst>
              <a:ext uri="{FF2B5EF4-FFF2-40B4-BE49-F238E27FC236}">
                <a16:creationId xmlns:a16="http://schemas.microsoft.com/office/drawing/2014/main" id="{29D219D5-97D0-A57E-F653-5617857D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9" y="1344040"/>
            <a:ext cx="6098241" cy="181041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816D1CD-B0B2-73E8-2A38-179FBD3E6D9C}"/>
              </a:ext>
            </a:extLst>
          </p:cNvPr>
          <p:cNvSpPr txBox="1"/>
          <p:nvPr/>
        </p:nvSpPr>
        <p:spPr>
          <a:xfrm>
            <a:off x="2957695" y="3429000"/>
            <a:ext cx="521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/>
              <a:t>Zotero</a:t>
            </a:r>
            <a:r>
              <a:rPr lang="nb-NO" sz="3200" dirty="0"/>
              <a:t>-guide i </a:t>
            </a:r>
            <a:r>
              <a:rPr lang="nb-NO" sz="3200" dirty="0" err="1"/>
              <a:t>LibGuides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71514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49E27BF5-01C5-4CEF-FA1D-6E347493AF66}"/>
              </a:ext>
            </a:extLst>
          </p:cNvPr>
          <p:cNvGrpSpPr/>
          <p:nvPr/>
        </p:nvGrpSpPr>
        <p:grpSpPr>
          <a:xfrm>
            <a:off x="200751" y="1282790"/>
            <a:ext cx="11648899" cy="3277236"/>
            <a:chOff x="181962" y="662752"/>
            <a:chExt cx="11648899" cy="32772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4790D0D-963B-7ABB-0127-972422455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9325"/>
            <a:stretch/>
          </p:blipFill>
          <p:spPr>
            <a:xfrm>
              <a:off x="181962" y="662752"/>
              <a:ext cx="11648899" cy="3277236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pic>
          <p:nvPicPr>
            <p:cNvPr id="3" name="Picture 20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98A79D6D-0917-DECA-DE8D-BC3D669E9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229" y="1945343"/>
              <a:ext cx="2694047" cy="1814739"/>
            </a:xfrm>
            <a:prstGeom prst="rect">
              <a:avLst/>
            </a:prstGeom>
          </p:spPr>
        </p:pic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11F6F4E-7025-3F14-D372-9D0D6FC18984}"/>
              </a:ext>
            </a:extLst>
          </p:cNvPr>
          <p:cNvSpPr txBox="1"/>
          <p:nvPr/>
        </p:nvSpPr>
        <p:spPr>
          <a:xfrm>
            <a:off x="1296446" y="118275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Toppmeny (antall kolonner og bredde kan varieres)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372C4F2-1ACC-82DA-25D0-70EA0A921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2" y="3541131"/>
            <a:ext cx="1681968" cy="3125999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35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73B2BF9-905B-845A-F6A2-7F5D9190A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7" y="733209"/>
            <a:ext cx="3048264" cy="23928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36AAA1C-EE5F-7FFF-2915-CAB63A98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97" y="794499"/>
            <a:ext cx="7582557" cy="512108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70A1BAB-F6F2-3806-D4ED-F25FBDE29E97}"/>
              </a:ext>
            </a:extLst>
          </p:cNvPr>
          <p:cNvSpPr txBox="1"/>
          <p:nvPr/>
        </p:nvSpPr>
        <p:spPr>
          <a:xfrm>
            <a:off x="3532342" y="8768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Opprette nye sider og undersider</a:t>
            </a:r>
          </a:p>
        </p:txBody>
      </p:sp>
    </p:spTree>
    <p:extLst>
      <p:ext uri="{BB962C8B-B14F-4D97-AF65-F5344CB8AC3E}">
        <p14:creationId xmlns:p14="http://schemas.microsoft.com/office/powerpoint/2010/main" val="384528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772CAB4-82E7-37D0-9A8D-D09256A2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7" y="853217"/>
            <a:ext cx="6287045" cy="515156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939FEB-669B-0A86-6253-A9AE8EB19C96}"/>
              </a:ext>
            </a:extLst>
          </p:cNvPr>
          <p:cNvSpPr txBox="1"/>
          <p:nvPr/>
        </p:nvSpPr>
        <p:spPr>
          <a:xfrm>
            <a:off x="6756488" y="5602265"/>
            <a:ext cx="212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Slett side/underside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50118F2-F67F-7F05-3D40-660DAEE3E507}"/>
              </a:ext>
            </a:extLst>
          </p:cNvPr>
          <p:cNvSpPr txBox="1"/>
          <p:nvPr/>
        </p:nvSpPr>
        <p:spPr>
          <a:xfrm>
            <a:off x="6756490" y="2858021"/>
            <a:ext cx="299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Endre navn på side/underside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6E361DD-7836-FAEF-B7C3-33733110C2E0}"/>
              </a:ext>
            </a:extLst>
          </p:cNvPr>
          <p:cNvSpPr txBox="1"/>
          <p:nvPr/>
        </p:nvSpPr>
        <p:spPr>
          <a:xfrm>
            <a:off x="6756490" y="4672580"/>
            <a:ext cx="407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Endre rekkefølgen på sider/undersider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2C9524B-2363-40F9-B6B9-9A10C28BECFD}"/>
              </a:ext>
            </a:extLst>
          </p:cNvPr>
          <p:cNvSpPr txBox="1"/>
          <p:nvPr/>
        </p:nvSpPr>
        <p:spPr>
          <a:xfrm>
            <a:off x="6756489" y="4929457"/>
            <a:ext cx="407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Endre rekkefølgen/plasseringen av bokser</a:t>
            </a:r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9ED297F0-C832-FD06-0BA9-808765450DE3}"/>
              </a:ext>
            </a:extLst>
          </p:cNvPr>
          <p:cNvSpPr/>
          <p:nvPr/>
        </p:nvSpPr>
        <p:spPr>
          <a:xfrm>
            <a:off x="6021630" y="2989452"/>
            <a:ext cx="745299" cy="1064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8C35A6EA-EEA0-0B15-9870-0EFDD27E69FF}"/>
              </a:ext>
            </a:extLst>
          </p:cNvPr>
          <p:cNvSpPr/>
          <p:nvPr/>
        </p:nvSpPr>
        <p:spPr>
          <a:xfrm>
            <a:off x="6011191" y="4805726"/>
            <a:ext cx="745299" cy="1064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B5B48453-026F-4B4E-D5DC-5476B5263E87}"/>
              </a:ext>
            </a:extLst>
          </p:cNvPr>
          <p:cNvSpPr/>
          <p:nvPr/>
        </p:nvSpPr>
        <p:spPr>
          <a:xfrm>
            <a:off x="6011190" y="5041912"/>
            <a:ext cx="745299" cy="1064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54AD2225-4B21-A429-9746-B6D9C112C0C8}"/>
              </a:ext>
            </a:extLst>
          </p:cNvPr>
          <p:cNvSpPr/>
          <p:nvPr/>
        </p:nvSpPr>
        <p:spPr>
          <a:xfrm>
            <a:off x="6011189" y="5733696"/>
            <a:ext cx="745299" cy="1064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2DBB3CD-A216-C144-74F5-C607D778C927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Redigere sider og undersider</a:t>
            </a:r>
          </a:p>
        </p:txBody>
      </p:sp>
    </p:spTree>
    <p:extLst>
      <p:ext uri="{BB962C8B-B14F-4D97-AF65-F5344CB8AC3E}">
        <p14:creationId xmlns:p14="http://schemas.microsoft.com/office/powerpoint/2010/main" val="101089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A5F3723-346F-ED3B-4E93-55B9269E8F24}"/>
              </a:ext>
            </a:extLst>
          </p:cNvPr>
          <p:cNvGrpSpPr/>
          <p:nvPr/>
        </p:nvGrpSpPr>
        <p:grpSpPr>
          <a:xfrm>
            <a:off x="0" y="0"/>
            <a:ext cx="10260419" cy="6858000"/>
            <a:chOff x="0" y="0"/>
            <a:chExt cx="10260419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5A43B-D998-76FE-A1BE-1049211E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260419" cy="685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F65E19-450E-04D2-66F1-345995B1A4DE}"/>
                </a:ext>
              </a:extLst>
            </p:cNvPr>
            <p:cNvSpPr/>
            <p:nvPr/>
          </p:nvSpPr>
          <p:spPr>
            <a:xfrm>
              <a:off x="200967" y="3748035"/>
              <a:ext cx="9756949" cy="582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B6E5592-00A2-4837-0B8F-A9721C393E19}"/>
              </a:ext>
            </a:extLst>
          </p:cNvPr>
          <p:cNvCxnSpPr>
            <a:cxnSpLocks/>
          </p:cNvCxnSpPr>
          <p:nvPr/>
        </p:nvCxnSpPr>
        <p:spPr>
          <a:xfrm flipV="1">
            <a:off x="2929358" y="2636769"/>
            <a:ext cx="139756" cy="51663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6A975-F5C3-DE8B-4B14-DDB7479DC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08" t="-1151"/>
          <a:stretch/>
        </p:blipFill>
        <p:spPr>
          <a:xfrm>
            <a:off x="316391" y="2349488"/>
            <a:ext cx="2214883" cy="26868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F228C8-2791-2FD1-5E2D-BE0B6F13C475}"/>
              </a:ext>
            </a:extLst>
          </p:cNvPr>
          <p:cNvSpPr/>
          <p:nvPr/>
        </p:nvSpPr>
        <p:spPr>
          <a:xfrm>
            <a:off x="2765292" y="2374978"/>
            <a:ext cx="1398681" cy="237690"/>
          </a:xfrm>
          <a:prstGeom prst="roundRect">
            <a:avLst>
              <a:gd name="adj" fmla="val 8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F792E-8552-A343-26C7-69226F6B79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92" b="1976"/>
          <a:stretch/>
        </p:blipFill>
        <p:spPr>
          <a:xfrm>
            <a:off x="2737370" y="2361016"/>
            <a:ext cx="5959665" cy="4082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88041F-B91D-5806-F9BA-9E4DA3A956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5" b="3878"/>
          <a:stretch/>
        </p:blipFill>
        <p:spPr>
          <a:xfrm>
            <a:off x="3738928" y="3601805"/>
            <a:ext cx="2697417" cy="811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702240-1867-1166-1683-F085062474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002" t="36779" r="18976" b="29491"/>
          <a:stretch/>
        </p:blipFill>
        <p:spPr>
          <a:xfrm>
            <a:off x="3738929" y="4445903"/>
            <a:ext cx="122422" cy="1219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76ADFD-C5E1-24E7-43B7-510F1B902BD7}"/>
              </a:ext>
            </a:extLst>
          </p:cNvPr>
          <p:cNvSpPr/>
          <p:nvPr/>
        </p:nvSpPr>
        <p:spPr>
          <a:xfrm>
            <a:off x="3792774" y="3827400"/>
            <a:ext cx="660779" cy="298080"/>
          </a:xfrm>
          <a:prstGeom prst="roundRect">
            <a:avLst>
              <a:gd name="adj" fmla="val 8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6F1AFF-1783-9950-0F9B-148653B386AC}"/>
              </a:ext>
            </a:extLst>
          </p:cNvPr>
          <p:cNvCxnSpPr>
            <a:cxnSpLocks/>
          </p:cNvCxnSpPr>
          <p:nvPr/>
        </p:nvCxnSpPr>
        <p:spPr>
          <a:xfrm flipV="1">
            <a:off x="3653019" y="4589904"/>
            <a:ext cx="139756" cy="51663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9DC9F8-1EEE-FC0C-C5CD-4C380E582597}"/>
              </a:ext>
            </a:extLst>
          </p:cNvPr>
          <p:cNvSpPr/>
          <p:nvPr/>
        </p:nvSpPr>
        <p:spPr>
          <a:xfrm>
            <a:off x="3017964" y="4414255"/>
            <a:ext cx="4421288" cy="546572"/>
          </a:xfrm>
          <a:prstGeom prst="roundRect">
            <a:avLst>
              <a:gd name="adj" fmla="val 693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C64686-3C8A-2A91-0C4E-0223112C6782}"/>
              </a:ext>
            </a:extLst>
          </p:cNvPr>
          <p:cNvSpPr/>
          <p:nvPr/>
        </p:nvSpPr>
        <p:spPr>
          <a:xfrm>
            <a:off x="3907367" y="4445903"/>
            <a:ext cx="2286000" cy="144001"/>
          </a:xfrm>
          <a:prstGeom prst="rect">
            <a:avLst/>
          </a:prstGeom>
          <a:solidFill>
            <a:srgbClr val="FFFF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1AB7AB-9548-F191-9329-3F26CECBB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b="11201"/>
          <a:stretch/>
        </p:blipFill>
        <p:spPr>
          <a:xfrm>
            <a:off x="271305" y="458160"/>
            <a:ext cx="9686611" cy="128421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ADF63BB-5D6C-653F-FBFE-78FFAE296724}"/>
              </a:ext>
            </a:extLst>
          </p:cNvPr>
          <p:cNvSpPr/>
          <p:nvPr/>
        </p:nvSpPr>
        <p:spPr>
          <a:xfrm>
            <a:off x="3964133" y="2835553"/>
            <a:ext cx="1018308" cy="199801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92B1E65-F81A-F844-E563-806699D5730D}"/>
              </a:ext>
            </a:extLst>
          </p:cNvPr>
          <p:cNvSpPr/>
          <p:nvPr/>
        </p:nvSpPr>
        <p:spPr>
          <a:xfrm>
            <a:off x="2935082" y="2836777"/>
            <a:ext cx="857692" cy="199801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E1950F2-2F27-333D-8466-98C74728AD3A}"/>
              </a:ext>
            </a:extLst>
          </p:cNvPr>
          <p:cNvSpPr/>
          <p:nvPr/>
        </p:nvSpPr>
        <p:spPr>
          <a:xfrm>
            <a:off x="320017" y="4748733"/>
            <a:ext cx="690036" cy="260615"/>
          </a:xfrm>
          <a:prstGeom prst="roundRect">
            <a:avLst>
              <a:gd name="adj" fmla="val 8667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E8550841-C51E-0F1A-8FC2-CD4A849BBADC}"/>
              </a:ext>
            </a:extLst>
          </p:cNvPr>
          <p:cNvSpPr/>
          <p:nvPr/>
        </p:nvSpPr>
        <p:spPr>
          <a:xfrm>
            <a:off x="3792774" y="3267494"/>
            <a:ext cx="2472854" cy="188983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36000" rtlCol="0" anchor="ctr"/>
          <a:lstStyle/>
          <a:p>
            <a:r>
              <a:rPr lang="nb-N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Åpningstider ved Universitetsbiblioteket</a:t>
            </a:r>
            <a:endParaRPr lang="nb-N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DF0A0-19D6-3A21-45BB-899806B89B5C}"/>
              </a:ext>
            </a:extLst>
          </p:cNvPr>
          <p:cNvGrpSpPr/>
          <p:nvPr/>
        </p:nvGrpSpPr>
        <p:grpSpPr>
          <a:xfrm>
            <a:off x="3439346" y="3023087"/>
            <a:ext cx="1340640" cy="1097640"/>
            <a:chOff x="3439346" y="3023087"/>
            <a:chExt cx="1340640" cy="10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55F962-3E33-DD5E-7553-A44FB999061F}"/>
                    </a:ext>
                  </a:extLst>
                </p14:cNvPr>
                <p14:cNvContentPartPr/>
                <p14:nvPr/>
              </p14:nvContentPartPr>
              <p14:xfrm>
                <a:off x="3858026" y="3973847"/>
                <a:ext cx="404640" cy="146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55F962-3E33-DD5E-7553-A44FB99906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3706" y="3969527"/>
                  <a:ext cx="413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21ECC0-01B2-581D-D371-F685B7D3BFE3}"/>
                    </a:ext>
                  </a:extLst>
                </p14:cNvPr>
                <p14:cNvContentPartPr/>
                <p14:nvPr/>
              </p14:nvContentPartPr>
              <p14:xfrm>
                <a:off x="4264106" y="3028487"/>
                <a:ext cx="515880" cy="100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21ECC0-01B2-581D-D371-F685B7D3BF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59786" y="3024167"/>
                  <a:ext cx="524520" cy="101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669B4F-A19D-DDA4-463F-E9C0B9841D8F}"/>
                </a:ext>
              </a:extLst>
            </p:cNvPr>
            <p:cNvGrpSpPr/>
            <p:nvPr/>
          </p:nvGrpSpPr>
          <p:grpSpPr>
            <a:xfrm>
              <a:off x="3439346" y="3023087"/>
              <a:ext cx="1195200" cy="213840"/>
              <a:chOff x="3439346" y="3023087"/>
              <a:chExt cx="1195200" cy="21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41A54351-7A90-14DD-40F7-DC1BE485B00F}"/>
                      </a:ext>
                    </a:extLst>
                  </p14:cNvPr>
                  <p14:cNvContentPartPr/>
                  <p14:nvPr/>
                </p14:nvContentPartPr>
                <p14:xfrm>
                  <a:off x="4498466" y="3028847"/>
                  <a:ext cx="14040" cy="27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41A54351-7A90-14DD-40F7-DC1BE485B00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494146" y="3024582"/>
                    <a:ext cx="22680" cy="36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0F24E91-4A19-192A-D8CB-DEA894067AF6}"/>
                      </a:ext>
                    </a:extLst>
                  </p14:cNvPr>
                  <p14:cNvContentPartPr/>
                  <p14:nvPr/>
                </p14:nvContentPartPr>
                <p14:xfrm>
                  <a:off x="4520066" y="3028847"/>
                  <a:ext cx="27360" cy="18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0F24E91-4A19-192A-D8CB-DEA894067AF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515746" y="3024610"/>
                    <a:ext cx="36000" cy="26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011ADA5-2FC0-4237-FB75-61D673374B9D}"/>
                      </a:ext>
                    </a:extLst>
                  </p14:cNvPr>
                  <p14:cNvContentPartPr/>
                  <p14:nvPr/>
                </p14:nvContentPartPr>
                <p14:xfrm>
                  <a:off x="3474626" y="3037127"/>
                  <a:ext cx="1159920" cy="1998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011ADA5-2FC0-4237-FB75-61D673374B9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470306" y="3032807"/>
                    <a:ext cx="116856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32B4A30C-5E0B-1A58-9119-75FDEDB9DE43}"/>
                      </a:ext>
                    </a:extLst>
                  </p14:cNvPr>
                  <p14:cNvContentPartPr/>
                  <p14:nvPr/>
                </p14:nvContentPartPr>
                <p14:xfrm>
                  <a:off x="3439346" y="3023087"/>
                  <a:ext cx="28080" cy="464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32B4A30C-5E0B-1A58-9119-75FDEDB9DE4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435026" y="3018767"/>
                    <a:ext cx="36720" cy="5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20005EEA-502B-B4F0-7B88-716381E365E7}"/>
                      </a:ext>
                    </a:extLst>
                  </p14:cNvPr>
                  <p14:cNvContentPartPr/>
                  <p14:nvPr/>
                </p14:nvContentPartPr>
                <p14:xfrm>
                  <a:off x="3455906" y="3023087"/>
                  <a:ext cx="57960" cy="291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20005EEA-502B-B4F0-7B88-716381E365E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451586" y="3018767"/>
                    <a:ext cx="66600" cy="37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5" name="Rectangle: Rounded Corners 28">
            <a:extLst>
              <a:ext uri="{FF2B5EF4-FFF2-40B4-BE49-F238E27FC236}">
                <a16:creationId xmlns:a16="http://schemas.microsoft.com/office/drawing/2014/main" id="{AEDA233B-B12B-468E-2006-5C3E4F41AF19}"/>
              </a:ext>
            </a:extLst>
          </p:cNvPr>
          <p:cNvSpPr/>
          <p:nvPr/>
        </p:nvSpPr>
        <p:spPr>
          <a:xfrm>
            <a:off x="3792774" y="3259052"/>
            <a:ext cx="2561133" cy="199801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: Rounded Corners 30">
            <a:extLst>
              <a:ext uri="{FF2B5EF4-FFF2-40B4-BE49-F238E27FC236}">
                <a16:creationId xmlns:a16="http://schemas.microsoft.com/office/drawing/2014/main" id="{A30E19D3-2C5E-C7F2-AE6A-3D334F188E05}"/>
              </a:ext>
            </a:extLst>
          </p:cNvPr>
          <p:cNvSpPr/>
          <p:nvPr/>
        </p:nvSpPr>
        <p:spPr>
          <a:xfrm>
            <a:off x="324414" y="2377060"/>
            <a:ext cx="778481" cy="267731"/>
          </a:xfrm>
          <a:prstGeom prst="roundRect">
            <a:avLst>
              <a:gd name="adj" fmla="val 8667"/>
            </a:avLst>
          </a:prstGeom>
          <a:noFill/>
          <a:ln w="15875">
            <a:solidFill>
              <a:srgbClr val="FF0000"/>
            </a:solidFill>
          </a:ln>
          <a:effectLst>
            <a:outerShdw blurRad="12700" dist="25400" dir="27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61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23" grpId="0" animBg="1"/>
      <p:bldP spid="29" grpId="0" animBg="1"/>
      <p:bldP spid="30" grpId="0" animBg="1"/>
      <p:bldP spid="31" grpId="0" animBg="1"/>
      <p:bldP spid="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A5F3723-346F-ED3B-4E93-55B9269E8F24}"/>
              </a:ext>
            </a:extLst>
          </p:cNvPr>
          <p:cNvGrpSpPr/>
          <p:nvPr/>
        </p:nvGrpSpPr>
        <p:grpSpPr>
          <a:xfrm>
            <a:off x="0" y="0"/>
            <a:ext cx="10260419" cy="6858000"/>
            <a:chOff x="0" y="0"/>
            <a:chExt cx="10260419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5A43B-D998-76FE-A1BE-1049211E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260419" cy="685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F65E19-450E-04D2-66F1-345995B1A4DE}"/>
                </a:ext>
              </a:extLst>
            </p:cNvPr>
            <p:cNvSpPr/>
            <p:nvPr/>
          </p:nvSpPr>
          <p:spPr>
            <a:xfrm>
              <a:off x="200967" y="3748035"/>
              <a:ext cx="9756949" cy="582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6A975-F5C3-DE8B-4B14-DDB7479DC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08" t="-1151"/>
          <a:stretch/>
        </p:blipFill>
        <p:spPr>
          <a:xfrm>
            <a:off x="308436" y="2342378"/>
            <a:ext cx="2214883" cy="2686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F05CC-3700-FE8A-CC30-89AE8C8AA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51" y="3169994"/>
            <a:ext cx="2156908" cy="2344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874277-A236-22C6-514A-ADD8390D4D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b="11201"/>
          <a:stretch/>
        </p:blipFill>
        <p:spPr>
          <a:xfrm>
            <a:off x="271305" y="458160"/>
            <a:ext cx="9686611" cy="12842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7E0C0B-C1BB-2368-59AA-6A0D59CBFE6D}"/>
              </a:ext>
            </a:extLst>
          </p:cNvPr>
          <p:cNvSpPr/>
          <p:nvPr/>
        </p:nvSpPr>
        <p:spPr>
          <a:xfrm>
            <a:off x="468323" y="4546040"/>
            <a:ext cx="1137356" cy="185202"/>
          </a:xfrm>
          <a:prstGeom prst="roundRect">
            <a:avLst>
              <a:gd name="adj" fmla="val 8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0A652-F716-A409-0319-00DED7844C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"/>
                    </a14:imgEffect>
                    <a14:imgEffect>
                      <a14:brightnessContrast bright="-4000" contrast="5000"/>
                    </a14:imgEffect>
                  </a14:imgLayer>
                </a14:imgProps>
              </a:ext>
            </a:extLst>
          </a:blip>
          <a:srcRect r="76208" b="16283"/>
          <a:stretch/>
        </p:blipFill>
        <p:spPr>
          <a:xfrm>
            <a:off x="325615" y="2364560"/>
            <a:ext cx="2214884" cy="4621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F3EE0-B8F0-3D1C-4A56-8DA07DEBBA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"/>
                    </a14:imgEffect>
                    <a14:imgEffect>
                      <a14:brightnessContrast bright="-4000" contrast="5000"/>
                    </a14:imgEffect>
                  </a14:imgLayer>
                </a14:imgProps>
              </a:ext>
            </a:extLst>
          </a:blip>
          <a:srcRect l="24862" b="16283"/>
          <a:stretch/>
        </p:blipFill>
        <p:spPr>
          <a:xfrm>
            <a:off x="2684529" y="2354960"/>
            <a:ext cx="6919083" cy="45718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B7CDFD-6BCA-1309-F6F5-DBC1A152928B}"/>
              </a:ext>
            </a:extLst>
          </p:cNvPr>
          <p:cNvCxnSpPr>
            <a:cxnSpLocks/>
          </p:cNvCxnSpPr>
          <p:nvPr/>
        </p:nvCxnSpPr>
        <p:spPr>
          <a:xfrm flipH="1">
            <a:off x="2506300" y="2997095"/>
            <a:ext cx="880685" cy="27892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1DEFD71-CFCB-D2A6-C3AC-F1B384084105}"/>
              </a:ext>
            </a:extLst>
          </p:cNvPr>
          <p:cNvSpPr/>
          <p:nvPr/>
        </p:nvSpPr>
        <p:spPr>
          <a:xfrm>
            <a:off x="4383641" y="3309450"/>
            <a:ext cx="2891504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31775" indent="-231775"/>
            <a:r>
              <a:rPr lang="nb-NO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Tabbed</a:t>
            </a:r>
            <a:r>
              <a:rPr lang="nb-NO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Box</a:t>
            </a:r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boks med faner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E042E6-60EB-6430-068A-333843160E06}"/>
              </a:ext>
            </a:extLst>
          </p:cNvPr>
          <p:cNvSpPr/>
          <p:nvPr/>
        </p:nvSpPr>
        <p:spPr>
          <a:xfrm>
            <a:off x="4480024" y="5596848"/>
            <a:ext cx="361835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31775" indent="-231775"/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nb-NO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 Box </a:t>
            </a:r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 "Poll" som innhold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4CA79-245F-E992-8245-D31CAB1EBD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28945" b="92288"/>
          <a:stretch/>
        </p:blipFill>
        <p:spPr>
          <a:xfrm>
            <a:off x="8599436" y="1742377"/>
            <a:ext cx="1446091" cy="282536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55DE4-E4D9-C136-6437-C86BCFEEF4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56"/>
          <a:stretch/>
        </p:blipFill>
        <p:spPr>
          <a:xfrm>
            <a:off x="8599436" y="2078765"/>
            <a:ext cx="2035219" cy="3368241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56CBF3-583F-DA45-4BD0-3BC325B415E5}"/>
              </a:ext>
            </a:extLst>
          </p:cNvPr>
          <p:cNvSpPr/>
          <p:nvPr/>
        </p:nvSpPr>
        <p:spPr>
          <a:xfrm>
            <a:off x="8782260" y="4799173"/>
            <a:ext cx="500054" cy="264318"/>
          </a:xfrm>
          <a:prstGeom prst="roundRect">
            <a:avLst>
              <a:gd name="adj" fmla="val 8667"/>
            </a:avLst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2BF941-B2E7-9CD3-EBC8-51C20B678C74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144617" y="4931332"/>
            <a:ext cx="4637643" cy="529761"/>
          </a:xfrm>
          <a:prstGeom prst="straightConnector1">
            <a:avLst/>
          </a:prstGeom>
          <a:ln w="63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73AA94-D0D1-AD0F-DC87-88E9BA30C663}"/>
              </a:ext>
            </a:extLst>
          </p:cNvPr>
          <p:cNvGrpSpPr/>
          <p:nvPr/>
        </p:nvGrpSpPr>
        <p:grpSpPr>
          <a:xfrm>
            <a:off x="3872391" y="2901869"/>
            <a:ext cx="1126266" cy="407582"/>
            <a:chOff x="3872391" y="2798061"/>
            <a:chExt cx="1126266" cy="3680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8792F9B-19AD-5695-7766-E09275694A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2391" y="2819766"/>
              <a:ext cx="766512" cy="337729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39E262-4F3D-5EAB-315B-E22EA90ABD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0024" y="2798061"/>
              <a:ext cx="158879" cy="359434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CAE9A87-F45C-CEF2-D8EE-2F179D473B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6144" y="2805091"/>
              <a:ext cx="352513" cy="361065"/>
            </a:xfrm>
            <a:prstGeom prst="straightConnector1">
              <a:avLst/>
            </a:prstGeom>
            <a:ln w="63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0C42CA-506C-DE52-C923-AB77431EC32A}"/>
              </a:ext>
            </a:extLst>
          </p:cNvPr>
          <p:cNvSpPr/>
          <p:nvPr/>
        </p:nvSpPr>
        <p:spPr>
          <a:xfrm>
            <a:off x="8584068" y="1746657"/>
            <a:ext cx="283307" cy="26431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1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allAtOnce" animBg="1"/>
      <p:bldP spid="3" grpId="0" uiExpand="1" build="allAtOnce" animBg="1"/>
      <p:bldP spid="14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A5F3723-346F-ED3B-4E93-55B9269E8F24}"/>
              </a:ext>
            </a:extLst>
          </p:cNvPr>
          <p:cNvGrpSpPr/>
          <p:nvPr/>
        </p:nvGrpSpPr>
        <p:grpSpPr>
          <a:xfrm>
            <a:off x="0" y="0"/>
            <a:ext cx="10260419" cy="6858000"/>
            <a:chOff x="0" y="0"/>
            <a:chExt cx="10260419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5A43B-D998-76FE-A1BE-1049211E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260419" cy="685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F65E19-450E-04D2-66F1-345995B1A4DE}"/>
                </a:ext>
              </a:extLst>
            </p:cNvPr>
            <p:cNvSpPr/>
            <p:nvPr/>
          </p:nvSpPr>
          <p:spPr>
            <a:xfrm>
              <a:off x="200967" y="3748035"/>
              <a:ext cx="9756949" cy="5828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B46A975-F5C3-DE8B-4B14-DDB7479DC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08" t="-1151"/>
          <a:stretch/>
        </p:blipFill>
        <p:spPr>
          <a:xfrm>
            <a:off x="316391" y="2360246"/>
            <a:ext cx="2214883" cy="26868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EBB8C8-D695-4091-5231-D06469CF31DC}"/>
              </a:ext>
            </a:extLst>
          </p:cNvPr>
          <p:cNvSpPr/>
          <p:nvPr/>
        </p:nvSpPr>
        <p:spPr>
          <a:xfrm>
            <a:off x="4263292" y="1908380"/>
            <a:ext cx="918308" cy="268203"/>
          </a:xfrm>
          <a:prstGeom prst="roundRect">
            <a:avLst>
              <a:gd name="adj" fmla="val 8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8F16A-95A1-6A9C-A984-A05A69C7F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948" y="2181198"/>
            <a:ext cx="1752600" cy="27813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9DDFFA-4D19-BA78-1F1C-F096CE4417F3}"/>
              </a:ext>
            </a:extLst>
          </p:cNvPr>
          <p:cNvSpPr/>
          <p:nvPr/>
        </p:nvSpPr>
        <p:spPr>
          <a:xfrm>
            <a:off x="4182229" y="3867993"/>
            <a:ext cx="1158514" cy="216971"/>
          </a:xfrm>
          <a:prstGeom prst="roundRect">
            <a:avLst>
              <a:gd name="adj" fmla="val 8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61D6D-CC2C-30C4-3E97-07A2D3E39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209" y="2112695"/>
            <a:ext cx="2616369" cy="47453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0385C-8709-52D6-E9BB-18E93C934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b="11201"/>
          <a:stretch/>
        </p:blipFill>
        <p:spPr>
          <a:xfrm>
            <a:off x="271305" y="458172"/>
            <a:ext cx="9686611" cy="128421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2AA8AC0-025E-DE49-B13F-15FE93D6F3BB}"/>
              </a:ext>
            </a:extLst>
          </p:cNvPr>
          <p:cNvSpPr/>
          <p:nvPr/>
        </p:nvSpPr>
        <p:spPr>
          <a:xfrm>
            <a:off x="7650630" y="2732371"/>
            <a:ext cx="2383520" cy="839477"/>
          </a:xfrm>
          <a:prstGeom prst="wedgeRoundRectCallout">
            <a:avLst>
              <a:gd name="adj1" fmla="val -66374"/>
              <a:gd name="adj2" fmla="val -1082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nb-NO" b="1" dirty="0" err="1">
                <a:solidFill>
                  <a:schemeClr val="tx1"/>
                </a:solidFill>
              </a:rPr>
              <a:t>Reorder</a:t>
            </a:r>
            <a:r>
              <a:rPr lang="nb-NO" b="1" dirty="0">
                <a:solidFill>
                  <a:schemeClr val="tx1"/>
                </a:solidFill>
              </a:rPr>
              <a:t>/</a:t>
            </a:r>
            <a:r>
              <a:rPr lang="nb-NO" b="1" dirty="0" err="1">
                <a:solidFill>
                  <a:schemeClr val="tx1"/>
                </a:solidFill>
              </a:rPr>
              <a:t>move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pages</a:t>
            </a:r>
            <a:r>
              <a:rPr lang="nb-NO" b="1" dirty="0">
                <a:solidFill>
                  <a:schemeClr val="tx1"/>
                </a:solidFill>
              </a:rPr>
              <a:t>: </a:t>
            </a:r>
            <a:r>
              <a:rPr lang="nb-NO" dirty="0">
                <a:solidFill>
                  <a:schemeClr val="tx1"/>
                </a:solidFill>
              </a:rPr>
              <a:t>Marker, dra og slipp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6FFB8A1-671B-61CD-3C64-24192F791BAC}"/>
              </a:ext>
            </a:extLst>
          </p:cNvPr>
          <p:cNvSpPr/>
          <p:nvPr/>
        </p:nvSpPr>
        <p:spPr>
          <a:xfrm>
            <a:off x="2858455" y="758336"/>
            <a:ext cx="4020809" cy="818062"/>
          </a:xfrm>
          <a:prstGeom prst="wedgeRoundRectCallout">
            <a:avLst>
              <a:gd name="adj1" fmla="val -44285"/>
              <a:gd name="adj2" fmla="val -250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nb-NO" sz="2200" dirty="0">
                <a:solidFill>
                  <a:schemeClr val="tx1"/>
                </a:solidFill>
              </a:rPr>
              <a:t>Menyene (Sider og Undersider) kan flyttes (drag and </a:t>
            </a:r>
            <a:r>
              <a:rPr lang="nb-NO" sz="2200" dirty="0" err="1">
                <a:solidFill>
                  <a:schemeClr val="tx1"/>
                </a:solidFill>
              </a:rPr>
              <a:t>drop</a:t>
            </a:r>
            <a:r>
              <a:rPr lang="nb-NO" sz="2200" dirty="0">
                <a:solidFill>
                  <a:schemeClr val="tx1"/>
                </a:solidFill>
              </a:rPr>
              <a:t>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4C92EE-6F82-1B02-FAD2-F0E5F1972D1D}"/>
              </a:ext>
            </a:extLst>
          </p:cNvPr>
          <p:cNvGrpSpPr/>
          <p:nvPr/>
        </p:nvGrpSpPr>
        <p:grpSpPr>
          <a:xfrm>
            <a:off x="2502387" y="2561717"/>
            <a:ext cx="2860671" cy="3600076"/>
            <a:chOff x="2502387" y="2561717"/>
            <a:chExt cx="2679213" cy="360007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41254E2-18C5-52F9-3331-4CF8E945D692}"/>
                </a:ext>
              </a:extLst>
            </p:cNvPr>
            <p:cNvCxnSpPr>
              <a:cxnSpLocks/>
            </p:cNvCxnSpPr>
            <p:nvPr/>
          </p:nvCxnSpPr>
          <p:spPr>
            <a:xfrm>
              <a:off x="2502387" y="2561717"/>
              <a:ext cx="2679213" cy="41021"/>
            </a:xfrm>
            <a:prstGeom prst="straightConnector1">
              <a:avLst/>
            </a:prstGeom>
            <a:ln w="6350">
              <a:solidFill>
                <a:srgbClr val="FF8B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BD1EEE8-85B8-D42F-A746-CCD96D4D5A09}"/>
                </a:ext>
              </a:extLst>
            </p:cNvPr>
            <p:cNvCxnSpPr>
              <a:cxnSpLocks/>
            </p:cNvCxnSpPr>
            <p:nvPr/>
          </p:nvCxnSpPr>
          <p:spPr>
            <a:xfrm>
              <a:off x="2502387" y="2792354"/>
              <a:ext cx="2658313" cy="249030"/>
            </a:xfrm>
            <a:prstGeom prst="straightConnector1">
              <a:avLst/>
            </a:prstGeom>
            <a:ln w="6350">
              <a:solidFill>
                <a:srgbClr val="FF8B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B27DFEE-FB71-E1F6-C875-B63A20ECA699}"/>
                </a:ext>
              </a:extLst>
            </p:cNvPr>
            <p:cNvCxnSpPr>
              <a:cxnSpLocks/>
            </p:cNvCxnSpPr>
            <p:nvPr/>
          </p:nvCxnSpPr>
          <p:spPr>
            <a:xfrm>
              <a:off x="2502387" y="3041384"/>
              <a:ext cx="2679213" cy="387616"/>
            </a:xfrm>
            <a:prstGeom prst="straightConnector1">
              <a:avLst/>
            </a:prstGeom>
            <a:ln w="6350">
              <a:solidFill>
                <a:srgbClr val="FF8B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299045-0021-C5F4-3D3E-B7DF0DAEC1A3}"/>
                </a:ext>
              </a:extLst>
            </p:cNvPr>
            <p:cNvCxnSpPr>
              <a:cxnSpLocks/>
            </p:cNvCxnSpPr>
            <p:nvPr/>
          </p:nvCxnSpPr>
          <p:spPr>
            <a:xfrm>
              <a:off x="2502387" y="3305737"/>
              <a:ext cx="2679213" cy="434206"/>
            </a:xfrm>
            <a:prstGeom prst="straightConnector1">
              <a:avLst/>
            </a:prstGeom>
            <a:ln w="6350">
              <a:solidFill>
                <a:srgbClr val="FF8B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32D2EB-5166-71AA-0342-7C3A69916FFB}"/>
                </a:ext>
              </a:extLst>
            </p:cNvPr>
            <p:cNvCxnSpPr>
              <a:cxnSpLocks/>
            </p:cNvCxnSpPr>
            <p:nvPr/>
          </p:nvCxnSpPr>
          <p:spPr>
            <a:xfrm>
              <a:off x="2502387" y="3635810"/>
              <a:ext cx="2326700" cy="2525983"/>
            </a:xfrm>
            <a:prstGeom prst="straightConnector1">
              <a:avLst/>
            </a:prstGeom>
            <a:ln w="6350">
              <a:solidFill>
                <a:srgbClr val="FF8B8B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5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C9B3977-A64C-0C45-28DB-11EE5998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99" y="1171184"/>
            <a:ext cx="7495022" cy="496559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870B7F4-4BAF-42BF-8BC2-597D21364973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Bokser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6FDA0A8-D183-A963-29A2-5B6DADE8D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73" y="2242159"/>
            <a:ext cx="1276653" cy="702438"/>
          </a:xfrm>
          <a:prstGeom prst="rect">
            <a:avLst/>
          </a:prstGeom>
        </p:spPr>
      </p:pic>
      <p:sp>
        <p:nvSpPr>
          <p:cNvPr id="7" name="Pil: høyre 6">
            <a:extLst>
              <a:ext uri="{FF2B5EF4-FFF2-40B4-BE49-F238E27FC236}">
                <a16:creationId xmlns:a16="http://schemas.microsoft.com/office/drawing/2014/main" id="{5E10D334-6A5A-6B3D-AFEF-4B6C5E548B2C}"/>
              </a:ext>
            </a:extLst>
          </p:cNvPr>
          <p:cNvSpPr/>
          <p:nvPr/>
        </p:nvSpPr>
        <p:spPr>
          <a:xfrm>
            <a:off x="4712374" y="2581832"/>
            <a:ext cx="745299" cy="10647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4D88DBD-8F60-6D0E-5A59-7AE35D474BF0}"/>
              </a:ext>
            </a:extLst>
          </p:cNvPr>
          <p:cNvSpPr txBox="1"/>
          <p:nvPr/>
        </p:nvSpPr>
        <p:spPr>
          <a:xfrm>
            <a:off x="5980677" y="2242159"/>
            <a:ext cx="276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"</a:t>
            </a:r>
            <a:r>
              <a:rPr lang="nb-NO" dirty="0" err="1"/>
              <a:t>Tabbed</a:t>
            </a:r>
            <a:r>
              <a:rPr lang="nb-NO" dirty="0"/>
              <a:t>" = Boks med faner</a:t>
            </a:r>
          </a:p>
        </p:txBody>
      </p:sp>
    </p:spTree>
    <p:extLst>
      <p:ext uri="{BB962C8B-B14F-4D97-AF65-F5344CB8AC3E}">
        <p14:creationId xmlns:p14="http://schemas.microsoft.com/office/powerpoint/2010/main" val="375805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220FB-1CD3-8448-5487-8FBBF1E47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4" y="365125"/>
            <a:ext cx="5474780" cy="52151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A49BF-7F7A-56C2-82D5-1A2CAA31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525" y="428060"/>
            <a:ext cx="6307074" cy="51259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6B2A21-0398-F7C5-E1F9-77E73DCFA5EA}"/>
              </a:ext>
            </a:extLst>
          </p:cNvPr>
          <p:cNvSpPr/>
          <p:nvPr/>
        </p:nvSpPr>
        <p:spPr>
          <a:xfrm>
            <a:off x="1569758" y="2293735"/>
            <a:ext cx="176001" cy="16420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9EC148-3CCB-DE8B-48F3-B5A61B5E4BD5}"/>
              </a:ext>
            </a:extLst>
          </p:cNvPr>
          <p:cNvSpPr/>
          <p:nvPr/>
        </p:nvSpPr>
        <p:spPr>
          <a:xfrm>
            <a:off x="1441603" y="3798765"/>
            <a:ext cx="176001" cy="16420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B1219B-EE15-BC64-727B-63DBD84EC5BF}"/>
              </a:ext>
            </a:extLst>
          </p:cNvPr>
          <p:cNvSpPr/>
          <p:nvPr/>
        </p:nvSpPr>
        <p:spPr>
          <a:xfrm>
            <a:off x="4721667" y="3793570"/>
            <a:ext cx="176001" cy="16420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5105B-6340-995B-D9F0-C9178ACB06DC}"/>
              </a:ext>
            </a:extLst>
          </p:cNvPr>
          <p:cNvSpPr txBox="1">
            <a:spLocks/>
          </p:cNvSpPr>
          <p:nvPr/>
        </p:nvSpPr>
        <p:spPr>
          <a:xfrm>
            <a:off x="2445983" y="2531562"/>
            <a:ext cx="1201640" cy="1089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45720" rIns="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800" dirty="0"/>
              <a:t>Indikerer at boksene vises uten border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8C8D8C-79CD-8F40-3087-EA39A339FA14}"/>
              </a:ext>
            </a:extLst>
          </p:cNvPr>
          <p:cNvCxnSpPr>
            <a:cxnSpLocks/>
          </p:cNvCxnSpPr>
          <p:nvPr/>
        </p:nvCxnSpPr>
        <p:spPr>
          <a:xfrm flipH="1" flipV="1">
            <a:off x="1751499" y="2453201"/>
            <a:ext cx="554117" cy="398969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1FBA7D-F64A-F1A4-5A70-B4716B2B8032}"/>
              </a:ext>
            </a:extLst>
          </p:cNvPr>
          <p:cNvCxnSpPr>
            <a:cxnSpLocks/>
          </p:cNvCxnSpPr>
          <p:nvPr/>
        </p:nvCxnSpPr>
        <p:spPr>
          <a:xfrm flipH="1">
            <a:off x="1617604" y="3254885"/>
            <a:ext cx="688012" cy="538685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D1A200-B503-75F4-3C20-E0A88AD4A615}"/>
              </a:ext>
            </a:extLst>
          </p:cNvPr>
          <p:cNvCxnSpPr>
            <a:cxnSpLocks/>
          </p:cNvCxnSpPr>
          <p:nvPr/>
        </p:nvCxnSpPr>
        <p:spPr>
          <a:xfrm>
            <a:off x="3816694" y="3302263"/>
            <a:ext cx="904973" cy="491307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D36DE-31F2-B667-32F3-76E5E898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6" y="168720"/>
            <a:ext cx="6538421" cy="568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A86CD5-00A0-407F-A12B-487106719256}"/>
              </a:ext>
            </a:extLst>
          </p:cNvPr>
          <p:cNvSpPr/>
          <p:nvPr/>
        </p:nvSpPr>
        <p:spPr>
          <a:xfrm>
            <a:off x="627134" y="4499717"/>
            <a:ext cx="176001" cy="16420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99F69C-5C73-3533-D275-F12B90A98465}"/>
              </a:ext>
            </a:extLst>
          </p:cNvPr>
          <p:cNvSpPr/>
          <p:nvPr/>
        </p:nvSpPr>
        <p:spPr>
          <a:xfrm>
            <a:off x="3342585" y="4499717"/>
            <a:ext cx="176001" cy="164204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FE15C8-7A5A-B5CC-52CB-30BA99AB69CA}"/>
              </a:ext>
            </a:extLst>
          </p:cNvPr>
          <p:cNvSpPr txBox="1">
            <a:spLocks/>
          </p:cNvSpPr>
          <p:nvPr/>
        </p:nvSpPr>
        <p:spPr>
          <a:xfrm>
            <a:off x="1467129" y="3204847"/>
            <a:ext cx="1187711" cy="8402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wrap="square" lIns="0" tIns="45720" rIns="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800" dirty="0"/>
              <a:t>Indikerer gjenbruk av bokser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9CE6AE-58F4-37C2-EA04-37AEE19C50FD}"/>
              </a:ext>
            </a:extLst>
          </p:cNvPr>
          <p:cNvCxnSpPr>
            <a:cxnSpLocks/>
          </p:cNvCxnSpPr>
          <p:nvPr/>
        </p:nvCxnSpPr>
        <p:spPr>
          <a:xfrm flipH="1">
            <a:off x="810820" y="4098218"/>
            <a:ext cx="573669" cy="386860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56FF0A-E31D-E520-5AD6-68A18463740B}"/>
              </a:ext>
            </a:extLst>
          </p:cNvPr>
          <p:cNvCxnSpPr>
            <a:cxnSpLocks/>
          </p:cNvCxnSpPr>
          <p:nvPr/>
        </p:nvCxnSpPr>
        <p:spPr>
          <a:xfrm>
            <a:off x="2771232" y="4098218"/>
            <a:ext cx="571353" cy="401499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DA48828-CA7F-2348-F5A6-1DD39475E24D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Boks med faner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F5B1B61-8FB0-CBBC-1E04-1C608F4E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62" y="1016927"/>
            <a:ext cx="9152413" cy="429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8">
            <a:extLst>
              <a:ext uri="{FF2B5EF4-FFF2-40B4-BE49-F238E27FC236}">
                <a16:creationId xmlns:a16="http://schemas.microsoft.com/office/drawing/2014/main" id="{7519C5D3-562C-D9B9-5DD8-7D4959E2C6B1}"/>
              </a:ext>
            </a:extLst>
          </p:cNvPr>
          <p:cNvSpPr/>
          <p:nvPr/>
        </p:nvSpPr>
        <p:spPr>
          <a:xfrm>
            <a:off x="816216" y="1053828"/>
            <a:ext cx="6312727" cy="28623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Lag en plan/disposisjon over temaer, sider og undersider som dere tror dere trenger</a:t>
            </a:r>
            <a:r>
              <a:rPr lang="nb-NO" sz="2000" b="1" dirty="0">
                <a:solidFill>
                  <a:srgbClr val="FF0000"/>
                </a:solidFill>
              </a:rPr>
              <a:t> før </a:t>
            </a:r>
            <a:r>
              <a:rPr lang="nb-NO" sz="2000" b="1" dirty="0">
                <a:solidFill>
                  <a:schemeClr val="tx1"/>
                </a:solidFill>
              </a:rPr>
              <a:t>dere begynner å lage sider og innhold. Bruk EndNote-guiden som inspirasjon. </a:t>
            </a:r>
          </a:p>
          <a:p>
            <a:endParaRPr lang="nb-NO" sz="2000" b="1" dirty="0">
              <a:solidFill>
                <a:schemeClr val="tx1"/>
              </a:solidFill>
            </a:endParaRPr>
          </a:p>
          <a:p>
            <a:r>
              <a:rPr lang="nb-NO" sz="2000" b="1" dirty="0">
                <a:solidFill>
                  <a:schemeClr val="tx1"/>
                </a:solidFill>
              </a:rPr>
              <a:t>Bli enige om en standard for figurene og tallmerkingen av disse (i EndNote-guiden ble </a:t>
            </a:r>
            <a:r>
              <a:rPr lang="nb-NO" sz="2000" b="1" dirty="0" err="1">
                <a:solidFill>
                  <a:schemeClr val="tx1"/>
                </a:solidFill>
              </a:rPr>
              <a:t>SnagIT</a:t>
            </a:r>
            <a:r>
              <a:rPr lang="nb-NO" sz="2000" b="1" dirty="0">
                <a:solidFill>
                  <a:schemeClr val="tx1"/>
                </a:solidFill>
              </a:rPr>
              <a:t> benyttet).</a:t>
            </a:r>
          </a:p>
          <a:p>
            <a:endParaRPr lang="nb-NO" sz="2000" b="1" dirty="0">
              <a:solidFill>
                <a:schemeClr val="tx1"/>
              </a:solidFill>
            </a:endParaRPr>
          </a:p>
          <a:p>
            <a:r>
              <a:rPr lang="nb-NO" sz="2000" b="1" dirty="0">
                <a:solidFill>
                  <a:schemeClr val="tx1"/>
                </a:solidFill>
              </a:rPr>
              <a:t>La figurene formidle informasjonen og bruk minst mulig tekst.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484AA6D-9667-D4E8-5EB3-72119F410AB4}"/>
              </a:ext>
            </a:extLst>
          </p:cNvPr>
          <p:cNvSpPr txBox="1"/>
          <p:nvPr/>
        </p:nvSpPr>
        <p:spPr>
          <a:xfrm>
            <a:off x="3721783" y="42906"/>
            <a:ext cx="521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err="1"/>
              <a:t>Zotero</a:t>
            </a:r>
            <a:r>
              <a:rPr lang="nb-NO" sz="3200" dirty="0"/>
              <a:t>-guide i </a:t>
            </a:r>
            <a:r>
              <a:rPr lang="nb-NO" sz="3200" dirty="0" err="1"/>
              <a:t>LibGuides</a:t>
            </a:r>
            <a:endParaRPr lang="nb-NO" sz="3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37343C-178D-1EB4-9255-886B84C4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674" y="1102289"/>
            <a:ext cx="3494110" cy="549892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245505A-F615-2B98-0D4B-3EFB2844C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16" y="4233797"/>
            <a:ext cx="3220385" cy="24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52B4CC3-A510-2711-CB4C-C3CBEA5A1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59" y="872017"/>
            <a:ext cx="8504657" cy="574597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44BEA0E-92B8-EC37-68C5-F374DD8F755B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Boks med faner</a:t>
            </a:r>
          </a:p>
        </p:txBody>
      </p:sp>
    </p:spTree>
    <p:extLst>
      <p:ext uri="{BB962C8B-B14F-4D97-AF65-F5344CB8AC3E}">
        <p14:creationId xmlns:p14="http://schemas.microsoft.com/office/powerpoint/2010/main" val="376750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341FE630-0327-8F56-43BC-1ECDD5BA704B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Legg til innhold i bokser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53F2804-19EA-8D36-02EF-BD7259BD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50" y="1427384"/>
            <a:ext cx="2171888" cy="488484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D08415C-432A-F6F5-A99B-BF83ABD82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813" y="1101139"/>
            <a:ext cx="7042143" cy="53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9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B820E462-21B3-BAC0-7D4B-7A39C183930A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Bilder/figurer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ADDD23F-B229-ADB9-3973-2E3BAC35EE16}"/>
              </a:ext>
            </a:extLst>
          </p:cNvPr>
          <p:cNvSpPr txBox="1"/>
          <p:nvPr/>
        </p:nvSpPr>
        <p:spPr>
          <a:xfrm>
            <a:off x="353955" y="6283890"/>
            <a:ext cx="447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Lag dokument med Alt-tekstene som brukes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FC4116-6D2E-58D2-835B-A28CBBE7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" y="679393"/>
            <a:ext cx="4573677" cy="310356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283F27-E1DE-A86F-A639-F4EC2F2A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445" y="732774"/>
            <a:ext cx="3906361" cy="360123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DDE4BCC-F46A-D0AA-CD9C-09D4529CC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076" y="851770"/>
            <a:ext cx="3075422" cy="34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5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75EB3FE-E5F0-B9C1-18C0-D2FC750CD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0" y="1603852"/>
            <a:ext cx="10615580" cy="365029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67E3E12-5F34-A04E-2AB4-D9632829537C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Redigere innholdet i bokser</a:t>
            </a:r>
          </a:p>
        </p:txBody>
      </p:sp>
    </p:spTree>
    <p:extLst>
      <p:ext uri="{BB962C8B-B14F-4D97-AF65-F5344CB8AC3E}">
        <p14:creationId xmlns:p14="http://schemas.microsoft.com/office/powerpoint/2010/main" val="349729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5B3C5F9-76CB-DE58-DBE8-BD00A6BF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7" y="1910090"/>
            <a:ext cx="10622071" cy="3329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ACF2A22-73D4-452E-B3A9-0B325288D689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Forhåndsvisning av side/underside</a:t>
            </a:r>
          </a:p>
        </p:txBody>
      </p:sp>
    </p:spTree>
    <p:extLst>
      <p:ext uri="{BB962C8B-B14F-4D97-AF65-F5344CB8AC3E}">
        <p14:creationId xmlns:p14="http://schemas.microsoft.com/office/powerpoint/2010/main" val="150171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3B954E8-636B-054B-C455-67367C632DA0}"/>
              </a:ext>
            </a:extLst>
          </p:cNvPr>
          <p:cNvGrpSpPr/>
          <p:nvPr/>
        </p:nvGrpSpPr>
        <p:grpSpPr>
          <a:xfrm>
            <a:off x="3527742" y="1306881"/>
            <a:ext cx="3696020" cy="1141274"/>
            <a:chOff x="3521479" y="793314"/>
            <a:chExt cx="3696020" cy="114127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5970E13-7A0B-46A3-CEC8-80866B3BFEC8}"/>
                </a:ext>
              </a:extLst>
            </p:cNvPr>
            <p:cNvGrpSpPr/>
            <p:nvPr/>
          </p:nvGrpSpPr>
          <p:grpSpPr>
            <a:xfrm>
              <a:off x="3521479" y="793314"/>
              <a:ext cx="3696020" cy="1141274"/>
              <a:chOff x="3634214" y="3110629"/>
              <a:chExt cx="3696020" cy="1141274"/>
            </a:xfrm>
          </p:grpSpPr>
          <p:pic>
            <p:nvPicPr>
              <p:cNvPr id="3" name="Bilde 2">
                <a:extLst>
                  <a:ext uri="{FF2B5EF4-FFF2-40B4-BE49-F238E27FC236}">
                    <a16:creationId xmlns:a16="http://schemas.microsoft.com/office/drawing/2014/main" id="{2A99852F-3E2C-93AD-2D66-B53DF551F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4214" y="3169769"/>
                <a:ext cx="3696020" cy="1082134"/>
              </a:xfrm>
              <a:prstGeom prst="rect">
                <a:avLst/>
              </a:prstGeom>
            </p:spPr>
          </p:pic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2D3814C2-B047-9401-185F-14FB9BE146FB}"/>
                  </a:ext>
                </a:extLst>
              </p:cNvPr>
              <p:cNvSpPr txBox="1"/>
              <p:nvPr/>
            </p:nvSpPr>
            <p:spPr>
              <a:xfrm>
                <a:off x="3920437" y="3110629"/>
                <a:ext cx="6515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60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6" name="TekstSylinder 5">
                <a:extLst>
                  <a:ext uri="{FF2B5EF4-FFF2-40B4-BE49-F238E27FC236}">
                    <a16:creationId xmlns:a16="http://schemas.microsoft.com/office/drawing/2014/main" id="{05C54C45-D6AA-D5C2-40BF-11AD10E03914}"/>
                  </a:ext>
                </a:extLst>
              </p:cNvPr>
              <p:cNvSpPr txBox="1"/>
              <p:nvPr/>
            </p:nvSpPr>
            <p:spPr>
              <a:xfrm>
                <a:off x="6004142" y="3110629"/>
                <a:ext cx="6515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60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</p:grpSp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0B9D1AC5-4193-5532-B9A8-61BFE4831A10}"/>
                </a:ext>
              </a:extLst>
            </p:cNvPr>
            <p:cNvSpPr txBox="1"/>
            <p:nvPr/>
          </p:nvSpPr>
          <p:spPr>
            <a:xfrm>
              <a:off x="4360932" y="798543"/>
              <a:ext cx="6515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6000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7DB2E40-11B4-7443-6242-BB83786B7C1E}"/>
              </a:ext>
            </a:extLst>
          </p:cNvPr>
          <p:cNvSpPr txBox="1"/>
          <p:nvPr/>
        </p:nvSpPr>
        <p:spPr>
          <a:xfrm>
            <a:off x="3068879" y="156172"/>
            <a:ext cx="8248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Ikke tukle med ting …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99D509B-BC67-CB60-990F-F50B306F4CD2}"/>
              </a:ext>
            </a:extLst>
          </p:cNvPr>
          <p:cNvSpPr txBox="1"/>
          <p:nvPr/>
        </p:nvSpPr>
        <p:spPr>
          <a:xfrm>
            <a:off x="2526084" y="3264714"/>
            <a:ext cx="8248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Alt som har med utseende, guide layout og CSS skal ordnes av Gunvor.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Ikke publiser guiden.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Ikke gå inn i de andre guidene som er i bruk.</a:t>
            </a:r>
          </a:p>
        </p:txBody>
      </p:sp>
    </p:spTree>
    <p:extLst>
      <p:ext uri="{BB962C8B-B14F-4D97-AF65-F5344CB8AC3E}">
        <p14:creationId xmlns:p14="http://schemas.microsoft.com/office/powerpoint/2010/main" val="365950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57AF0-363F-DCAD-22D3-76EDAABB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208540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1E7D31-E206-EADF-153B-4D77B5C98F7C}"/>
              </a:ext>
            </a:extLst>
          </p:cNvPr>
          <p:cNvSpPr/>
          <p:nvPr/>
        </p:nvSpPr>
        <p:spPr>
          <a:xfrm>
            <a:off x="7176720" y="408795"/>
            <a:ext cx="4549473" cy="1454331"/>
          </a:xfrm>
          <a:prstGeom prst="roundRect">
            <a:avLst>
              <a:gd name="adj" fmla="val 94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3200" dirty="0">
                <a:solidFill>
                  <a:schemeClr val="tx1"/>
                </a:solidFill>
              </a:rPr>
              <a:t>Worst case scenario:</a:t>
            </a:r>
          </a:p>
          <a:p>
            <a:pPr marL="287338"/>
            <a:r>
              <a:rPr lang="nb-NO" sz="2400" dirty="0" err="1">
                <a:solidFill>
                  <a:schemeClr val="tx1"/>
                </a:solidFill>
              </a:rPr>
              <a:t>When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people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can</a:t>
            </a:r>
            <a:r>
              <a:rPr lang="nb-NO" sz="2400" dirty="0">
                <a:solidFill>
                  <a:schemeClr val="tx1"/>
                </a:solidFill>
              </a:rPr>
              <a:t> do </a:t>
            </a:r>
            <a:r>
              <a:rPr lang="nb-NO" sz="2400" dirty="0" err="1">
                <a:solidFill>
                  <a:schemeClr val="tx1"/>
                </a:solidFill>
              </a:rPr>
              <a:t>whatever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they</a:t>
            </a:r>
            <a:r>
              <a:rPr lang="nb-NO" sz="2400" dirty="0">
                <a:solidFill>
                  <a:schemeClr val="tx1"/>
                </a:solidFill>
              </a:rPr>
              <a:t> </a:t>
            </a:r>
            <a:r>
              <a:rPr lang="nb-NO" sz="2400" dirty="0" err="1">
                <a:solidFill>
                  <a:schemeClr val="tx1"/>
                </a:solidFill>
              </a:rPr>
              <a:t>want</a:t>
            </a:r>
            <a:r>
              <a:rPr lang="nb-NO" sz="2400" dirty="0">
                <a:solidFill>
                  <a:schemeClr val="tx1"/>
                </a:solidFill>
              </a:rPr>
              <a:t>… </a:t>
            </a:r>
            <a:r>
              <a:rPr lang="nb-NO" sz="24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3A20E006-7C6B-FC71-5D7B-4DCE7CB15FB3}"/>
              </a:ext>
            </a:extLst>
          </p:cNvPr>
          <p:cNvSpPr/>
          <p:nvPr/>
        </p:nvSpPr>
        <p:spPr>
          <a:xfrm>
            <a:off x="1419438" y="2427995"/>
            <a:ext cx="9164944" cy="3398270"/>
          </a:xfrm>
          <a:prstGeom prst="roundRect">
            <a:avLst>
              <a:gd name="adj" fmla="val 447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B0BD17-EB5A-D36D-5391-6E1C7E54F211}"/>
              </a:ext>
            </a:extLst>
          </p:cNvPr>
          <p:cNvSpPr/>
          <p:nvPr/>
        </p:nvSpPr>
        <p:spPr>
          <a:xfrm>
            <a:off x="7841182" y="3045971"/>
            <a:ext cx="3479575" cy="488226"/>
          </a:xfrm>
          <a:prstGeom prst="roundRect">
            <a:avLst>
              <a:gd name="adj" fmla="val 89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dirty="0">
                <a:solidFill>
                  <a:schemeClr val="tx1"/>
                </a:solidFill>
              </a:rPr>
              <a:t>Topp-menyen (52 faner/sider)</a:t>
            </a:r>
          </a:p>
        </p:txBody>
      </p:sp>
    </p:spTree>
    <p:extLst>
      <p:ext uri="{BB962C8B-B14F-4D97-AF65-F5344CB8AC3E}">
        <p14:creationId xmlns:p14="http://schemas.microsoft.com/office/powerpoint/2010/main" val="2643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FB1C-A57C-0EA8-3069-6CFB89C2E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90" y="1122363"/>
            <a:ext cx="11912252" cy="1307328"/>
          </a:xfrm>
        </p:spPr>
        <p:txBody>
          <a:bodyPr/>
          <a:lstStyle/>
          <a:p>
            <a:r>
              <a:rPr lang="nb-NO" dirty="0" err="1"/>
              <a:t>LibGuides</a:t>
            </a:r>
            <a:r>
              <a:rPr lang="nb-NO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3608D-196F-CB8E-4811-7FB3C5B366B3}"/>
              </a:ext>
            </a:extLst>
          </p:cNvPr>
          <p:cNvSpPr txBox="1">
            <a:spLocks/>
          </p:cNvSpPr>
          <p:nvPr/>
        </p:nvSpPr>
        <p:spPr>
          <a:xfrm>
            <a:off x="2981844" y="2967277"/>
            <a:ext cx="648783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91440" rIns="91440" bIns="9144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lnSpc>
                <a:spcPct val="100000"/>
              </a:lnSpc>
              <a:buNone/>
            </a:pPr>
            <a:r>
              <a:rPr lang="nb-NO" sz="2000" b="1" dirty="0" err="1"/>
              <a:t>LibGuides</a:t>
            </a:r>
            <a:r>
              <a:rPr lang="nb-NO" sz="2000" b="1" dirty="0"/>
              <a:t> </a:t>
            </a:r>
            <a:r>
              <a:rPr lang="nb-NO" sz="2000" dirty="0"/>
              <a:t>lager </a:t>
            </a:r>
            <a:r>
              <a:rPr lang="nb-NO" sz="2000" b="1" dirty="0"/>
              <a:t>Guider</a:t>
            </a:r>
            <a:r>
              <a:rPr lang="nb-NO" sz="2000" dirty="0"/>
              <a:t>. En Guide vil typisk inneholde mange </a:t>
            </a:r>
            <a:r>
              <a:rPr lang="nb-NO" sz="2000" u="sng" dirty="0"/>
              <a:t>sider</a:t>
            </a:r>
            <a:r>
              <a:rPr lang="nb-NO" sz="2000" dirty="0"/>
              <a:t> og </a:t>
            </a:r>
            <a:r>
              <a:rPr lang="nb-NO" sz="2000" u="sng" dirty="0"/>
              <a:t>undersider</a:t>
            </a:r>
            <a:r>
              <a:rPr lang="nb-NO" sz="2000" dirty="0"/>
              <a:t> (Page og Sub-</a:t>
            </a:r>
            <a:r>
              <a:rPr lang="nb-NO" sz="2000" dirty="0" err="1"/>
              <a:t>page</a:t>
            </a:r>
            <a:r>
              <a:rPr lang="nb-NO" sz="2000" dirty="0"/>
              <a:t>). </a:t>
            </a:r>
            <a:br>
              <a:rPr lang="nb-NO" sz="2000" dirty="0"/>
            </a:br>
            <a:r>
              <a:rPr lang="nb-NO" sz="2000" dirty="0"/>
              <a:t>Sidene vil materialiseres som </a:t>
            </a:r>
            <a:r>
              <a:rPr lang="nb-NO" sz="2000" u="sng" dirty="0"/>
              <a:t>menyer</a:t>
            </a:r>
            <a:r>
              <a:rPr lang="nb-NO" sz="2000" dirty="0"/>
              <a:t> og </a:t>
            </a:r>
            <a:r>
              <a:rPr lang="nb-NO" sz="2000" u="sng" dirty="0"/>
              <a:t>undermenyer</a:t>
            </a:r>
            <a:r>
              <a:rPr lang="nb-NO" sz="2000" dirty="0"/>
              <a:t>, enten i en: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b-NO" sz="1800" b="1" dirty="0"/>
              <a:t>Topp-meny</a:t>
            </a:r>
            <a:r>
              <a:rPr lang="nb-NO" sz="1800" dirty="0"/>
              <a:t> (faner på toppen): </a:t>
            </a:r>
            <a:r>
              <a:rPr lang="nb-NO" sz="1800" dirty="0">
                <a:solidFill>
                  <a:srgbClr val="C00000"/>
                </a:solidFill>
              </a:rPr>
              <a:t>Tabs Layout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b-NO" sz="1800" b="1" dirty="0"/>
              <a:t>Venstre-meny</a:t>
            </a:r>
            <a:r>
              <a:rPr lang="nb-NO" sz="1800" dirty="0"/>
              <a:t>: </a:t>
            </a:r>
            <a:r>
              <a:rPr lang="nb-NO" sz="1800" dirty="0">
                <a:solidFill>
                  <a:srgbClr val="C00000"/>
                </a:solidFill>
              </a:rPr>
              <a:t>Side-Nav Layout  </a:t>
            </a:r>
            <a:r>
              <a:rPr lang="nb-NO" sz="1600" dirty="0"/>
              <a:t>(Nav=</a:t>
            </a:r>
            <a:r>
              <a:rPr lang="nb-NO" sz="1600" dirty="0" err="1"/>
              <a:t>Navigation</a:t>
            </a:r>
            <a:r>
              <a:rPr lang="nb-NO" sz="1600" dirty="0"/>
              <a:t>)</a:t>
            </a:r>
            <a:endParaRPr lang="nb-NO" sz="18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367180D-33F2-3FF6-6B23-C8734E29BB6B}"/>
              </a:ext>
            </a:extLst>
          </p:cNvPr>
          <p:cNvSpPr txBox="1"/>
          <p:nvPr/>
        </p:nvSpPr>
        <p:spPr>
          <a:xfrm>
            <a:off x="3926909" y="5949863"/>
            <a:ext cx="545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Jan Ove Rein og Jo Kristen Breivik Forthun</a:t>
            </a:r>
          </a:p>
        </p:txBody>
      </p:sp>
    </p:spTree>
    <p:extLst>
      <p:ext uri="{BB962C8B-B14F-4D97-AF65-F5344CB8AC3E}">
        <p14:creationId xmlns:p14="http://schemas.microsoft.com/office/powerpoint/2010/main" val="311919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4E0DD9C-2306-FC33-DDBD-EF3C16DC2677}"/>
              </a:ext>
            </a:extLst>
          </p:cNvPr>
          <p:cNvSpPr txBox="1">
            <a:spLocks/>
          </p:cNvSpPr>
          <p:nvPr/>
        </p:nvSpPr>
        <p:spPr>
          <a:xfrm>
            <a:off x="187890" y="1122363"/>
            <a:ext cx="11912252" cy="13073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err="1"/>
              <a:t>LibGuides</a:t>
            </a:r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r>
              <a:rPr lang="nb-NO" sz="2400" dirty="0"/>
              <a:t>Redigere </a:t>
            </a:r>
            <a:r>
              <a:rPr lang="nb-NO" sz="2400" dirty="0" err="1"/>
              <a:t>LibGuides</a:t>
            </a:r>
            <a:r>
              <a:rPr lang="nb-NO" sz="2400" dirty="0"/>
              <a:t>: </a:t>
            </a:r>
            <a:r>
              <a:rPr lang="nb-NO" sz="2400" dirty="0">
                <a:hlinkClick r:id="rId2"/>
              </a:rPr>
              <a:t>https://ntnu-no.libapps.com/libapps/login.php?site_id=25823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Veiledninger/videoer: </a:t>
            </a:r>
            <a:r>
              <a:rPr lang="nb-NO" sz="2400" dirty="0">
                <a:hlinkClick r:id="rId3"/>
              </a:rPr>
              <a:t>https://training.springshare.com/</a:t>
            </a:r>
            <a:r>
              <a:rPr lang="nb-N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34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B4FBF9D-C498-2D6D-40F0-DC8FAA177AA8}"/>
              </a:ext>
            </a:extLst>
          </p:cNvPr>
          <p:cNvGrpSpPr/>
          <p:nvPr/>
        </p:nvGrpSpPr>
        <p:grpSpPr>
          <a:xfrm>
            <a:off x="5955116" y="2083935"/>
            <a:ext cx="998608" cy="405457"/>
            <a:chOff x="5955116" y="2231075"/>
            <a:chExt cx="998608" cy="4054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004164-EA3C-4112-387B-BB8419BAF99F}"/>
                </a:ext>
              </a:extLst>
            </p:cNvPr>
            <p:cNvSpPr/>
            <p:nvPr/>
          </p:nvSpPr>
          <p:spPr>
            <a:xfrm>
              <a:off x="5964592" y="2253190"/>
              <a:ext cx="852814" cy="3637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Page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098198-D511-0A84-AF33-E8121BACBFD3}"/>
                </a:ext>
              </a:extLst>
            </p:cNvPr>
            <p:cNvGrpSpPr/>
            <p:nvPr/>
          </p:nvGrpSpPr>
          <p:grpSpPr>
            <a:xfrm>
              <a:off x="5955116" y="2231075"/>
              <a:ext cx="998608" cy="405457"/>
              <a:chOff x="5964592" y="2231075"/>
              <a:chExt cx="934442" cy="40545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F7BF56-7526-ACE7-0EAF-EBA66B49C362}"/>
                  </a:ext>
                </a:extLst>
              </p:cNvPr>
              <p:cNvSpPr/>
              <p:nvPr/>
            </p:nvSpPr>
            <p:spPr>
              <a:xfrm>
                <a:off x="6531759" y="2231075"/>
                <a:ext cx="367275" cy="401556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0BE780-430B-FDDF-5344-6497ABF6F2E8}"/>
                  </a:ext>
                </a:extLst>
              </p:cNvPr>
              <p:cNvSpPr/>
              <p:nvPr/>
            </p:nvSpPr>
            <p:spPr>
              <a:xfrm>
                <a:off x="5964592" y="2234976"/>
                <a:ext cx="869342" cy="401556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C1E66FA-4620-BCE4-583C-08AA11927BAA}"/>
              </a:ext>
            </a:extLst>
          </p:cNvPr>
          <p:cNvSpPr/>
          <p:nvPr/>
        </p:nvSpPr>
        <p:spPr>
          <a:xfrm>
            <a:off x="5693103" y="3098425"/>
            <a:ext cx="590426" cy="227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CB8BB-DEE1-0104-0205-F40FC3287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" r="4436"/>
          <a:stretch/>
        </p:blipFill>
        <p:spPr>
          <a:xfrm>
            <a:off x="622944" y="357631"/>
            <a:ext cx="9174974" cy="867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217F16-F27F-7E27-6CFD-46410598C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069"/>
          <a:stretch/>
        </p:blipFill>
        <p:spPr>
          <a:xfrm>
            <a:off x="622945" y="344912"/>
            <a:ext cx="10946111" cy="928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88BEA-6A8F-2FF2-2051-8D71A4ECF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2" t="13341" r="44646" b="2877"/>
          <a:stretch/>
        </p:blipFill>
        <p:spPr>
          <a:xfrm>
            <a:off x="650315" y="945926"/>
            <a:ext cx="2124850" cy="39975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063D77-E31F-C854-DA99-0FA011709198}"/>
              </a:ext>
            </a:extLst>
          </p:cNvPr>
          <p:cNvSpPr/>
          <p:nvPr/>
        </p:nvSpPr>
        <p:spPr>
          <a:xfrm>
            <a:off x="3651064" y="3127937"/>
            <a:ext cx="1119022" cy="2807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Sub page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2E13F4-162A-544C-75BE-CBB9212CED21}"/>
              </a:ext>
            </a:extLst>
          </p:cNvPr>
          <p:cNvSpPr/>
          <p:nvPr/>
        </p:nvSpPr>
        <p:spPr>
          <a:xfrm>
            <a:off x="3651064" y="3636760"/>
            <a:ext cx="1119022" cy="2807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Sub page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5A0C87-4CDB-5223-86E6-B72A28C3B327}"/>
              </a:ext>
            </a:extLst>
          </p:cNvPr>
          <p:cNvSpPr/>
          <p:nvPr/>
        </p:nvSpPr>
        <p:spPr>
          <a:xfrm>
            <a:off x="3651064" y="4145583"/>
            <a:ext cx="1119022" cy="2807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Sub page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73867F-CA80-4EBD-9311-8A10A9F84AD2}"/>
              </a:ext>
            </a:extLst>
          </p:cNvPr>
          <p:cNvSpPr/>
          <p:nvPr/>
        </p:nvSpPr>
        <p:spPr>
          <a:xfrm>
            <a:off x="2943373" y="1464585"/>
            <a:ext cx="5436952" cy="3637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Guide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7EEC94-5C66-156C-23D7-514D32AC1C72}"/>
              </a:ext>
            </a:extLst>
          </p:cNvPr>
          <p:cNvSpPr/>
          <p:nvPr/>
        </p:nvSpPr>
        <p:spPr>
          <a:xfrm>
            <a:off x="3996438" y="2106052"/>
            <a:ext cx="852814" cy="363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B86C7C3-2C2B-7643-C2EA-7DA55FBC25B7}"/>
              </a:ext>
            </a:extLst>
          </p:cNvPr>
          <p:cNvSpPr/>
          <p:nvPr/>
        </p:nvSpPr>
        <p:spPr>
          <a:xfrm>
            <a:off x="3010677" y="2106052"/>
            <a:ext cx="852813" cy="363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252330C-C9B7-5B84-6870-0FCB1A1ED093}"/>
              </a:ext>
            </a:extLst>
          </p:cNvPr>
          <p:cNvSpPr/>
          <p:nvPr/>
        </p:nvSpPr>
        <p:spPr>
          <a:xfrm>
            <a:off x="4982200" y="2106051"/>
            <a:ext cx="852814" cy="363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F68EB343-0924-DF5A-5CF0-0DAC9D267603}"/>
              </a:ext>
            </a:extLst>
          </p:cNvPr>
          <p:cNvCxnSpPr>
            <a:stCxn id="40" idx="2"/>
            <a:endCxn id="21" idx="1"/>
          </p:cNvCxnSpPr>
          <p:nvPr/>
        </p:nvCxnSpPr>
        <p:spPr>
          <a:xfrm rot="16200000" flipH="1">
            <a:off x="3144836" y="2762063"/>
            <a:ext cx="798476" cy="21398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02CF185F-48C1-E507-AFFF-1B4028AC8137}"/>
              </a:ext>
            </a:extLst>
          </p:cNvPr>
          <p:cNvCxnSpPr>
            <a:cxnSpLocks/>
            <a:stCxn id="40" idx="2"/>
            <a:endCxn id="24" idx="1"/>
          </p:cNvCxnSpPr>
          <p:nvPr/>
        </p:nvCxnSpPr>
        <p:spPr>
          <a:xfrm rot="16200000" flipH="1">
            <a:off x="2636013" y="3270886"/>
            <a:ext cx="1816122" cy="21398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486D0CE5-DAD1-0EE5-A4B3-AAC53DB1C515}"/>
              </a:ext>
            </a:extLst>
          </p:cNvPr>
          <p:cNvCxnSpPr>
            <a:cxnSpLocks/>
            <a:stCxn id="40" idx="2"/>
            <a:endCxn id="23" idx="1"/>
          </p:cNvCxnSpPr>
          <p:nvPr/>
        </p:nvCxnSpPr>
        <p:spPr>
          <a:xfrm rot="16200000" flipH="1">
            <a:off x="2890425" y="3016474"/>
            <a:ext cx="1307299" cy="21398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B726CA9-BD85-E245-23E9-26C8E638B79D}"/>
              </a:ext>
            </a:extLst>
          </p:cNvPr>
          <p:cNvSpPr/>
          <p:nvPr/>
        </p:nvSpPr>
        <p:spPr>
          <a:xfrm>
            <a:off x="5693103" y="2827899"/>
            <a:ext cx="590426" cy="2275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chemeClr val="tx1">
                    <a:lumMod val="65000"/>
                    <a:lumOff val="35000"/>
                  </a:schemeClr>
                </a:solidFill>
              </a:rPr>
              <a:t>Box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E90A524-8210-3A7F-132F-5B24A7F4BB63}"/>
              </a:ext>
            </a:extLst>
          </p:cNvPr>
          <p:cNvGrpSpPr/>
          <p:nvPr/>
        </p:nvGrpSpPr>
        <p:grpSpPr>
          <a:xfrm>
            <a:off x="4770086" y="3777114"/>
            <a:ext cx="1261496" cy="807837"/>
            <a:chOff x="5022738" y="2700790"/>
            <a:chExt cx="1261496" cy="80783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609FA0F-AE4E-F7A1-D86F-2D36AEC5E404}"/>
                </a:ext>
              </a:extLst>
            </p:cNvPr>
            <p:cNvCxnSpPr>
              <a:cxnSpLocks/>
              <a:stCxn id="23" idx="3"/>
              <a:endCxn id="35" idx="1"/>
            </p:cNvCxnSpPr>
            <p:nvPr/>
          </p:nvCxnSpPr>
          <p:spPr>
            <a:xfrm>
              <a:off x="5022738" y="2700790"/>
              <a:ext cx="666486" cy="1566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EBC9FAE-1526-2077-9EEF-1364A220EA13}"/>
                </a:ext>
              </a:extLst>
            </p:cNvPr>
            <p:cNvCxnSpPr>
              <a:cxnSpLocks/>
              <a:stCxn id="23" idx="3"/>
              <a:endCxn id="36" idx="1"/>
            </p:cNvCxnSpPr>
            <p:nvPr/>
          </p:nvCxnSpPr>
          <p:spPr>
            <a:xfrm>
              <a:off x="5022738" y="2700790"/>
              <a:ext cx="668778" cy="423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8B88D2-E57C-BCC9-2278-C51D526B0CB2}"/>
                </a:ext>
              </a:extLst>
            </p:cNvPr>
            <p:cNvCxnSpPr>
              <a:cxnSpLocks/>
              <a:stCxn id="23" idx="3"/>
              <a:endCxn id="37" idx="1"/>
            </p:cNvCxnSpPr>
            <p:nvPr/>
          </p:nvCxnSpPr>
          <p:spPr>
            <a:xfrm>
              <a:off x="5022738" y="2700790"/>
              <a:ext cx="668778" cy="6940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BA5F2BC-E172-92A9-1ABB-C2EBC783B7F4}"/>
                </a:ext>
              </a:extLst>
            </p:cNvPr>
            <p:cNvSpPr/>
            <p:nvPr/>
          </p:nvSpPr>
          <p:spPr>
            <a:xfrm>
              <a:off x="5691516" y="3281086"/>
              <a:ext cx="590426" cy="2275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Box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EDF615-FFEB-17E9-8017-C2937E83EC2C}"/>
                </a:ext>
              </a:extLst>
            </p:cNvPr>
            <p:cNvSpPr/>
            <p:nvPr/>
          </p:nvSpPr>
          <p:spPr>
            <a:xfrm>
              <a:off x="5691516" y="3010560"/>
              <a:ext cx="592718" cy="2275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Box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FF59C63-08A5-FC96-FD04-D3587AFF2AAF}"/>
                </a:ext>
              </a:extLst>
            </p:cNvPr>
            <p:cNvSpPr/>
            <p:nvPr/>
          </p:nvSpPr>
          <p:spPr>
            <a:xfrm>
              <a:off x="5689224" y="2743628"/>
              <a:ext cx="592718" cy="2275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Box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2228A2C-B172-AF93-8975-958B79D74B04}"/>
              </a:ext>
            </a:extLst>
          </p:cNvPr>
          <p:cNvGrpSpPr/>
          <p:nvPr/>
        </p:nvGrpSpPr>
        <p:grpSpPr>
          <a:xfrm>
            <a:off x="6029290" y="3853304"/>
            <a:ext cx="1941836" cy="702196"/>
            <a:chOff x="6565619" y="5396746"/>
            <a:chExt cx="1939544" cy="702196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D535D1-3345-C4EB-C3D8-83C565F629D5}"/>
                </a:ext>
              </a:extLst>
            </p:cNvPr>
            <p:cNvSpPr/>
            <p:nvPr/>
          </p:nvSpPr>
          <p:spPr>
            <a:xfrm>
              <a:off x="7395093" y="5396746"/>
              <a:ext cx="1110070" cy="168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05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r>
                <a:rPr lang="nb-NO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 Asset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FF26F98-5C9A-4AE2-7CD8-88504733757A}"/>
                </a:ext>
              </a:extLst>
            </p:cNvPr>
            <p:cNvSpPr/>
            <p:nvPr/>
          </p:nvSpPr>
          <p:spPr>
            <a:xfrm>
              <a:off x="7395093" y="5663523"/>
              <a:ext cx="1110070" cy="168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05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r>
                <a:rPr lang="nb-NO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 Asset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CB5F8BF-C536-29CA-66DF-70AD91690217}"/>
                </a:ext>
              </a:extLst>
            </p:cNvPr>
            <p:cNvSpPr/>
            <p:nvPr/>
          </p:nvSpPr>
          <p:spPr>
            <a:xfrm>
              <a:off x="7395093" y="5930301"/>
              <a:ext cx="1110070" cy="168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05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r>
                <a:rPr lang="nb-NO" sz="105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 Asset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1A79256-DD5B-47F1-4551-DC7F7B1DEDD0}"/>
                </a:ext>
              </a:extLst>
            </p:cNvPr>
            <p:cNvCxnSpPr>
              <a:cxnSpLocks/>
              <a:stCxn id="35" idx="3"/>
              <a:endCxn id="88" idx="1"/>
            </p:cNvCxnSpPr>
            <p:nvPr/>
          </p:nvCxnSpPr>
          <p:spPr>
            <a:xfrm>
              <a:off x="6565619" y="5477165"/>
              <a:ext cx="829474" cy="3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14CDD90-212D-6D5E-8B74-07B8B4B92FF1}"/>
                </a:ext>
              </a:extLst>
            </p:cNvPr>
            <p:cNvCxnSpPr>
              <a:cxnSpLocks/>
              <a:stCxn id="36" idx="3"/>
              <a:endCxn id="89" idx="1"/>
            </p:cNvCxnSpPr>
            <p:nvPr/>
          </p:nvCxnSpPr>
          <p:spPr>
            <a:xfrm>
              <a:off x="6567908" y="5744097"/>
              <a:ext cx="827184" cy="3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1041F4B-AC35-0E87-AEFC-83E9A3502629}"/>
                </a:ext>
              </a:extLst>
            </p:cNvPr>
            <p:cNvCxnSpPr>
              <a:cxnSpLocks/>
              <a:stCxn id="37" idx="3"/>
              <a:endCxn id="90" idx="1"/>
            </p:cNvCxnSpPr>
            <p:nvPr/>
          </p:nvCxnSpPr>
          <p:spPr>
            <a:xfrm flipV="1">
              <a:off x="6565619" y="6014622"/>
              <a:ext cx="829474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4A149B61-A625-1661-7425-FF71238D04DF}"/>
              </a:ext>
            </a:extLst>
          </p:cNvPr>
          <p:cNvCxnSpPr>
            <a:cxnSpLocks/>
            <a:stCxn id="41" idx="2"/>
            <a:endCxn id="38" idx="1"/>
          </p:cNvCxnSpPr>
          <p:nvPr/>
        </p:nvCxnSpPr>
        <p:spPr>
          <a:xfrm rot="16200000" flipH="1">
            <a:off x="5314927" y="2563494"/>
            <a:ext cx="471856" cy="28449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871E43D-893A-C092-B9A4-3CE0F2F3899B}"/>
              </a:ext>
            </a:extLst>
          </p:cNvPr>
          <p:cNvGrpSpPr/>
          <p:nvPr/>
        </p:nvGrpSpPr>
        <p:grpSpPr>
          <a:xfrm>
            <a:off x="6283529" y="2941670"/>
            <a:ext cx="1680968" cy="480562"/>
            <a:chOff x="6423206" y="2438153"/>
            <a:chExt cx="1680968" cy="480562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133AE46F-5ADD-2E54-F118-AECDEA280D82}"/>
                </a:ext>
              </a:extLst>
            </p:cNvPr>
            <p:cNvSpPr/>
            <p:nvPr/>
          </p:nvSpPr>
          <p:spPr>
            <a:xfrm>
              <a:off x="6999020" y="2480680"/>
              <a:ext cx="1103442" cy="168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05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r>
                <a:rPr lang="nb-NO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 Asset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D00B1056-E4CE-F5ED-2D31-C7A5F71E857F}"/>
                </a:ext>
              </a:extLst>
            </p:cNvPr>
            <p:cNvSpPr/>
            <p:nvPr/>
          </p:nvSpPr>
          <p:spPr>
            <a:xfrm>
              <a:off x="7000731" y="2750074"/>
              <a:ext cx="1103443" cy="1686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05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r>
                <a:rPr lang="nb-NO" sz="10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/ Asset</a:t>
              </a:r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0FED6C70-2797-38D8-C942-038FA5FAFEC7}"/>
                </a:ext>
              </a:extLst>
            </p:cNvPr>
            <p:cNvCxnSpPr>
              <a:cxnSpLocks/>
              <a:stCxn id="38" idx="3"/>
              <a:endCxn id="203" idx="1"/>
            </p:cNvCxnSpPr>
            <p:nvPr/>
          </p:nvCxnSpPr>
          <p:spPr>
            <a:xfrm>
              <a:off x="6423206" y="2438153"/>
              <a:ext cx="575814" cy="1268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B71072F-0528-A5B8-D422-33502458DDEC}"/>
                </a:ext>
              </a:extLst>
            </p:cNvPr>
            <p:cNvCxnSpPr>
              <a:cxnSpLocks/>
              <a:stCxn id="39" idx="3"/>
              <a:endCxn id="204" idx="1"/>
            </p:cNvCxnSpPr>
            <p:nvPr/>
          </p:nvCxnSpPr>
          <p:spPr>
            <a:xfrm>
              <a:off x="6423206" y="2708679"/>
              <a:ext cx="577525" cy="1257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3CC7F44-BD28-7978-B930-C9015D2F1FBC}"/>
              </a:ext>
            </a:extLst>
          </p:cNvPr>
          <p:cNvSpPr/>
          <p:nvPr/>
        </p:nvSpPr>
        <p:spPr>
          <a:xfrm>
            <a:off x="8468949" y="1843516"/>
            <a:ext cx="1343644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typer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Bokser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Standard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Tabbed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Profile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Gallery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A292DDC8-85EE-01AF-E672-C24B11AE631C}"/>
              </a:ext>
            </a:extLst>
          </p:cNvPr>
          <p:cNvSpPr/>
          <p:nvPr/>
        </p:nvSpPr>
        <p:spPr>
          <a:xfrm>
            <a:off x="5015340" y="2739252"/>
            <a:ext cx="1404041" cy="2001321"/>
          </a:xfrm>
          <a:prstGeom prst="roundRect">
            <a:avLst>
              <a:gd name="adj" fmla="val 6308"/>
            </a:avLst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9" name="Speech Bubble: Rectangle with Corners Rounded 108">
            <a:extLst>
              <a:ext uri="{FF2B5EF4-FFF2-40B4-BE49-F238E27FC236}">
                <a16:creationId xmlns:a16="http://schemas.microsoft.com/office/drawing/2014/main" id="{33377AC2-FBBE-9639-1893-0D1715013D37}"/>
              </a:ext>
            </a:extLst>
          </p:cNvPr>
          <p:cNvSpPr/>
          <p:nvPr/>
        </p:nvSpPr>
        <p:spPr>
          <a:xfrm>
            <a:off x="4631648" y="5260642"/>
            <a:ext cx="2322076" cy="917967"/>
          </a:xfrm>
          <a:prstGeom prst="wedgeRoundRectCallout">
            <a:avLst>
              <a:gd name="adj1" fmla="val 16786"/>
              <a:gd name="adj2" fmla="val -1052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Bokser brukes for å styre </a:t>
            </a:r>
            <a:r>
              <a:rPr lang="nb-NO" sz="1600" b="1" dirty="0">
                <a:solidFill>
                  <a:schemeClr val="tx1"/>
                </a:solidFill>
              </a:rPr>
              <a:t>hvor</a:t>
            </a:r>
            <a:r>
              <a:rPr lang="nb-NO" sz="1600" dirty="0">
                <a:solidFill>
                  <a:schemeClr val="tx1"/>
                </a:solidFill>
              </a:rPr>
              <a:t> man plasserer innholdet på siden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19FD7FCD-2CDA-022C-4AAF-696BB37FE416}"/>
              </a:ext>
            </a:extLst>
          </p:cNvPr>
          <p:cNvSpPr/>
          <p:nvPr/>
        </p:nvSpPr>
        <p:spPr>
          <a:xfrm>
            <a:off x="6695389" y="2733421"/>
            <a:ext cx="1404041" cy="2007152"/>
          </a:xfrm>
          <a:prstGeom prst="roundRect">
            <a:avLst>
              <a:gd name="adj" fmla="val 6308"/>
            </a:avLst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A9E55-A201-4708-B7FD-F99EE5C15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28945" b="92288"/>
          <a:stretch/>
        </p:blipFill>
        <p:spPr>
          <a:xfrm>
            <a:off x="10035215" y="2234976"/>
            <a:ext cx="1089845" cy="212933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147EBF-D699-7167-FE51-C06E3BFAD04E}"/>
              </a:ext>
            </a:extLst>
          </p:cNvPr>
          <p:cNvSpPr/>
          <p:nvPr/>
        </p:nvSpPr>
        <p:spPr>
          <a:xfrm>
            <a:off x="10035215" y="1843516"/>
            <a:ext cx="1533841" cy="2952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Format/type innhold: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771045-843C-59C9-0D9A-7629E59513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56"/>
          <a:stretch/>
        </p:blipFill>
        <p:spPr>
          <a:xfrm>
            <a:off x="10035215" y="2483380"/>
            <a:ext cx="1533841" cy="253847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57397E-4BF9-257E-93EB-D0A81ECE08C6}"/>
              </a:ext>
            </a:extLst>
          </p:cNvPr>
          <p:cNvSpPr/>
          <p:nvPr/>
        </p:nvSpPr>
        <p:spPr>
          <a:xfrm>
            <a:off x="5696469" y="3373401"/>
            <a:ext cx="590426" cy="2275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chemeClr val="bg1">
                    <a:lumMod val="65000"/>
                  </a:schemeClr>
                </a:solidFill>
              </a:rPr>
              <a:t>Box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9500945-9A1B-62AD-9651-20F86FDF6A35}"/>
              </a:ext>
            </a:extLst>
          </p:cNvPr>
          <p:cNvCxnSpPr>
            <a:cxnSpLocks/>
            <a:stCxn id="41" idx="2"/>
            <a:endCxn id="3" idx="1"/>
          </p:cNvCxnSpPr>
          <p:nvPr/>
        </p:nvCxnSpPr>
        <p:spPr>
          <a:xfrm rot="16200000" flipH="1">
            <a:off x="5043859" y="2834562"/>
            <a:ext cx="1017358" cy="287862"/>
          </a:xfrm>
          <a:prstGeom prst="bent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or: Elbow 196">
            <a:extLst>
              <a:ext uri="{FF2B5EF4-FFF2-40B4-BE49-F238E27FC236}">
                <a16:creationId xmlns:a16="http://schemas.microsoft.com/office/drawing/2014/main" id="{7EDEDAC4-F47C-D389-6526-DFA8572E621D}"/>
              </a:ext>
            </a:extLst>
          </p:cNvPr>
          <p:cNvCxnSpPr>
            <a:cxnSpLocks/>
            <a:stCxn id="41" idx="2"/>
            <a:endCxn id="39" idx="1"/>
          </p:cNvCxnSpPr>
          <p:nvPr/>
        </p:nvCxnSpPr>
        <p:spPr>
          <a:xfrm rot="16200000" flipH="1">
            <a:off x="5179664" y="2698757"/>
            <a:ext cx="742382" cy="28449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DE874E-1BE2-8CBE-864E-47A01F957476}"/>
              </a:ext>
            </a:extLst>
          </p:cNvPr>
          <p:cNvSpPr txBox="1"/>
          <p:nvPr/>
        </p:nvSpPr>
        <p:spPr>
          <a:xfrm>
            <a:off x="6685253" y="2733969"/>
            <a:ext cx="14040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100" dirty="0"/>
              <a:t>Format/type innhold: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FC8B46-D391-1F11-DC4A-6D40CECAFE86}"/>
              </a:ext>
            </a:extLst>
          </p:cNvPr>
          <p:cNvSpPr/>
          <p:nvPr/>
        </p:nvSpPr>
        <p:spPr>
          <a:xfrm>
            <a:off x="9998891" y="2214888"/>
            <a:ext cx="1183984" cy="24759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4BE4E-172C-688A-DFA8-D8EE6024DD38}"/>
              </a:ext>
            </a:extLst>
          </p:cNvPr>
          <p:cNvSpPr/>
          <p:nvPr/>
        </p:nvSpPr>
        <p:spPr>
          <a:xfrm>
            <a:off x="3936569" y="1535013"/>
            <a:ext cx="4293031" cy="22754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F.ex: en guide for </a:t>
            </a:r>
            <a:r>
              <a:rPr lang="nb-NO" sz="1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hver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fagside, eller en for </a:t>
            </a:r>
            <a:r>
              <a:rPr lang="nb-NO" sz="1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alle</a:t>
            </a: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fagsidene</a:t>
            </a:r>
            <a:endParaRPr lang="nb-NO" sz="1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B7A54F-5AE0-B131-2F4A-E5F111D924F4}"/>
              </a:ext>
            </a:extLst>
          </p:cNvPr>
          <p:cNvSpPr/>
          <p:nvPr/>
        </p:nvSpPr>
        <p:spPr>
          <a:xfrm>
            <a:off x="818523" y="1749948"/>
            <a:ext cx="1605718" cy="282251"/>
          </a:xfrm>
          <a:prstGeom prst="roundRect">
            <a:avLst>
              <a:gd name="adj" fmla="val 20833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BAA295AC-1994-8725-AD3A-F3D375C9B58A}"/>
              </a:ext>
            </a:extLst>
          </p:cNvPr>
          <p:cNvSpPr/>
          <p:nvPr/>
        </p:nvSpPr>
        <p:spPr>
          <a:xfrm>
            <a:off x="2085725" y="5260641"/>
            <a:ext cx="2124850" cy="917967"/>
          </a:xfrm>
          <a:prstGeom prst="wedgeRoundRectCallout">
            <a:avLst>
              <a:gd name="adj1" fmla="val 22580"/>
              <a:gd name="adj2" fmla="val -1134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Pages 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blir </a:t>
            </a: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menyen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Topp-meny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eller </a:t>
            </a:r>
            <a:b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Venstre-meny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53AA20-9BD3-6BE9-AFF1-E824DF7BD0E5}"/>
              </a:ext>
            </a:extLst>
          </p:cNvPr>
          <p:cNvSpPr/>
          <p:nvPr/>
        </p:nvSpPr>
        <p:spPr>
          <a:xfrm>
            <a:off x="7464612" y="4769650"/>
            <a:ext cx="3262841" cy="1304684"/>
          </a:xfrm>
          <a:custGeom>
            <a:avLst/>
            <a:gdLst>
              <a:gd name="connsiteX0" fmla="*/ 423469 w 3258206"/>
              <a:gd name="connsiteY0" fmla="*/ 0 h 1304684"/>
              <a:gd name="connsiteX1" fmla="*/ 1357586 w 3258206"/>
              <a:gd name="connsiteY1" fmla="*/ 637592 h 1304684"/>
              <a:gd name="connsiteX2" fmla="*/ 2483314 w 3258206"/>
              <a:gd name="connsiteY2" fmla="*/ 637592 h 1304684"/>
              <a:gd name="connsiteX3" fmla="*/ 2754149 w 3258206"/>
              <a:gd name="connsiteY3" fmla="*/ 310779 h 1304684"/>
              <a:gd name="connsiteX4" fmla="*/ 2947975 w 3258206"/>
              <a:gd name="connsiteY4" fmla="*/ 637592 h 1304684"/>
              <a:gd name="connsiteX5" fmla="*/ 3147022 w 3258206"/>
              <a:gd name="connsiteY5" fmla="*/ 637592 h 1304684"/>
              <a:gd name="connsiteX6" fmla="*/ 3258206 w 3258206"/>
              <a:gd name="connsiteY6" fmla="*/ 748776 h 1304684"/>
              <a:gd name="connsiteX7" fmla="*/ 3258206 w 3258206"/>
              <a:gd name="connsiteY7" fmla="*/ 749022 h 1304684"/>
              <a:gd name="connsiteX8" fmla="*/ 3258206 w 3258206"/>
              <a:gd name="connsiteY8" fmla="*/ 749024 h 1304684"/>
              <a:gd name="connsiteX9" fmla="*/ 3258206 w 3258206"/>
              <a:gd name="connsiteY9" fmla="*/ 915547 h 1304684"/>
              <a:gd name="connsiteX10" fmla="*/ 3258206 w 3258206"/>
              <a:gd name="connsiteY10" fmla="*/ 915720 h 1304684"/>
              <a:gd name="connsiteX11" fmla="*/ 3258206 w 3258206"/>
              <a:gd name="connsiteY11" fmla="*/ 1193499 h 1304684"/>
              <a:gd name="connsiteX12" fmla="*/ 3258206 w 3258206"/>
              <a:gd name="connsiteY12" fmla="*/ 1193549 h 1304684"/>
              <a:gd name="connsiteX13" fmla="*/ 3147071 w 3258206"/>
              <a:gd name="connsiteY13" fmla="*/ 1304684 h 1304684"/>
              <a:gd name="connsiteX14" fmla="*/ 2948151 w 3258206"/>
              <a:gd name="connsiteY14" fmla="*/ 1304684 h 1304684"/>
              <a:gd name="connsiteX15" fmla="*/ 2483068 w 3258206"/>
              <a:gd name="connsiteY15" fmla="*/ 1304684 h 1304684"/>
              <a:gd name="connsiteX16" fmla="*/ 1509010 w 3258206"/>
              <a:gd name="connsiteY16" fmla="*/ 1304684 h 1304684"/>
              <a:gd name="connsiteX17" fmla="*/ 1509005 w 3258206"/>
              <a:gd name="connsiteY17" fmla="*/ 1304683 h 1304684"/>
              <a:gd name="connsiteX18" fmla="*/ 1357586 w 3258206"/>
              <a:gd name="connsiteY18" fmla="*/ 1304683 h 1304684"/>
              <a:gd name="connsiteX19" fmla="*/ 543034 w 3258206"/>
              <a:gd name="connsiteY19" fmla="*/ 1304683 h 1304684"/>
              <a:gd name="connsiteX20" fmla="*/ 111184 w 3258206"/>
              <a:gd name="connsiteY20" fmla="*/ 1304683 h 1304684"/>
              <a:gd name="connsiteX21" fmla="*/ 0 w 3258206"/>
              <a:gd name="connsiteY21" fmla="*/ 1193499 h 1304684"/>
              <a:gd name="connsiteX22" fmla="*/ 0 w 3258206"/>
              <a:gd name="connsiteY22" fmla="*/ 915547 h 1304684"/>
              <a:gd name="connsiteX23" fmla="*/ 0 w 3258206"/>
              <a:gd name="connsiteY23" fmla="*/ 748776 h 1304684"/>
              <a:gd name="connsiteX24" fmla="*/ 111184 w 3258206"/>
              <a:gd name="connsiteY24" fmla="*/ 637592 h 1304684"/>
              <a:gd name="connsiteX25" fmla="*/ 543034 w 3258206"/>
              <a:gd name="connsiteY25" fmla="*/ 637592 h 13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58206" h="1304684">
                <a:moveTo>
                  <a:pt x="423469" y="0"/>
                </a:moveTo>
                <a:lnTo>
                  <a:pt x="1357586" y="637592"/>
                </a:lnTo>
                <a:lnTo>
                  <a:pt x="2483314" y="637592"/>
                </a:lnTo>
                <a:lnTo>
                  <a:pt x="2754149" y="310779"/>
                </a:lnTo>
                <a:lnTo>
                  <a:pt x="2947975" y="637592"/>
                </a:lnTo>
                <a:lnTo>
                  <a:pt x="3147022" y="637592"/>
                </a:lnTo>
                <a:cubicBezTo>
                  <a:pt x="3208427" y="637592"/>
                  <a:pt x="3258206" y="687371"/>
                  <a:pt x="3258206" y="748776"/>
                </a:cubicBezTo>
                <a:lnTo>
                  <a:pt x="3258206" y="749022"/>
                </a:lnTo>
                <a:lnTo>
                  <a:pt x="3258206" y="749024"/>
                </a:lnTo>
                <a:lnTo>
                  <a:pt x="3258206" y="915547"/>
                </a:lnTo>
                <a:lnTo>
                  <a:pt x="3258206" y="915720"/>
                </a:lnTo>
                <a:lnTo>
                  <a:pt x="3258206" y="1193499"/>
                </a:lnTo>
                <a:lnTo>
                  <a:pt x="3258206" y="1193549"/>
                </a:lnTo>
                <a:cubicBezTo>
                  <a:pt x="3258206" y="1254927"/>
                  <a:pt x="3208449" y="1304684"/>
                  <a:pt x="3147071" y="1304684"/>
                </a:cubicBezTo>
                <a:lnTo>
                  <a:pt x="2948151" y="1304684"/>
                </a:lnTo>
                <a:lnTo>
                  <a:pt x="2483068" y="1304684"/>
                </a:lnTo>
                <a:lnTo>
                  <a:pt x="1509010" y="1304684"/>
                </a:lnTo>
                <a:lnTo>
                  <a:pt x="1509005" y="1304683"/>
                </a:lnTo>
                <a:lnTo>
                  <a:pt x="1357586" y="1304683"/>
                </a:lnTo>
                <a:lnTo>
                  <a:pt x="543034" y="1304683"/>
                </a:lnTo>
                <a:lnTo>
                  <a:pt x="111184" y="1304683"/>
                </a:lnTo>
                <a:cubicBezTo>
                  <a:pt x="49779" y="1304683"/>
                  <a:pt x="0" y="1254904"/>
                  <a:pt x="0" y="1193499"/>
                </a:cubicBezTo>
                <a:lnTo>
                  <a:pt x="0" y="915547"/>
                </a:lnTo>
                <a:lnTo>
                  <a:pt x="0" y="748776"/>
                </a:lnTo>
                <a:cubicBezTo>
                  <a:pt x="0" y="687371"/>
                  <a:pt x="49779" y="637592"/>
                  <a:pt x="111184" y="637592"/>
                </a:cubicBezTo>
                <a:lnTo>
                  <a:pt x="543034" y="6375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600" dirty="0">
              <a:solidFill>
                <a:schemeClr val="tx1"/>
              </a:solidFill>
            </a:endParaRPr>
          </a:p>
          <a:p>
            <a:pPr algn="ctr"/>
            <a:endParaRPr lang="nb-NO" sz="2400" dirty="0">
              <a:solidFill>
                <a:schemeClr val="tx1"/>
              </a:solidFill>
            </a:endParaRP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Hva slags </a:t>
            </a:r>
            <a:r>
              <a:rPr lang="nb-NO" sz="1600" b="1" dirty="0">
                <a:solidFill>
                  <a:schemeClr val="tx1"/>
                </a:solidFill>
              </a:rPr>
              <a:t>type innhold </a:t>
            </a:r>
            <a:r>
              <a:rPr lang="nb-NO" sz="1600" dirty="0">
                <a:solidFill>
                  <a:schemeClr val="tx1"/>
                </a:solidFill>
              </a:rPr>
              <a:t>boksen skal inneholde (kan editeres/endres)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1" grpId="0" animBg="1"/>
      <p:bldP spid="23" grpId="0" animBg="1"/>
      <p:bldP spid="24" grpId="0" animBg="1"/>
      <p:bldP spid="33" grpId="0" animBg="1"/>
      <p:bldP spid="34" grpId="0" animBg="1"/>
      <p:bldP spid="40" grpId="0" animBg="1"/>
      <p:bldP spid="41" grpId="0" animBg="1"/>
      <p:bldP spid="38" grpId="0" animBg="1"/>
      <p:bldP spid="7" grpId="0" animBg="1"/>
      <p:bldP spid="66" grpId="0" animBg="1"/>
      <p:bldP spid="109" grpId="0" animBg="1"/>
      <p:bldP spid="116" grpId="0" animBg="1"/>
      <p:bldP spid="11" grpId="0" animBg="1"/>
      <p:bldP spid="3" grpId="0" animBg="1"/>
      <p:bldP spid="13" grpId="0"/>
      <p:bldP spid="17" grpId="0" animBg="1"/>
      <p:bldP spid="15" grpId="0" animBg="1"/>
      <p:bldP spid="4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F96DE9E4-1DC8-1FEF-166D-57D9F31C83F9}"/>
              </a:ext>
            </a:extLst>
          </p:cNvPr>
          <p:cNvSpPr/>
          <p:nvPr/>
        </p:nvSpPr>
        <p:spPr>
          <a:xfrm>
            <a:off x="601640" y="701127"/>
            <a:ext cx="10684816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Groups</a:t>
            </a: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ligger på nivået over </a:t>
            </a:r>
            <a:r>
              <a:rPr lang="nb-NO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Guider</a:t>
            </a: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og vil typisk inneholde mange (en gruppe) Guider.  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1072263-E055-87BC-2470-E5250A6AC5BB}"/>
              </a:ext>
            </a:extLst>
          </p:cNvPr>
          <p:cNvSpPr txBox="1"/>
          <p:nvPr/>
        </p:nvSpPr>
        <p:spPr>
          <a:xfrm>
            <a:off x="601640" y="105218"/>
            <a:ext cx="4860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Groups (CMS </a:t>
            </a:r>
            <a:r>
              <a:rPr lang="nb-NO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Only</a:t>
            </a:r>
            <a:r>
              <a:rPr lang="nb-N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nb-NO" sz="2800" dirty="0"/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BF715D76-B20D-9F18-2304-6CD94A77A479}"/>
              </a:ext>
            </a:extLst>
          </p:cNvPr>
          <p:cNvSpPr txBox="1"/>
          <p:nvPr/>
        </p:nvSpPr>
        <p:spPr>
          <a:xfrm>
            <a:off x="532633" y="5946183"/>
            <a:ext cx="66235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CSS (</a:t>
            </a:r>
            <a:r>
              <a:rPr lang="nb-NO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Cascading</a:t>
            </a:r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Style </a:t>
            </a:r>
            <a:r>
              <a:rPr lang="nb-NO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Sheets</a:t>
            </a:r>
            <a: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styrer utseendet (layout) for alle Guider i en gruppe </a:t>
            </a:r>
            <a:endParaRPr lang="nb-NO" sz="1400" dirty="0"/>
          </a:p>
        </p:txBody>
      </p:sp>
      <p:pic>
        <p:nvPicPr>
          <p:cNvPr id="527" name="Picture 526">
            <a:extLst>
              <a:ext uri="{FF2B5EF4-FFF2-40B4-BE49-F238E27FC236}">
                <a16:creationId xmlns:a16="http://schemas.microsoft.com/office/drawing/2014/main" id="{3CDCE26D-184F-95A9-D99C-DCDC61B62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2633" y="3143939"/>
            <a:ext cx="4075325" cy="2431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9" name="Picture 528">
            <a:extLst>
              <a:ext uri="{FF2B5EF4-FFF2-40B4-BE49-F238E27FC236}">
                <a16:creationId xmlns:a16="http://schemas.microsoft.com/office/drawing/2014/main" id="{AF201074-9096-26CC-E058-3346905C8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614" y="3143939"/>
            <a:ext cx="3138821" cy="2431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1" name="Picture 530">
            <a:extLst>
              <a:ext uri="{FF2B5EF4-FFF2-40B4-BE49-F238E27FC236}">
                <a16:creationId xmlns:a16="http://schemas.microsoft.com/office/drawing/2014/main" id="{EDA9E7CC-0363-074B-072E-FB58FEF49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091" y="3143939"/>
            <a:ext cx="2918365" cy="2431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2" name="Rectangle 531">
            <a:extLst>
              <a:ext uri="{FF2B5EF4-FFF2-40B4-BE49-F238E27FC236}">
                <a16:creationId xmlns:a16="http://schemas.microsoft.com/office/drawing/2014/main" id="{50F3CEA7-BB7F-1E77-260A-772767A3CBC0}"/>
              </a:ext>
            </a:extLst>
          </p:cNvPr>
          <p:cNvSpPr/>
          <p:nvPr/>
        </p:nvSpPr>
        <p:spPr>
          <a:xfrm>
            <a:off x="601640" y="1162913"/>
            <a:ext cx="10396742" cy="72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Hver gruppe har ett </a:t>
            </a: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eget CSS</a:t>
            </a:r>
            <a:r>
              <a:rPr lang="nb-N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(et layout-stilark)</a:t>
            </a:r>
          </a:p>
          <a:p>
            <a:pPr marL="514350" indent="-284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Dette gjør at Guider i </a:t>
            </a:r>
            <a:r>
              <a:rPr lang="nb-NO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samme gruppe får lik layout</a:t>
            </a:r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mens guider i </a:t>
            </a:r>
            <a:r>
              <a:rPr lang="nb-NO" sz="16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ulike grupper kan ha forskjellig layout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E5A68C-CB45-F147-71CA-51DC914F06FF}"/>
              </a:ext>
            </a:extLst>
          </p:cNvPr>
          <p:cNvSpPr/>
          <p:nvPr/>
        </p:nvSpPr>
        <p:spPr>
          <a:xfrm>
            <a:off x="5751401" y="3285900"/>
            <a:ext cx="2210285" cy="2464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r>
              <a:rPr lang="nb-N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(CSS2 med annen layout)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148">
            <a:extLst>
              <a:ext uri="{FF2B5EF4-FFF2-40B4-BE49-F238E27FC236}">
                <a16:creationId xmlns:a16="http://schemas.microsoft.com/office/drawing/2014/main" id="{924CE832-E760-5134-3103-F98BBCEB6A6C}"/>
              </a:ext>
            </a:extLst>
          </p:cNvPr>
          <p:cNvSpPr/>
          <p:nvPr/>
        </p:nvSpPr>
        <p:spPr>
          <a:xfrm>
            <a:off x="601640" y="2137307"/>
            <a:ext cx="10684816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"Referansehåndtering" er en egen gruppe med tre guider: EndNote, </a:t>
            </a:r>
            <a:r>
              <a:rPr lang="nb-NO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Zotero</a:t>
            </a: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og </a:t>
            </a:r>
            <a:r>
              <a:rPr lang="nb-NO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LaTex</a:t>
            </a: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nb-NO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BibLaTex</a:t>
            </a:r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nb-NO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"Sandkasse" er en gruppe for utprøving av guider.</a:t>
            </a:r>
            <a:endParaRPr lang="nb-N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B8F27-7A3A-6511-952F-0CBF8A5DCC6C}"/>
              </a:ext>
            </a:extLst>
          </p:cNvPr>
          <p:cNvSpPr/>
          <p:nvPr/>
        </p:nvSpPr>
        <p:spPr>
          <a:xfrm>
            <a:off x="1635285" y="3834484"/>
            <a:ext cx="11511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Box</a:t>
            </a:r>
          </a:p>
          <a:p>
            <a:pPr algn="ctr"/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6CE40-9FEC-5FF8-DD71-B0E426E328DB}"/>
              </a:ext>
            </a:extLst>
          </p:cNvPr>
          <p:cNvSpPr/>
          <p:nvPr/>
        </p:nvSpPr>
        <p:spPr>
          <a:xfrm>
            <a:off x="912545" y="1477076"/>
            <a:ext cx="382292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62636-0487-0AC3-25B7-5347D2F2FA12}"/>
              </a:ext>
            </a:extLst>
          </p:cNvPr>
          <p:cNvSpPr/>
          <p:nvPr/>
        </p:nvSpPr>
        <p:spPr>
          <a:xfrm>
            <a:off x="2349114" y="2400266"/>
            <a:ext cx="96823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E8A129-CB7E-01BF-73C5-E69E529A8AB3}"/>
              </a:ext>
            </a:extLst>
          </p:cNvPr>
          <p:cNvSpPr/>
          <p:nvPr/>
        </p:nvSpPr>
        <p:spPr>
          <a:xfrm>
            <a:off x="912545" y="2400266"/>
            <a:ext cx="96823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B2A7A5A-3DF5-E423-7457-1E33AF4E84C8}"/>
              </a:ext>
            </a:extLst>
          </p:cNvPr>
          <p:cNvCxnSpPr>
            <a:cxnSpLocks/>
            <a:stCxn id="10" idx="2"/>
            <a:endCxn id="4" idx="1"/>
          </p:cNvCxnSpPr>
          <p:nvPr/>
        </p:nvCxnSpPr>
        <p:spPr>
          <a:xfrm rot="16200000" flipH="1">
            <a:off x="868115" y="3390479"/>
            <a:ext cx="1295719" cy="23862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9A2611F-78D0-986D-BB52-F91143DE8AA9}"/>
              </a:ext>
            </a:extLst>
          </p:cNvPr>
          <p:cNvSpPr/>
          <p:nvPr/>
        </p:nvSpPr>
        <p:spPr>
          <a:xfrm>
            <a:off x="1724057" y="4130017"/>
            <a:ext cx="94009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1400">
                <a:solidFill>
                  <a:schemeClr val="tx1">
                    <a:lumMod val="85000"/>
                    <a:lumOff val="15000"/>
                  </a:schemeClr>
                </a:solidFill>
              </a:rPr>
              <a:t>Rich </a:t>
            </a:r>
            <a:r>
              <a:rPr lang="nb-NO" sz="1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Text</a:t>
            </a:r>
            <a:endParaRPr lang="nb-NO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E18002-6DE8-CCC8-16C8-63272B6FBDCF}"/>
              </a:ext>
            </a:extLst>
          </p:cNvPr>
          <p:cNvSpPr/>
          <p:nvPr/>
        </p:nvSpPr>
        <p:spPr>
          <a:xfrm>
            <a:off x="7400107" y="1477076"/>
            <a:ext cx="3252181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5E783FC-490F-E177-827F-82D0291510C0}"/>
              </a:ext>
            </a:extLst>
          </p:cNvPr>
          <p:cNvSpPr/>
          <p:nvPr/>
        </p:nvSpPr>
        <p:spPr>
          <a:xfrm>
            <a:off x="7400107" y="2355698"/>
            <a:ext cx="96432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3B810D1-B667-9CB3-A98E-8D8DC159875C}"/>
              </a:ext>
            </a:extLst>
          </p:cNvPr>
          <p:cNvSpPr/>
          <p:nvPr/>
        </p:nvSpPr>
        <p:spPr>
          <a:xfrm>
            <a:off x="8579414" y="2354133"/>
            <a:ext cx="96432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1AF4086-19F2-708C-2D52-F3693B394F10}"/>
              </a:ext>
            </a:extLst>
          </p:cNvPr>
          <p:cNvGrpSpPr/>
          <p:nvPr/>
        </p:nvGrpSpPr>
        <p:grpSpPr>
          <a:xfrm>
            <a:off x="7882268" y="2817362"/>
            <a:ext cx="1610565" cy="2091113"/>
            <a:chOff x="7276979" y="1860948"/>
            <a:chExt cx="1610565" cy="2091113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C661D8-917C-73F3-DEE9-E65F59A6FA8E}"/>
                </a:ext>
              </a:extLst>
            </p:cNvPr>
            <p:cNvSpPr/>
            <p:nvPr/>
          </p:nvSpPr>
          <p:spPr>
            <a:xfrm>
              <a:off x="7736435" y="3305730"/>
              <a:ext cx="115110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b-NO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Box</a:t>
              </a:r>
            </a:p>
            <a:p>
              <a:pPr algn="ctr"/>
              <a:endParaRPr lang="nb-N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CEEFDC1-F91E-C6C1-5EA3-FCCD13AB36F0}"/>
                </a:ext>
              </a:extLst>
            </p:cNvPr>
            <p:cNvSpPr/>
            <p:nvPr/>
          </p:nvSpPr>
          <p:spPr>
            <a:xfrm>
              <a:off x="7841942" y="3602435"/>
              <a:ext cx="94009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b-NO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40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nb-NO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09" name="Connector: Elbow 108">
              <a:extLst>
                <a:ext uri="{FF2B5EF4-FFF2-40B4-BE49-F238E27FC236}">
                  <a16:creationId xmlns:a16="http://schemas.microsoft.com/office/drawing/2014/main" id="{081D5EE6-35A0-379A-4E5B-5EDC90A464BD}"/>
                </a:ext>
              </a:extLst>
            </p:cNvPr>
            <p:cNvCxnSpPr>
              <a:cxnSpLocks/>
              <a:stCxn id="60" idx="2"/>
              <a:endCxn id="107" idx="1"/>
            </p:cNvCxnSpPr>
            <p:nvPr/>
          </p:nvCxnSpPr>
          <p:spPr>
            <a:xfrm rot="16200000" flipH="1">
              <a:off x="6622733" y="2515194"/>
              <a:ext cx="1767948" cy="459455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680C32A-C129-88AA-9248-9D5647CFB062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786394" y="3526887"/>
            <a:ext cx="1723556" cy="630763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062264-5E59-D965-62C1-F431E240C735}"/>
              </a:ext>
            </a:extLst>
          </p:cNvPr>
          <p:cNvSpPr/>
          <p:nvPr/>
        </p:nvSpPr>
        <p:spPr>
          <a:xfrm>
            <a:off x="1221511" y="4924951"/>
            <a:ext cx="493221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 kan enkelt bruke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samme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boks på flere sider, oppdateres kun ett sted (originalen).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DA07943-757C-2BB0-A043-BBBD48ED4910}"/>
              </a:ext>
            </a:extLst>
          </p:cNvPr>
          <p:cNvGrpSpPr/>
          <p:nvPr/>
        </p:nvGrpSpPr>
        <p:grpSpPr>
          <a:xfrm>
            <a:off x="9061576" y="2815798"/>
            <a:ext cx="1590712" cy="1060715"/>
            <a:chOff x="8620890" y="1778962"/>
            <a:chExt cx="1590712" cy="1060715"/>
          </a:xfrm>
        </p:grpSpPr>
        <p:cxnSp>
          <p:nvCxnSpPr>
            <p:cNvPr id="120" name="Connector: Elbow 119">
              <a:extLst>
                <a:ext uri="{FF2B5EF4-FFF2-40B4-BE49-F238E27FC236}">
                  <a16:creationId xmlns:a16="http://schemas.microsoft.com/office/drawing/2014/main" id="{51DFA834-965B-1CFE-569B-1403D7EC4DC5}"/>
                </a:ext>
              </a:extLst>
            </p:cNvPr>
            <p:cNvCxnSpPr>
              <a:cxnSpLocks/>
              <a:stCxn id="61" idx="2"/>
              <a:endCxn id="127" idx="1"/>
            </p:cNvCxnSpPr>
            <p:nvPr/>
          </p:nvCxnSpPr>
          <p:spPr>
            <a:xfrm rot="16200000" flipH="1">
              <a:off x="8471917" y="1927935"/>
              <a:ext cx="737549" cy="43960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A6EA273-D6F4-52C2-9DDC-D8534719DD9B}"/>
                </a:ext>
              </a:extLst>
            </p:cNvPr>
            <p:cNvSpPr/>
            <p:nvPr/>
          </p:nvSpPr>
          <p:spPr>
            <a:xfrm>
              <a:off x="9060493" y="2193346"/>
              <a:ext cx="115110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b-NO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Box</a:t>
              </a:r>
            </a:p>
            <a:p>
              <a:pPr algn="ctr"/>
              <a:endParaRPr lang="nb-N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F3FCE18-AF39-F439-B5EF-25A70D656ABF}"/>
                </a:ext>
              </a:extLst>
            </p:cNvPr>
            <p:cNvSpPr/>
            <p:nvPr/>
          </p:nvSpPr>
          <p:spPr>
            <a:xfrm>
              <a:off x="9166000" y="2490051"/>
              <a:ext cx="94009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b-NO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40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nb-NO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80F0025-ACE5-B24D-5B9E-9A133BA0982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786394" y="3420101"/>
            <a:ext cx="6706439" cy="737549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56F73460-256F-98AA-724F-72AF377294A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786394" y="4157650"/>
            <a:ext cx="5532623" cy="267007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71FC8AB-73BF-5F50-85C2-EA8A973397EF}"/>
              </a:ext>
            </a:extLst>
          </p:cNvPr>
          <p:cNvGrpSpPr/>
          <p:nvPr/>
        </p:nvGrpSpPr>
        <p:grpSpPr>
          <a:xfrm>
            <a:off x="4050495" y="2815798"/>
            <a:ext cx="1610565" cy="854695"/>
            <a:chOff x="4006428" y="1834348"/>
            <a:chExt cx="1610565" cy="854695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A954151-F711-3206-85DD-062C0317B040}"/>
                </a:ext>
              </a:extLst>
            </p:cNvPr>
            <p:cNvSpPr/>
            <p:nvPr/>
          </p:nvSpPr>
          <p:spPr>
            <a:xfrm>
              <a:off x="4465884" y="2042712"/>
              <a:ext cx="1151109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b-NO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Box</a:t>
              </a:r>
            </a:p>
            <a:p>
              <a:pPr algn="ctr"/>
              <a:endParaRPr lang="nb-N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C557C1F4-AF95-30D0-B295-9ED4C9D595C1}"/>
                </a:ext>
              </a:extLst>
            </p:cNvPr>
            <p:cNvSpPr/>
            <p:nvPr/>
          </p:nvSpPr>
          <p:spPr>
            <a:xfrm>
              <a:off x="4571391" y="2339417"/>
              <a:ext cx="94009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nb-NO" sz="14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Rich </a:t>
              </a:r>
              <a:r>
                <a:rPr lang="nb-NO" sz="140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Text</a:t>
              </a:r>
              <a:endParaRPr lang="nb-NO" sz="14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141" name="Connector: Elbow 140">
              <a:extLst>
                <a:ext uri="{FF2B5EF4-FFF2-40B4-BE49-F238E27FC236}">
                  <a16:creationId xmlns:a16="http://schemas.microsoft.com/office/drawing/2014/main" id="{22C81C6C-6491-03F8-9EAA-03581789E4CC}"/>
                </a:ext>
              </a:extLst>
            </p:cNvPr>
            <p:cNvCxnSpPr>
              <a:cxnSpLocks/>
              <a:endCxn id="125" idx="1"/>
            </p:cNvCxnSpPr>
            <p:nvPr/>
          </p:nvCxnSpPr>
          <p:spPr>
            <a:xfrm rot="16200000" flipH="1">
              <a:off x="3970391" y="1870385"/>
              <a:ext cx="531530" cy="45945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9C9E8-97FE-0EB1-EB5F-89BA0479DDC6}"/>
              </a:ext>
            </a:extLst>
          </p:cNvPr>
          <p:cNvSpPr/>
          <p:nvPr/>
        </p:nvSpPr>
        <p:spPr>
          <a:xfrm>
            <a:off x="3767230" y="2400266"/>
            <a:ext cx="96823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Page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96DE9E4-1DC8-1FEF-166D-57D9F31C83F9}"/>
              </a:ext>
            </a:extLst>
          </p:cNvPr>
          <p:cNvSpPr/>
          <p:nvPr/>
        </p:nvSpPr>
        <p:spPr>
          <a:xfrm>
            <a:off x="1221511" y="5803355"/>
            <a:ext cx="988792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 kan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gjenbruke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egne </a:t>
            </a:r>
            <a:r>
              <a:rPr lang="nb-NO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guider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nb-NO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sider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nb-NO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bokser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laget internt (men også laste ned det </a:t>
            </a:r>
            <a:r>
              <a:rPr lang="nb-N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andre institusjoner </a:t>
            </a:r>
            <a:r>
              <a:rPr lang="nb-N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har laget og justere på dem til eget bruk).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1072263-E055-87BC-2470-E5250A6AC5BB}"/>
              </a:ext>
            </a:extLst>
          </p:cNvPr>
          <p:cNvSpPr txBox="1"/>
          <p:nvPr/>
        </p:nvSpPr>
        <p:spPr>
          <a:xfrm>
            <a:off x="912544" y="6798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Gjenbruk av informasjon er enkelt</a:t>
            </a:r>
            <a:endParaRPr lang="nb-NO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F4060-0EE6-C759-A671-32348CA755EB}"/>
              </a:ext>
            </a:extLst>
          </p:cNvPr>
          <p:cNvSpPr/>
          <p:nvPr/>
        </p:nvSpPr>
        <p:spPr>
          <a:xfrm>
            <a:off x="690282" y="1308847"/>
            <a:ext cx="4189079" cy="3384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71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111" grpId="0" animBg="1"/>
      <p:bldP spid="14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5DACAA9-AACE-2580-F7A4-1F8665C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5" y="0"/>
            <a:ext cx="11206210" cy="65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541A096-1AAB-CBFC-69B4-0DC51326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30" y="592515"/>
            <a:ext cx="8448137" cy="616527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11AC68C-9EE0-2B89-2446-9E422569A3EE}"/>
              </a:ext>
            </a:extLst>
          </p:cNvPr>
          <p:cNvSpPr txBox="1"/>
          <p:nvPr/>
        </p:nvSpPr>
        <p:spPr>
          <a:xfrm>
            <a:off x="2993720" y="0"/>
            <a:ext cx="552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Sidemeny med to kolonner (25/75)</a:t>
            </a:r>
          </a:p>
        </p:txBody>
      </p:sp>
    </p:spTree>
    <p:extLst>
      <p:ext uri="{BB962C8B-B14F-4D97-AF65-F5344CB8AC3E}">
        <p14:creationId xmlns:p14="http://schemas.microsoft.com/office/powerpoint/2010/main" val="376922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AD4273AE4474C9D488D2DD8B071B8" ma:contentTypeVersion="16" ma:contentTypeDescription="Create a new document." ma:contentTypeScope="" ma:versionID="288226baa02784cfa1810a687dd21696">
  <xsd:schema xmlns:xsd="http://www.w3.org/2001/XMLSchema" xmlns:xs="http://www.w3.org/2001/XMLSchema" xmlns:p="http://schemas.microsoft.com/office/2006/metadata/properties" xmlns:ns2="6d2e8d39-7613-43d0-ba66-8ad44a1a55d0" xmlns:ns3="6ad64f68-887d-4f9e-8d1b-2709ceeebd01" targetNamespace="http://schemas.microsoft.com/office/2006/metadata/properties" ma:root="true" ma:fieldsID="2e1ca4708d30669254031845ad19ec09" ns2:_="" ns3:_="">
    <xsd:import namespace="6d2e8d39-7613-43d0-ba66-8ad44a1a55d0"/>
    <xsd:import namespace="6ad64f68-887d-4f9e-8d1b-2709ceeeb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e8d39-7613-43d0-ba66-8ad44a1a5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64f68-887d-4f9e-8d1b-2709ceeebd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6e83430-c995-4302-b435-f2cb54bae189}" ma:internalName="TaxCatchAll" ma:showField="CatchAllData" ma:web="6ad64f68-887d-4f9e-8d1b-2709ceeeb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d64f68-887d-4f9e-8d1b-2709ceeebd01" xsi:nil="true"/>
    <lcf76f155ced4ddcb4097134ff3c332f xmlns="6d2e8d39-7613-43d0-ba66-8ad44a1a55d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CA7BE3-0E02-4BC0-9D79-F6F4EBF62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e8d39-7613-43d0-ba66-8ad44a1a55d0"/>
    <ds:schemaRef ds:uri="6ad64f68-887d-4f9e-8d1b-2709ceeeb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3C68FB-FD0F-4369-BC83-151FECB2A6D3}">
  <ds:schemaRefs>
    <ds:schemaRef ds:uri="http://schemas.openxmlformats.org/package/2006/metadata/core-properties"/>
    <ds:schemaRef ds:uri="http://purl.org/dc/elements/1.1/"/>
    <ds:schemaRef ds:uri="6d2e8d39-7613-43d0-ba66-8ad44a1a55d0"/>
    <ds:schemaRef ds:uri="http://purl.org/dc/terms/"/>
    <ds:schemaRef ds:uri="http://schemas.microsoft.com/office/infopath/2007/PartnerControls"/>
    <ds:schemaRef ds:uri="http://schemas.microsoft.com/office/2006/documentManagement/types"/>
    <ds:schemaRef ds:uri="6ad64f68-887d-4f9e-8d1b-2709ceeebd0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2FA9BC7-2A6D-4205-8C25-EBA03B30A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PowerPoint-presentasjon</vt:lpstr>
      <vt:lpstr>PowerPoint-presentasjon</vt:lpstr>
      <vt:lpstr>LibGuides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 LibGuides</dc:title>
  <dc:creator>Jo Kristen Breivik Forthun</dc:creator>
  <cp:lastModifiedBy>Jan Ove Rein</cp:lastModifiedBy>
  <cp:revision>57</cp:revision>
  <cp:lastPrinted>2023-05-02T13:38:35Z</cp:lastPrinted>
  <dcterms:created xsi:type="dcterms:W3CDTF">2023-03-13T10:33:44Z</dcterms:created>
  <dcterms:modified xsi:type="dcterms:W3CDTF">2024-11-15T09:19:40Z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0x010100DC9AD4273AE4474C9D488D2DD8B071B8</vt:lpwstr>
  </property>
  <property fmtid="{D5CDD505-2E9C-101B-9397-08002B2CF9AE}" pid="3" name="MediaServiceImageTags">
    <vt:lpwstr/>
  </property>
</Properties>
</file>