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2" r:id="rId2"/>
    <p:sldId id="537" r:id="rId3"/>
    <p:sldId id="543" r:id="rId4"/>
    <p:sldId id="539" r:id="rId5"/>
    <p:sldId id="528" r:id="rId6"/>
    <p:sldId id="506" r:id="rId7"/>
    <p:sldId id="532" r:id="rId8"/>
    <p:sldId id="541" r:id="rId9"/>
    <p:sldId id="536" r:id="rId10"/>
  </p:sldIdLst>
  <p:sldSz cx="9144000" cy="6858000" type="screen4x3"/>
  <p:notesSz cx="6794500" cy="99314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9900"/>
    <a:srgbClr val="FF3300"/>
    <a:srgbClr val="FFFF00"/>
    <a:srgbClr val="FF6600"/>
    <a:srgbClr val="66FF66"/>
    <a:srgbClr val="66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3" autoAdjust="0"/>
    <p:restoredTop sz="99609" autoAdjust="0"/>
  </p:normalViewPr>
  <p:slideViewPr>
    <p:cSldViewPr>
      <p:cViewPr varScale="1">
        <p:scale>
          <a:sx n="116" d="100"/>
          <a:sy n="116" d="100"/>
        </p:scale>
        <p:origin x="11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defTabSz="9137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37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defTabSz="9137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/>
            </a:lvl1pPr>
          </a:lstStyle>
          <a:p>
            <a:pPr>
              <a:defRPr/>
            </a:pPr>
            <a:fld id="{82BC1F78-8C11-47BF-8FA3-0A83471CA13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5507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defTabSz="9137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37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defTabSz="913775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/>
            </a:lvl1pPr>
          </a:lstStyle>
          <a:p>
            <a:pPr>
              <a:defRPr/>
            </a:pPr>
            <a:fld id="{2B4E9701-D272-46C4-9E69-FA782120B6CD}" type="slidenum">
              <a:rPr lang="nn-NO" altLang="nb-NO"/>
              <a:pPr>
                <a:defRPr/>
              </a:pPr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53703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46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769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036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3134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944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4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323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6187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3425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183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0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255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tittelstil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Klikk for å redigere tekststiler i malen</a:t>
            </a:r>
          </a:p>
          <a:p>
            <a:pPr lvl="1"/>
            <a:r>
              <a:rPr lang="nn-NO" altLang="nb-NO" smtClean="0"/>
              <a:t>Andre nivå</a:t>
            </a:r>
          </a:p>
          <a:p>
            <a:pPr lvl="2"/>
            <a:r>
              <a:rPr lang="nn-NO" altLang="nb-NO" smtClean="0"/>
              <a:t>Tredje nivå</a:t>
            </a:r>
          </a:p>
          <a:p>
            <a:pPr lvl="3"/>
            <a:r>
              <a:rPr lang="nn-NO" altLang="nb-NO" smtClean="0"/>
              <a:t>Fjerde nivå</a:t>
            </a:r>
          </a:p>
          <a:p>
            <a:pPr lvl="4"/>
            <a:r>
              <a:rPr lang="nn-NO" altLang="nb-NO" smtClean="0"/>
              <a:t>Femte nivå</a:t>
            </a:r>
          </a:p>
        </p:txBody>
      </p:sp>
      <p:sp>
        <p:nvSpPr>
          <p:cNvPr id="1131" name="Rectangle 1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00868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32" name="Rectangle 1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0134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031" name="Rectangle 109"/>
          <p:cNvSpPr>
            <a:spLocks noChangeArrowheads="1"/>
          </p:cNvSpPr>
          <p:nvPr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FD74C27B-5B92-4846-BD8F-7DE431EC3FA2}" type="slidenum">
              <a:rPr lang="nn-NO" altLang="nb-NO" sz="1400" smtClean="0">
                <a:solidFill>
                  <a:srgbClr val="BFD9E6"/>
                </a:solidFill>
              </a:rPr>
              <a:pPr algn="ctr">
                <a:defRPr/>
              </a:pPr>
              <a:t>‹#›</a:t>
            </a:fld>
            <a:endParaRPr lang="nn-NO" altLang="nb-NO" sz="1400" b="0" smtClean="0">
              <a:solidFill>
                <a:srgbClr val="BFD9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innhold 2"/>
          <p:cNvSpPr>
            <a:spLocks noGrp="1"/>
          </p:cNvSpPr>
          <p:nvPr>
            <p:ph idx="1"/>
          </p:nvPr>
        </p:nvSpPr>
        <p:spPr>
          <a:xfrm>
            <a:off x="468313" y="1917700"/>
            <a:ext cx="7772400" cy="3598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mtClean="0"/>
              <a:t> </a:t>
            </a:r>
          </a:p>
          <a:p>
            <a:pPr marL="0" indent="0">
              <a:buFontTx/>
              <a:buNone/>
            </a:pPr>
            <a:endParaRPr lang="nb-NO" altLang="nb-NO" smtClean="0"/>
          </a:p>
          <a:p>
            <a:pPr marL="0" indent="0">
              <a:buFontTx/>
              <a:buNone/>
            </a:pPr>
            <a:r>
              <a:rPr lang="nb-NO" altLang="nb-NO" sz="2000" smtClean="0"/>
              <a:t>Bibliotek for medisin og helse</a:t>
            </a:r>
            <a:br>
              <a:rPr lang="nb-NO" altLang="nb-NO" sz="2000" smtClean="0"/>
            </a:br>
            <a:r>
              <a:rPr lang="nb-NO" altLang="nb-NO" sz="2000" smtClean="0"/>
              <a:t>Kunnskapssenteret </a:t>
            </a:r>
            <a:br>
              <a:rPr lang="nb-NO" altLang="nb-NO" sz="2000" smtClean="0"/>
            </a:br>
            <a:r>
              <a:rPr lang="nb-NO" altLang="nb-NO" sz="2000" smtClean="0"/>
              <a:t>St. Olavs Hospital, 7006 Trondheim  </a:t>
            </a:r>
          </a:p>
          <a:p>
            <a:pPr marL="0" indent="0">
              <a:buFontTx/>
              <a:buNone/>
            </a:pPr>
            <a:endParaRPr lang="nb-NO" altLang="nb-NO" sz="2000" smtClean="0"/>
          </a:p>
          <a:p>
            <a:pPr marL="0" indent="0">
              <a:buFontTx/>
              <a:buNone/>
            </a:pPr>
            <a:r>
              <a:rPr lang="nb-NO" altLang="nb-NO" sz="2000" smtClean="0"/>
              <a:t>ntnu.no/ub/fagside/medisin</a:t>
            </a:r>
            <a:br>
              <a:rPr lang="nb-NO" altLang="nb-NO" sz="2000" smtClean="0"/>
            </a:br>
            <a:r>
              <a:rPr lang="nb-NO" altLang="nb-NO" sz="2000" smtClean="0"/>
              <a:t>bmh@ub.ntnu.no</a:t>
            </a:r>
            <a:br>
              <a:rPr lang="nb-NO" altLang="nb-NO" sz="2000" smtClean="0"/>
            </a:br>
            <a:r>
              <a:rPr lang="nb-NO" altLang="nb-NO" sz="2000" smtClean="0"/>
              <a:t>Tlf: 72576680</a:t>
            </a:r>
          </a:p>
          <a:p>
            <a:pPr marL="0" indent="0">
              <a:buFontTx/>
              <a:buNone/>
            </a:pPr>
            <a:endParaRPr lang="nb-NO" altLang="nb-NO" smtClean="0"/>
          </a:p>
          <a:p>
            <a:pPr marL="0" indent="0">
              <a:buFontTx/>
              <a:buNone/>
            </a:pPr>
            <a:endParaRPr lang="nb-NO" altLang="nb-NO" smtClean="0"/>
          </a:p>
        </p:txBody>
      </p:sp>
      <p:sp>
        <p:nvSpPr>
          <p:cNvPr id="4099" name="TekstSylinder 3"/>
          <p:cNvSpPr txBox="1">
            <a:spLocks noChangeArrowheads="1"/>
          </p:cNvSpPr>
          <p:nvPr/>
        </p:nvSpPr>
        <p:spPr bwMode="auto">
          <a:xfrm>
            <a:off x="6372225" y="5661025"/>
            <a:ext cx="2663825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pic>
        <p:nvPicPr>
          <p:cNvPr id="4100" name="Picture 2" descr="logo-NTNU-farge_Bo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16563"/>
            <a:ext cx="27813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1" name="Picture 3" descr="S:\Kommunikasjon\Infoskjermer\bilderBMH\20130903_EIK_medisinsk_bibliotek_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0"/>
            <a:ext cx="45418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kstSylinder 4"/>
          <p:cNvSpPr txBox="1">
            <a:spLocks noChangeArrowheads="1"/>
          </p:cNvSpPr>
          <p:nvPr/>
        </p:nvSpPr>
        <p:spPr bwMode="auto">
          <a:xfrm>
            <a:off x="323850" y="404813"/>
            <a:ext cx="38877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4400">
                <a:solidFill>
                  <a:srgbClr val="FF0000"/>
                </a:solidFill>
              </a:rPr>
              <a:t>Biblioteket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4400">
                <a:solidFill>
                  <a:srgbClr val="FF0000"/>
                </a:solidFill>
              </a:rPr>
              <a:t>Vi hjelper deg! </a:t>
            </a:r>
          </a:p>
        </p:txBody>
      </p:sp>
      <p:pic>
        <p:nvPicPr>
          <p:cNvPr id="4103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54350"/>
            <a:ext cx="19796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65450"/>
            <a:ext cx="1916113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Bil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65450"/>
            <a:ext cx="536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Bild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3049588"/>
            <a:ext cx="476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833688"/>
            <a:ext cx="5419726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935288"/>
            <a:ext cx="2886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797425"/>
            <a:ext cx="397986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kstSylinder 6"/>
          <p:cNvSpPr txBox="1">
            <a:spLocks noChangeArrowheads="1"/>
          </p:cNvSpPr>
          <p:nvPr/>
        </p:nvSpPr>
        <p:spPr bwMode="auto">
          <a:xfrm>
            <a:off x="6051550" y="0"/>
            <a:ext cx="3086100" cy="76993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Bøker, </a:t>
            </a:r>
            <a:r>
              <a:rPr lang="nb-NO" altLang="nb-NO" sz="2800">
                <a:solidFill>
                  <a:srgbClr val="002060"/>
                </a:solidFill>
              </a:rPr>
              <a:t>E-bøker</a:t>
            </a:r>
            <a:r>
              <a:rPr lang="nb-NO" altLang="nb-NO" sz="1600"/>
              <a:t>, Artikler</a:t>
            </a:r>
            <a:br>
              <a:rPr lang="nb-NO" altLang="nb-NO" sz="1600"/>
            </a:br>
            <a:r>
              <a:rPr lang="nb-NO" altLang="nb-NO" sz="1600">
                <a:solidFill>
                  <a:srgbClr val="C00000"/>
                </a:solidFill>
              </a:rPr>
              <a:t>NYHET</a:t>
            </a:r>
            <a:r>
              <a:rPr lang="nb-NO" altLang="nb-NO" sz="1600"/>
              <a:t> Oria.no</a:t>
            </a:r>
          </a:p>
        </p:txBody>
      </p:sp>
      <p:cxnSp>
        <p:nvCxnSpPr>
          <p:cNvPr id="5127" name="Rett pil 2"/>
          <p:cNvCxnSpPr>
            <a:cxnSpLocks noChangeShapeType="1"/>
          </p:cNvCxnSpPr>
          <p:nvPr/>
        </p:nvCxnSpPr>
        <p:spPr bwMode="auto">
          <a:xfrm flipH="1">
            <a:off x="5364163" y="692150"/>
            <a:ext cx="687387" cy="203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8" name="TekstSylinder 1"/>
          <p:cNvSpPr txBox="1">
            <a:spLocks noChangeArrowheads="1"/>
          </p:cNvSpPr>
          <p:nvPr/>
        </p:nvSpPr>
        <p:spPr bwMode="auto">
          <a:xfrm>
            <a:off x="2203450" y="2241550"/>
            <a:ext cx="4138613" cy="1177925"/>
          </a:xfrm>
          <a:prstGeom prst="rect">
            <a:avLst/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tIns="36000" bIns="216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/>
              <a:t>Biblioteket: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000"/>
              <a:t>ntnu.no/ub/fagside/medisin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000"/>
              <a:t>(Kilder og tips)</a:t>
            </a:r>
          </a:p>
        </p:txBody>
      </p:sp>
      <p:sp>
        <p:nvSpPr>
          <p:cNvPr id="5129" name="Ellipse 1"/>
          <p:cNvSpPr>
            <a:spLocks noChangeArrowheads="1"/>
          </p:cNvSpPr>
          <p:nvPr/>
        </p:nvSpPr>
        <p:spPr bwMode="auto">
          <a:xfrm>
            <a:off x="-23813" y="1125538"/>
            <a:ext cx="3011488" cy="6477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8004175" y="908050"/>
            <a:ext cx="86518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11863" y="1919288"/>
            <a:ext cx="3132137" cy="193992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b-NO" altLang="nb-NO" sz="1600"/>
              <a:t>Knapp for fulltekst/bestilling i databaser/google scholar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b-NO" altLang="nb-NO" sz="1600"/>
              <a:t>HUSK ! </a:t>
            </a:r>
            <a:br>
              <a:rPr lang="nb-NO" altLang="nb-NO" sz="1600"/>
            </a:br>
            <a:r>
              <a:rPr lang="nb-NO" altLang="nb-NO" sz="1600"/>
              <a:t>Du må være på NTNU/St.Olav-nett for å få tilgang til bibliotekets elektroniske ressurser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7667625" y="1412875"/>
            <a:ext cx="576263" cy="5032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187450" y="2636838"/>
            <a:ext cx="4392613" cy="1139825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b-NO" dirty="0"/>
              <a:t>Får du ikke tilgang til å lese en artikkel? </a:t>
            </a:r>
            <a:br>
              <a:rPr lang="nb-NO" dirty="0"/>
            </a:br>
            <a:r>
              <a:rPr lang="nb-NO" dirty="0"/>
              <a:t>Har vi ikke en bok i vår samling?</a:t>
            </a:r>
          </a:p>
          <a:p>
            <a:pPr marL="285750" indent="-285750">
              <a:buFontTx/>
              <a:buChar char="-"/>
              <a:defRPr/>
            </a:pPr>
            <a:endParaRPr lang="nb-NO" dirty="0"/>
          </a:p>
          <a:p>
            <a:pPr>
              <a:defRPr/>
            </a:pPr>
            <a:r>
              <a:rPr lang="nb-NO" sz="2000" dirty="0">
                <a:solidFill>
                  <a:srgbClr val="002060"/>
                </a:solidFill>
              </a:rPr>
              <a:t>Da kan du Bestille fra Biblioteket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314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771775" y="5037138"/>
            <a:ext cx="6329363" cy="8318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00206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Oria.no – finn bøker, e-bøker og artikler = Bibliotekets katalog</a:t>
            </a:r>
          </a:p>
        </p:txBody>
      </p:sp>
      <p:sp>
        <p:nvSpPr>
          <p:cNvPr id="7173" name="Eksplosjon 2 1"/>
          <p:cNvSpPr>
            <a:spLocks noChangeArrowheads="1"/>
          </p:cNvSpPr>
          <p:nvPr/>
        </p:nvSpPr>
        <p:spPr bwMode="auto">
          <a:xfrm>
            <a:off x="5527675" y="2425700"/>
            <a:ext cx="3311525" cy="1655763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7174" name="TekstSylinder 2"/>
          <p:cNvSpPr txBox="1">
            <a:spLocks noChangeArrowheads="1"/>
          </p:cNvSpPr>
          <p:nvPr/>
        </p:nvSpPr>
        <p:spPr bwMode="auto">
          <a:xfrm>
            <a:off x="5724525" y="3062288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      </a:t>
            </a:r>
            <a:r>
              <a:rPr lang="nb-NO" altLang="nb-NO" sz="2000"/>
              <a:t>Tverrfaglig kilde</a:t>
            </a:r>
          </a:p>
        </p:txBody>
      </p:sp>
      <p:cxnSp>
        <p:nvCxnSpPr>
          <p:cNvPr id="7175" name="Rett linje 2"/>
          <p:cNvCxnSpPr>
            <a:cxnSpLocks noChangeShapeType="1"/>
          </p:cNvCxnSpPr>
          <p:nvPr/>
        </p:nvCxnSpPr>
        <p:spPr bwMode="auto">
          <a:xfrm>
            <a:off x="2916238" y="4292600"/>
            <a:ext cx="1798637" cy="0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59213" y="3429000"/>
            <a:ext cx="5291137" cy="3108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  <a:t>Klinisk oppslagsverk  (BMJ Evidence Centre)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  <a:t>"</a:t>
            </a:r>
            <a:r>
              <a:rPr lang="nb-NO" altLang="nb-NO" sz="2800">
                <a:solidFill>
                  <a:srgbClr val="002060"/>
                </a:solidFill>
                <a:ea typeface="ＭＳ Ｐゴシック" panose="020B0600070205080204" pitchFamily="34" charset="-128"/>
              </a:rPr>
              <a:t>Raske svar </a:t>
            </a:r>
            <a: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  <a:t>på spørsmål i pasientmøtet". </a:t>
            </a:r>
            <a:b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</a:br>
            <a:endParaRPr lang="nb-NO" altLang="nb-NO" sz="1600">
              <a:solidFill>
                <a:srgbClr val="333026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  <a:t>Ca 10.000  tilstander. </a:t>
            </a:r>
            <a:b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</a:br>
            <a: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  <a:t>Diagnose, behandling, prognose, pasientinformasjon, retningslinjer og referanser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>
              <a:solidFill>
                <a:srgbClr val="333026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</a:rPr>
              <a:t>Oppdateres kontinuerlig. </a:t>
            </a:r>
            <a:r>
              <a:rPr lang="nb-NO" altLang="nb-NO" sz="1600">
                <a:solidFill>
                  <a:srgbClr val="333026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Fulltekst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002060"/>
                </a:solidFill>
              </a:rPr>
              <a:t>Søk med 1 - 2 pregnante ord</a:t>
            </a:r>
            <a:endParaRPr lang="nb-NO" altLang="nb-NO" sz="160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solidFill>
                  <a:srgbClr val="002060"/>
                </a:solidFill>
                <a:ea typeface="ＭＳ Ｐゴシック" panose="020B0600070205080204" pitchFamily="34" charset="-128"/>
              </a:rPr>
              <a:t>Se også:  </a:t>
            </a:r>
            <a:r>
              <a:rPr lang="nb-NO" altLang="nb-NO">
                <a:solidFill>
                  <a:srgbClr val="002060"/>
                </a:solidFill>
                <a:ea typeface="ＭＳ Ｐゴシック" panose="020B0600070205080204" pitchFamily="34" charset="-128"/>
              </a:rPr>
              <a:t>UpToDate og 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132138" y="4338638"/>
            <a:ext cx="6011862" cy="216058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Referansedatabase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Artikler fra vitenskapelige tidsskrifter innen biomedisin ++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(5000+  tidsskrift dekkes)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Gratisversjon av Medline - rask innkludering av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nyeste artiklene.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Lenke til fulltekst og bestilling = 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 b="0"/>
          </a:p>
        </p:txBody>
      </p:sp>
      <p:sp>
        <p:nvSpPr>
          <p:cNvPr id="9220" name="Ellipse 1"/>
          <p:cNvSpPr>
            <a:spLocks noChangeArrowheads="1"/>
          </p:cNvSpPr>
          <p:nvPr/>
        </p:nvSpPr>
        <p:spPr bwMode="auto">
          <a:xfrm>
            <a:off x="2843213" y="3789363"/>
            <a:ext cx="1368425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9221" name="TekstSylinder 2"/>
          <p:cNvSpPr txBox="1">
            <a:spLocks noChangeArrowheads="1"/>
          </p:cNvSpPr>
          <p:nvPr/>
        </p:nvSpPr>
        <p:spPr bwMode="auto">
          <a:xfrm>
            <a:off x="431800" y="4737100"/>
            <a:ext cx="2520950" cy="830263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Finn systematiske oversikter og kliniske studier enkelt</a:t>
            </a:r>
          </a:p>
        </p:txBody>
      </p:sp>
      <p:cxnSp>
        <p:nvCxnSpPr>
          <p:cNvPr id="9222" name="Rett pil 4"/>
          <p:cNvCxnSpPr>
            <a:cxnSpLocks noChangeShapeType="1"/>
          </p:cNvCxnSpPr>
          <p:nvPr/>
        </p:nvCxnSpPr>
        <p:spPr bwMode="auto">
          <a:xfrm flipV="1">
            <a:off x="2124075" y="4076700"/>
            <a:ext cx="719138" cy="6604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805488"/>
            <a:ext cx="873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kstSylinder 7"/>
          <p:cNvSpPr txBox="1">
            <a:spLocks noChangeArrowheads="1"/>
          </p:cNvSpPr>
          <p:nvPr/>
        </p:nvSpPr>
        <p:spPr bwMode="auto">
          <a:xfrm>
            <a:off x="431800" y="620713"/>
            <a:ext cx="5400675" cy="338137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cs typeface="Arial" panose="020B0604020202020204" pitchFamily="34" charset="0"/>
              </a:rPr>
              <a:t>PubMed – Bruk lenke på bibliotekets hjemmeside!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32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kstSylinder 2"/>
          <p:cNvSpPr txBox="1">
            <a:spLocks noChangeArrowheads="1"/>
          </p:cNvSpPr>
          <p:nvPr/>
        </p:nvSpPr>
        <p:spPr bwMode="auto">
          <a:xfrm>
            <a:off x="4445000" y="4549775"/>
            <a:ext cx="4716463" cy="2308225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Søk på tvers i oppsummerte kilder/databaser</a:t>
            </a:r>
            <a:br>
              <a:rPr lang="nb-NO" altLang="nb-NO" sz="1600"/>
            </a:br>
            <a:endParaRPr lang="nb-NO" altLang="nb-NO" sz="16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Nettverk av klinikere plukker ut innhold fra de 120 beste tidsskriftene og kildene i verden.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Utgiver: McMaster University.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Beskrivelse:</a:t>
            </a:r>
            <a:br>
              <a:rPr lang="nb-NO" altLang="nb-NO" sz="1600"/>
            </a:br>
            <a:r>
              <a:rPr lang="nb-NO" altLang="nb-NO" sz="1600"/>
              <a:t>www.helsebiblioteket.no/107407.cms</a:t>
            </a:r>
            <a:br>
              <a:rPr lang="nb-NO" altLang="nb-NO" sz="1600"/>
            </a:br>
            <a:endParaRPr lang="nb-NO" altLang="nb-NO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416300" y="4581525"/>
            <a:ext cx="5705475" cy="1957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Scopus - referansedatabase.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”Hvem siterer hvem”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16000 tidsskrifter, proceedings fra konferanser ++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Lenke til fulltekst, og bestilling = 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Veiledning: På bibliotekets hjemmeside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/>
              <a:t>Se også; </a:t>
            </a:r>
            <a:r>
              <a:rPr lang="nb-NO" altLang="nb-NO" sz="1800">
                <a:solidFill>
                  <a:srgbClr val="002060"/>
                </a:solidFill>
              </a:rPr>
              <a:t>Web of science og Google Scholar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b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414963"/>
            <a:ext cx="873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Ellipse 1"/>
          <p:cNvSpPr>
            <a:spLocks noChangeArrowheads="1"/>
          </p:cNvSpPr>
          <p:nvPr/>
        </p:nvSpPr>
        <p:spPr bwMode="auto">
          <a:xfrm>
            <a:off x="7956550" y="1412875"/>
            <a:ext cx="1165225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11270" name="Ellipse 2"/>
          <p:cNvSpPr>
            <a:spLocks noChangeArrowheads="1"/>
          </p:cNvSpPr>
          <p:nvPr/>
        </p:nvSpPr>
        <p:spPr bwMode="auto">
          <a:xfrm>
            <a:off x="8675688" y="1989138"/>
            <a:ext cx="446087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11271" name="Eksplosjon 1 1"/>
          <p:cNvSpPr>
            <a:spLocks noChangeArrowheads="1"/>
          </p:cNvSpPr>
          <p:nvPr/>
        </p:nvSpPr>
        <p:spPr bwMode="auto">
          <a:xfrm>
            <a:off x="3348038" y="-85725"/>
            <a:ext cx="4392612" cy="2219325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11272" name="TekstSylinder 2"/>
          <p:cNvSpPr txBox="1">
            <a:spLocks noChangeArrowheads="1"/>
          </p:cNvSpPr>
          <p:nvPr/>
        </p:nvSpPr>
        <p:spPr bwMode="auto">
          <a:xfrm>
            <a:off x="4276725" y="836613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/>
              <a:t>Tverrfaglig kilde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innhold 2"/>
          <p:cNvSpPr>
            <a:spLocks noGrp="1"/>
          </p:cNvSpPr>
          <p:nvPr>
            <p:ph idx="1"/>
          </p:nvPr>
        </p:nvSpPr>
        <p:spPr>
          <a:xfrm>
            <a:off x="468313" y="1917700"/>
            <a:ext cx="7772400" cy="3598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mtClean="0"/>
              <a:t> </a:t>
            </a:r>
          </a:p>
          <a:p>
            <a:pPr marL="0" indent="0">
              <a:buFontTx/>
              <a:buNone/>
            </a:pPr>
            <a:endParaRPr lang="nb-NO" altLang="nb-NO" smtClean="0"/>
          </a:p>
          <a:p>
            <a:pPr marL="0" indent="0">
              <a:buFontTx/>
              <a:buNone/>
            </a:pPr>
            <a:r>
              <a:rPr lang="nb-NO" altLang="nb-NO" b="1" smtClean="0">
                <a:solidFill>
                  <a:srgbClr val="00B050"/>
                </a:solidFill>
              </a:rPr>
              <a:t>KURS</a:t>
            </a:r>
          </a:p>
          <a:p>
            <a:pPr marL="0" indent="0">
              <a:buFontTx/>
              <a:buNone/>
            </a:pPr>
            <a:endParaRPr lang="nb-NO" altLang="nb-NO" b="1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r>
              <a:rPr lang="nb-NO" altLang="nb-NO" b="1" smtClean="0">
                <a:solidFill>
                  <a:srgbClr val="00B050"/>
                </a:solidFill>
              </a:rPr>
              <a:t>VEILEDNING	LITTERATURSØK</a:t>
            </a:r>
          </a:p>
          <a:p>
            <a:pPr marL="0" indent="0">
              <a:buFontTx/>
              <a:buNone/>
            </a:pPr>
            <a:endParaRPr lang="nb-NO" altLang="nb-NO" b="1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r>
              <a:rPr lang="nb-NO" altLang="nb-NO" b="1" smtClean="0">
                <a:solidFill>
                  <a:srgbClr val="00B050"/>
                </a:solidFill>
              </a:rPr>
              <a:t>REFERANSEHÅNDTERING/ENDNOTE   </a:t>
            </a:r>
          </a:p>
          <a:p>
            <a:pPr marL="0" indent="0">
              <a:buFontTx/>
              <a:buNone/>
            </a:pPr>
            <a:endParaRPr lang="nb-NO" altLang="nb-NO" b="1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r>
              <a:rPr lang="nb-NO" altLang="nb-NO" b="1" smtClean="0">
                <a:solidFill>
                  <a:srgbClr val="00B050"/>
                </a:solidFill>
              </a:rPr>
              <a:t>LITTERATUR I ALLE FORMAT</a:t>
            </a:r>
          </a:p>
        </p:txBody>
      </p:sp>
      <p:sp>
        <p:nvSpPr>
          <p:cNvPr id="12291" name="TekstSylinder 3"/>
          <p:cNvSpPr txBox="1">
            <a:spLocks noChangeArrowheads="1"/>
          </p:cNvSpPr>
          <p:nvPr/>
        </p:nvSpPr>
        <p:spPr bwMode="auto">
          <a:xfrm>
            <a:off x="6372225" y="5661025"/>
            <a:ext cx="2663825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pic>
        <p:nvPicPr>
          <p:cNvPr id="12292" name="Picture 2" descr="logo-NTNU-farge_Bo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16563"/>
            <a:ext cx="27813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293" name="Picture 3" descr="S:\Kommunikasjon\Infoskjermer\bilderBMH\20130903_EIK_medisinsk_bibliotek_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0"/>
            <a:ext cx="45418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kstSylinder 4"/>
          <p:cNvSpPr txBox="1">
            <a:spLocks noChangeArrowheads="1"/>
          </p:cNvSpPr>
          <p:nvPr/>
        </p:nvSpPr>
        <p:spPr bwMode="auto">
          <a:xfrm>
            <a:off x="323850" y="404813"/>
            <a:ext cx="38877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4400">
                <a:solidFill>
                  <a:srgbClr val="FF0000"/>
                </a:solidFill>
              </a:rPr>
              <a:t>Biblioteket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4400">
                <a:solidFill>
                  <a:srgbClr val="FF0000"/>
                </a:solidFill>
              </a:rPr>
              <a:t>Vi hjelper deg!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-ntnumal-2005">
  <a:themeElements>
    <a:clrScheme name="ny-ntnumal-20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y-ntnumal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y-ntnumal-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ntnumal-20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-ntnumal-20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ntnumal-20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ntnumal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ntnumal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-ntnumal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ny-ntnumal-2005</Template>
  <TotalTime>0</TotalTime>
  <Words>163</Words>
  <Application>Microsoft Office PowerPoint</Application>
  <PresentationFormat>Skjermfremvisning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ＭＳ Ｐゴシック</vt:lpstr>
      <vt:lpstr>Arial</vt:lpstr>
      <vt:lpstr>ny-ntnumal-2005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 UBiT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Temadag i turnus A10 22.11.2005 Medisinsk bibliotek</dc:title>
  <dc:creator>Karen Johanne Buset</dc:creator>
  <cp:lastModifiedBy>Jan Ove Rein</cp:lastModifiedBy>
  <cp:revision>477</cp:revision>
  <cp:lastPrinted>2014-01-29T10:07:06Z</cp:lastPrinted>
  <dcterms:created xsi:type="dcterms:W3CDTF">2005-11-21T08:08:48Z</dcterms:created>
  <dcterms:modified xsi:type="dcterms:W3CDTF">2015-05-21T11:41:12Z</dcterms:modified>
</cp:coreProperties>
</file>