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56" r:id="rId2"/>
    <p:sldId id="310" r:id="rId3"/>
    <p:sldId id="311" r:id="rId4"/>
    <p:sldId id="313" r:id="rId5"/>
    <p:sldId id="312" r:id="rId6"/>
    <p:sldId id="302" r:id="rId7"/>
    <p:sldId id="303" r:id="rId8"/>
    <p:sldId id="314" r:id="rId9"/>
    <p:sldId id="305" r:id="rId10"/>
    <p:sldId id="315" r:id="rId11"/>
    <p:sldId id="306" r:id="rId12"/>
    <p:sldId id="316" r:id="rId13"/>
    <p:sldId id="309" r:id="rId14"/>
    <p:sldId id="298" r:id="rId15"/>
  </p:sldIdLst>
  <p:sldSz cx="9144000" cy="6858000" type="screen4x3"/>
  <p:notesSz cx="6794500" cy="99314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6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344" cy="4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defTabSz="914614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6572" y="0"/>
            <a:ext cx="2946343" cy="4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defTabSz="914614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562"/>
            <a:ext cx="2946344" cy="4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defTabSz="914614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6572" y="9433562"/>
            <a:ext cx="2946343" cy="4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defTabSz="914614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4B77624-DAD2-450A-8010-C9F4A85BB4A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21459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344" cy="4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>
            <a:lvl1pPr defTabSz="914614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6572" y="0"/>
            <a:ext cx="2946343" cy="4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>
            <a:lvl1pPr algn="r" defTabSz="914614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26" y="4718367"/>
            <a:ext cx="5434648" cy="446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Klikk for å redigere tekststiler i malen</a:t>
            </a:r>
          </a:p>
          <a:p>
            <a:pPr lvl="1"/>
            <a:r>
              <a:rPr lang="en-GB" noProof="0" smtClean="0"/>
              <a:t>Andre nivå</a:t>
            </a:r>
          </a:p>
          <a:p>
            <a:pPr lvl="2"/>
            <a:r>
              <a:rPr lang="en-GB" noProof="0" smtClean="0"/>
              <a:t>Tredje nivå</a:t>
            </a:r>
          </a:p>
          <a:p>
            <a:pPr lvl="3"/>
            <a:r>
              <a:rPr lang="en-GB" noProof="0" smtClean="0"/>
              <a:t>Fjerde nivå</a:t>
            </a:r>
          </a:p>
          <a:p>
            <a:pPr lvl="4"/>
            <a:r>
              <a:rPr lang="en-GB" noProof="0" smtClean="0"/>
              <a:t>Femte nivå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562"/>
            <a:ext cx="2946344" cy="4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9" tIns="45720" rIns="91439" bIns="45720" numCol="1" anchor="b" anchorCtr="0" compatLnSpc="1">
            <a:prstTxWarp prst="textNoShape">
              <a:avLst/>
            </a:prstTxWarp>
          </a:bodyPr>
          <a:lstStyle>
            <a:lvl1pPr defTabSz="914614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6572" y="9433562"/>
            <a:ext cx="2946343" cy="4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9" tIns="45720" rIns="91439" bIns="45720" numCol="1" anchor="b" anchorCtr="0" compatLnSpc="1">
            <a:prstTxWarp prst="textNoShape">
              <a:avLst/>
            </a:prstTxWarp>
          </a:bodyPr>
          <a:lstStyle>
            <a:lvl1pPr algn="r" defTabSz="914614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60EB3F8-5999-4019-B203-B1C6C826DAF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986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EB3F8-5999-4019-B203-B1C6C826DAFF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005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47261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59039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908800" y="539750"/>
            <a:ext cx="1943100" cy="555307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79500" y="539750"/>
            <a:ext cx="5676900" cy="555307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2678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8166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89678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79500" y="19780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041900" y="19780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8424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872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21045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1155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43067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dirty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97889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5397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n-NO" altLang="nb-NO" smtClean="0"/>
              <a:t>Overskrift på Times 36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197802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 altLang="nb-NO" smtClean="0"/>
              <a:t>Første Nivå: Times 20</a:t>
            </a:r>
          </a:p>
          <a:p>
            <a:pPr lvl="1"/>
            <a:r>
              <a:rPr lang="nn-NO" altLang="nb-NO" smtClean="0"/>
              <a:t>Andre nivå: Times 18</a:t>
            </a:r>
          </a:p>
          <a:p>
            <a:pPr lvl="2"/>
            <a:r>
              <a:rPr lang="nn-NO" altLang="nb-NO" smtClean="0"/>
              <a:t>Tredje nivå: Times 16</a:t>
            </a:r>
          </a:p>
          <a:p>
            <a:pPr lvl="3"/>
            <a:r>
              <a:rPr lang="nn-NO" altLang="nb-NO" smtClean="0"/>
              <a:t>Fjerde nivå: Times 16</a:t>
            </a:r>
          </a:p>
          <a:p>
            <a:pPr lvl="4"/>
            <a:r>
              <a:rPr lang="nn-NO" altLang="nb-NO" smtClean="0"/>
              <a:t>Femte nivå: Times 16</a:t>
            </a:r>
          </a:p>
          <a:p>
            <a:pPr lvl="0"/>
            <a:endParaRPr lang="nn-NO" altLang="nb-NO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20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66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endParaRPr lang="en-US" altLang="nb-NO" sz="36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nn-NO" altLang="nb-NO" sz="3600"/>
              <a:t>		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6200" y="6315075"/>
            <a:ext cx="42068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fld id="{458251B9-D9E6-4592-AD3C-8921EC531554}" type="slidenum">
              <a:rPr lang="nn-NO" altLang="nb-NO" sz="1400">
                <a:solidFill>
                  <a:schemeClr val="bg1"/>
                </a:solidFill>
              </a:rPr>
              <a:pPr algn="ctr"/>
              <a:t>‹#›</a:t>
            </a:fld>
            <a:endParaRPr lang="nn-NO" altLang="nb-NO" sz="140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3111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wikia.com/lost/images/1/15/StaffLogo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755650" y="188913"/>
            <a:ext cx="838835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nb-NO" sz="2800" b="1" dirty="0" smtClean="0">
                <a:latin typeface="Arial" panose="020B0604020202020204" pitchFamily="34" charset="0"/>
              </a:rPr>
              <a:t>BRUK </a:t>
            </a:r>
            <a:r>
              <a:rPr lang="nb-NO" sz="2800" b="1" dirty="0">
                <a:latin typeface="Arial" panose="020B0604020202020204" pitchFamily="34" charset="0"/>
              </a:rPr>
              <a:t>AV REFERANSEHÅNDTERINGS-VERKTØYET ENDNOTE I FORBINDELSE MED ORGANISERING AV LITTERATUR OG </a:t>
            </a:r>
            <a:r>
              <a:rPr lang="nb-NO" sz="2800" b="1" dirty="0" smtClean="0">
                <a:latin typeface="Arial" panose="020B0604020202020204" pitchFamily="34" charset="0"/>
              </a:rPr>
              <a:t>MANUSKRIPTSKRIVING</a:t>
            </a:r>
            <a:r>
              <a:rPr lang="nb-NO" altLang="nb-NO" sz="2800" b="1" dirty="0" smtClean="0">
                <a:latin typeface="Comic Sans MS" pitchFamily="66" charset="0"/>
              </a:rPr>
              <a:t/>
            </a:r>
            <a:br>
              <a:rPr lang="nb-NO" altLang="nb-NO" sz="2800" b="1" dirty="0" smtClean="0">
                <a:latin typeface="Comic Sans MS" pitchFamily="66" charset="0"/>
              </a:rPr>
            </a:br>
            <a:endParaRPr lang="nb-NO" altLang="nb-NO" sz="2800" b="1" dirty="0">
              <a:latin typeface="Comic Sans MS" pitchFamily="66" charset="0"/>
            </a:endParaRPr>
          </a:p>
        </p:txBody>
      </p:sp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611188" y="5825381"/>
            <a:ext cx="8532812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nb-NO" altLang="nb-N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Bibliotek for medisin og helse</a:t>
            </a:r>
            <a:r>
              <a:rPr lang="nb-NO" altLang="nb-NO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altLang="nb-NO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Mai 2015</a:t>
            </a:r>
            <a:r>
              <a:rPr lang="nb-NO" altLang="nb-NO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altLang="nb-NO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bmh@ub.ntnu.no</a:t>
            </a:r>
            <a:endParaRPr lang="nb-NO" alt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32856"/>
            <a:ext cx="2502060" cy="364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537217" y="81796"/>
            <a:ext cx="8654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Skrive manuskript med </a:t>
            </a:r>
            <a:r>
              <a:rPr lang="nb-NO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EndNote</a:t>
            </a:r>
            <a:r>
              <a:rPr lang="nb-N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og få hjelp til å få korrekte siteringer og referanseliste</a:t>
            </a:r>
            <a:endParaRPr lang="nb-NO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91" y="1340768"/>
            <a:ext cx="4025900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528" y="1340768"/>
            <a:ext cx="427037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685904" y="5157192"/>
            <a:ext cx="8352928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 kan bruke </a:t>
            </a:r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EndNote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til å sette inn referanser i teksten og få automatisk opprettet en referanselista. </a:t>
            </a:r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EndNote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vil oppdatere både siteringer og referanselista hvis du setter inn eller fjerner referanser senere. </a:t>
            </a:r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EndNote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tilbyr over 6000 stiler som styrer innhold og formatering av siteringene i teksten og referanselisten. Du kan når som helst endre stilen på et manuskript.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52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683568" y="116632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Finne </a:t>
            </a:r>
            <a:r>
              <a:rPr lang="nb-NO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EndNotestil</a:t>
            </a:r>
            <a:r>
              <a:rPr lang="nb-N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for mitt tidsskrift</a:t>
            </a:r>
            <a:endParaRPr lang="nb-NO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648732" y="836712"/>
            <a:ext cx="8460432" cy="80483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EndNote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leveres i utgangspunktet kun med 491 stiler, men det finnes over 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6000 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stiler. Ytterligere stiler kan lastes ned fra </a:t>
            </a:r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EndNotes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stildatabase. </a:t>
            </a:r>
          </a:p>
          <a:p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Help </a:t>
            </a:r>
            <a:r>
              <a:rPr lang="nb-NO" sz="105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nb-NO" sz="105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EndNote</a:t>
            </a:r>
            <a:r>
              <a:rPr lang="nb-NO" sz="105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Output Styles  </a:t>
            </a:r>
            <a:r>
              <a:rPr lang="nb-NO" sz="105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Download</a:t>
            </a:r>
            <a:r>
              <a:rPr lang="nb-NO" sz="105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Åpne fila i </a:t>
            </a:r>
            <a:r>
              <a:rPr lang="nb-NO" sz="105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EndNote</a:t>
            </a:r>
            <a:r>
              <a:rPr lang="nb-NO" sz="105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File  Save as  Fjern "</a:t>
            </a:r>
            <a:r>
              <a:rPr lang="nb-NO" sz="105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Copy</a:t>
            </a:r>
            <a:r>
              <a:rPr lang="nb-NO" sz="105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" fra stilnavn  Save  Lukk stilvindu</a:t>
            </a:r>
          </a:p>
          <a:p>
            <a:endParaRPr lang="nb-NO" sz="105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nb-NO" sz="16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nb-NO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nb-NO" sz="16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nb-NO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nb-NO" sz="16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nb-NO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nb-NO" sz="16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nb-NO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nb-NO" sz="16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nb-NO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nb-NO" sz="16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nb-NO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nb-NO" sz="16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nb-NO" sz="16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nb-NO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nb-NO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Finner </a:t>
            </a:r>
            <a:r>
              <a:rPr lang="nb-NO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du ikke en stil for ditt tidsskrift eller har</a:t>
            </a:r>
            <a:br>
              <a:rPr lang="nb-NO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nb-NO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stilen du velger feil i forhold til tidsskriftets </a:t>
            </a:r>
            <a:r>
              <a:rPr lang="nb-NO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krav,</a:t>
            </a:r>
            <a:r>
              <a:rPr lang="nb-NO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nb-NO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nb-NO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kan du ta kontakt med biblioteket. Vi kan lage</a:t>
            </a:r>
            <a:br>
              <a:rPr lang="nb-NO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nb-NO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eller justere stiler for deg.</a:t>
            </a:r>
          </a:p>
          <a:p>
            <a:endParaRPr lang="nb-NO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nb-NO" sz="16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nb-NO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nb-NO" sz="16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nb-NO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nb-NO" sz="16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nb-NO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nb-NO" sz="16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375" y="1988840"/>
            <a:ext cx="3434655" cy="209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837606"/>
            <a:ext cx="3384376" cy="171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1" y="1988840"/>
            <a:ext cx="3765485" cy="342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827584" y="35913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Forfattersamarbeid og </a:t>
            </a:r>
            <a:r>
              <a:rPr lang="nb-NO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EndNote</a:t>
            </a:r>
            <a:endParaRPr lang="nb-NO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ktangel 17"/>
          <p:cNvSpPr/>
          <p:nvPr/>
        </p:nvSpPr>
        <p:spPr>
          <a:xfrm>
            <a:off x="644445" y="4025076"/>
            <a:ext cx="2605284" cy="12041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>
                <a:solidFill>
                  <a:schemeClr val="tx1"/>
                </a:solidFill>
              </a:rPr>
              <a:t>Delt bibliotek som opprettes av forfatter 1 og synkes på </a:t>
            </a:r>
            <a:r>
              <a:rPr lang="nb-NO" sz="1600" dirty="0" err="1" smtClean="0">
                <a:solidFill>
                  <a:schemeClr val="tx1"/>
                </a:solidFill>
              </a:rPr>
              <a:t>EndNote</a:t>
            </a:r>
            <a:r>
              <a:rPr lang="nb-NO" sz="1600" dirty="0" smtClean="0">
                <a:solidFill>
                  <a:schemeClr val="tx1"/>
                </a:solidFill>
              </a:rPr>
              <a:t> </a:t>
            </a:r>
            <a:r>
              <a:rPr lang="nb-NO" sz="1600" dirty="0" smtClean="0">
                <a:solidFill>
                  <a:schemeClr val="tx1"/>
                </a:solidFill>
              </a:rPr>
              <a:t>Online og deles med forfatter 2</a:t>
            </a:r>
            <a:endParaRPr lang="nb-NO" sz="1600" dirty="0">
              <a:solidFill>
                <a:schemeClr val="tx1"/>
              </a:solidFill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660293" y="2162469"/>
            <a:ext cx="1912901" cy="5464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err="1" smtClean="0">
                <a:solidFill>
                  <a:schemeClr val="tx1"/>
                </a:solidFill>
              </a:rPr>
              <a:t>EndNote</a:t>
            </a:r>
            <a:r>
              <a:rPr lang="nb-NO" sz="1600" dirty="0" smtClean="0">
                <a:solidFill>
                  <a:schemeClr val="tx1"/>
                </a:solidFill>
              </a:rPr>
              <a:t> desktop</a:t>
            </a:r>
            <a:endParaRPr lang="nb-NO" sz="1600" dirty="0">
              <a:solidFill>
                <a:schemeClr val="tx1"/>
              </a:solidFill>
            </a:endParaRPr>
          </a:p>
        </p:txBody>
      </p:sp>
      <p:pic>
        <p:nvPicPr>
          <p:cNvPr id="20" name="Picture 4" descr="https://encrypted-tbn3.gstatic.com/images?q=tbn:ANd9GcT0m8uVDtQGAtCbszFlo5dORx0nQpIZ2YsbFUWeAY8PRTGp38_Je2464s9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46527"/>
            <a:ext cx="880725" cy="100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kstSylinder 20"/>
          <p:cNvSpPr txBox="1"/>
          <p:nvPr/>
        </p:nvSpPr>
        <p:spPr>
          <a:xfrm>
            <a:off x="1043608" y="1753071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Forfatter</a:t>
            </a:r>
            <a:r>
              <a:rPr lang="nb-NO" sz="1400" dirty="0" smtClean="0"/>
              <a:t> </a:t>
            </a:r>
            <a:r>
              <a:rPr lang="nb-NO" sz="1400" dirty="0" smtClean="0"/>
              <a:t>1</a:t>
            </a:r>
            <a:endParaRPr lang="nb-NO" sz="1400" dirty="0"/>
          </a:p>
        </p:txBody>
      </p:sp>
      <p:sp>
        <p:nvSpPr>
          <p:cNvPr id="22" name="Rektangel 21"/>
          <p:cNvSpPr/>
          <p:nvPr/>
        </p:nvSpPr>
        <p:spPr>
          <a:xfrm>
            <a:off x="648611" y="6287399"/>
            <a:ext cx="2016224" cy="4846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err="1" smtClean="0">
                <a:solidFill>
                  <a:schemeClr val="tx1"/>
                </a:solidFill>
              </a:rPr>
              <a:t>EndNote</a:t>
            </a:r>
            <a:r>
              <a:rPr lang="nb-NO" sz="1600" dirty="0" smtClean="0">
                <a:solidFill>
                  <a:schemeClr val="tx1"/>
                </a:solidFill>
              </a:rPr>
              <a:t> desktop</a:t>
            </a:r>
            <a:endParaRPr lang="nb-NO" sz="1600" dirty="0">
              <a:solidFill>
                <a:schemeClr val="tx1"/>
              </a:solidFill>
            </a:endParaRPr>
          </a:p>
        </p:txBody>
      </p:sp>
      <p:sp>
        <p:nvSpPr>
          <p:cNvPr id="23" name="Pil opp og ned 22"/>
          <p:cNvSpPr/>
          <p:nvPr/>
        </p:nvSpPr>
        <p:spPr>
          <a:xfrm>
            <a:off x="1331640" y="2802698"/>
            <a:ext cx="288032" cy="114777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Pil opp og ned 23"/>
          <p:cNvSpPr/>
          <p:nvPr/>
        </p:nvSpPr>
        <p:spPr>
          <a:xfrm>
            <a:off x="1331640" y="5304395"/>
            <a:ext cx="288032" cy="93291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5" name="Picture 2" descr="https://encrypted-tbn0.gstatic.com/images?q=tbn:ANd9GcQ3kZP2bSNEoGvZFZBC9AW2D6ufhtMgSPnuiQ3D1bn6WSyz8-BBcFa2bbR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306" y="5627582"/>
            <a:ext cx="1015651" cy="101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kstSylinder 25"/>
          <p:cNvSpPr txBox="1"/>
          <p:nvPr/>
        </p:nvSpPr>
        <p:spPr>
          <a:xfrm>
            <a:off x="2819849" y="655148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Forfatter</a:t>
            </a:r>
            <a:r>
              <a:rPr lang="nb-NO" sz="1400" dirty="0" smtClean="0"/>
              <a:t> </a:t>
            </a:r>
            <a:r>
              <a:rPr lang="nb-NO" sz="1400" dirty="0"/>
              <a:t>2</a:t>
            </a:r>
            <a:endParaRPr lang="nb-NO" sz="1400" dirty="0"/>
          </a:p>
        </p:txBody>
      </p:sp>
      <p:pic>
        <p:nvPicPr>
          <p:cNvPr id="27" name="Picture 8" descr="https://encrypted-tbn2.gstatic.com/images?q=tbn:ANd9GcRbRlMUgpBLFhQJUAyarGuU-6KR2oA0n9f5KtFq_MkYgMW4n53a7NVJVH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6" y="939665"/>
            <a:ext cx="1604947" cy="200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Pil høyre 27"/>
          <p:cNvSpPr/>
          <p:nvPr/>
        </p:nvSpPr>
        <p:spPr>
          <a:xfrm>
            <a:off x="2267743" y="1546398"/>
            <a:ext cx="2474399" cy="2742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Pil høyre 28"/>
          <p:cNvSpPr/>
          <p:nvPr/>
        </p:nvSpPr>
        <p:spPr>
          <a:xfrm rot="18242975">
            <a:off x="2795920" y="4256809"/>
            <a:ext cx="2890645" cy="2742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TekstSylinder 29"/>
          <p:cNvSpPr txBox="1"/>
          <p:nvPr/>
        </p:nvSpPr>
        <p:spPr>
          <a:xfrm>
            <a:off x="4742143" y="4047445"/>
            <a:ext cx="4392488" cy="280076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 delt bibliotek kan deles med opp til 14 brukere, som alle kan jobbe mot biblioteket samtidig. Alle må ha minst versjon X7.2 og </a:t>
            </a:r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EndNote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Online bruker.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Det lønner seg ikke å dele sitt personlige bibliotek, men opprette et felles prosjekt-bibliotek til dette formålet.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Det er kun mulig å synke et bibliotek mot </a:t>
            </a:r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EndNote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Online, og den som deler vi ikke kunne </a:t>
            </a:r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synce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sitt personlige bibliotek samtidig.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kstSylinder 30"/>
          <p:cNvSpPr txBox="1"/>
          <p:nvPr/>
        </p:nvSpPr>
        <p:spPr>
          <a:xfrm>
            <a:off x="4997675" y="2852936"/>
            <a:ext cx="1482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Felles manuskript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425214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683568" y="116632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Spørsmål </a:t>
            </a:r>
            <a:r>
              <a:rPr lang="nb-N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til bibliotekets </a:t>
            </a:r>
            <a:r>
              <a:rPr lang="nb-NO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utskremte</a:t>
            </a:r>
            <a:r>
              <a:rPr lang="nb-N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b-NO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http://gapbcasting.media.streamtheworld.com/Lawton/Expert/local_exp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7601986" cy="532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39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827088" y="3446998"/>
            <a:ext cx="792162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nb-NO" altLang="nb-NO" sz="2000" dirty="0">
                <a:latin typeface="Arial" panose="020B0604020202020204" pitchFamily="34" charset="0"/>
                <a:cs typeface="Arial" panose="020B0604020202020204" pitchFamily="34" charset="0"/>
              </a:rPr>
              <a:t>Bruk basenes hjelpfunksjoner og veiledninger hvis du står fast</a:t>
            </a:r>
            <a:r>
              <a:rPr lang="nb-NO" altLang="nb-N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>
              <a:spcBef>
                <a:spcPct val="50000"/>
              </a:spcBef>
            </a:pPr>
            <a:r>
              <a:rPr lang="nb-NO" altLang="nb-N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Bibliotekets informasjonsside for </a:t>
            </a:r>
            <a:r>
              <a:rPr lang="nb-NO" altLang="nb-NO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EndNote</a:t>
            </a:r>
            <a:r>
              <a:rPr lang="nb-NO" altLang="nb-N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nb-NO" altLang="nb-NO" sz="1600" dirty="0"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nb-NO" alt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www.ntnu.no/web/ub/fagside/medisin/endnote/</a:t>
            </a:r>
            <a:endParaRPr lang="nb-NO" alt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nb-NO" altLang="nb-NO" sz="2000" dirty="0">
                <a:latin typeface="Arial" panose="020B0604020202020204" pitchFamily="34" charset="0"/>
                <a:cs typeface="Arial" panose="020B0604020202020204" pitchFamily="34" charset="0"/>
              </a:rPr>
              <a:t>Ta kontakt med biblioteket hvis du trenger hjelp!</a:t>
            </a:r>
          </a:p>
          <a:p>
            <a:pPr algn="ctr">
              <a:spcBef>
                <a:spcPct val="50000"/>
              </a:spcBef>
            </a:pPr>
            <a:r>
              <a:rPr lang="nb-NO" altLang="nb-N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bmh@ub.ntnu.no</a:t>
            </a:r>
            <a:r>
              <a:rPr lang="nb-NO" altLang="nb-NO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altLang="nb-NO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altLang="nb-NO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2000" b="1" dirty="0">
                <a:latin typeface="Arial" panose="020B0604020202020204" pitchFamily="34" charset="0"/>
                <a:cs typeface="Arial" panose="020B0604020202020204" pitchFamily="34" charset="0"/>
              </a:rPr>
              <a:t>72 57 66 80</a:t>
            </a:r>
          </a:p>
        </p:txBody>
      </p:sp>
      <p:pic>
        <p:nvPicPr>
          <p:cNvPr id="29699" name="Picture 6" descr="l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464" y="188640"/>
            <a:ext cx="3684775" cy="320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Image:Staff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78518" y="873884"/>
            <a:ext cx="292945" cy="28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1188" y="192088"/>
            <a:ext cx="8532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nb-NO" altLang="nb-NO" sz="3200" b="1" dirty="0">
                <a:latin typeface="Arial" panose="020B0604020202020204" pitchFamily="34" charset="0"/>
                <a:cs typeface="Arial" panose="020B0604020202020204" pitchFamily="34" charset="0"/>
              </a:rPr>
              <a:t>Hva kan du bruke </a:t>
            </a:r>
            <a:r>
              <a:rPr lang="nb-NO" altLang="nb-NO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EndNote</a:t>
            </a:r>
            <a:r>
              <a:rPr lang="nb-NO" altLang="nb-NO" sz="3200" b="1" dirty="0">
                <a:latin typeface="Arial" panose="020B0604020202020204" pitchFamily="34" charset="0"/>
                <a:cs typeface="Arial" panose="020B0604020202020204" pitchFamily="34" charset="0"/>
              </a:rPr>
              <a:t> til?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755650" y="1052736"/>
            <a:ext cx="8208963" cy="62478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EndNote</a:t>
            </a:r>
            <a:r>
              <a:rPr lang="nb-NO" sz="2000" b="1" dirty="0">
                <a:latin typeface="Arial" panose="020B0604020202020204" pitchFamily="34" charset="0"/>
                <a:cs typeface="Arial" panose="020B0604020202020204" pitchFamily="34" charset="0"/>
              </a:rPr>
              <a:t> er et referansehåndteringsverktøy som kan brukes til:</a:t>
            </a:r>
          </a:p>
          <a:p>
            <a:pPr>
              <a:defRPr/>
            </a:pP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Bygge opp ditt eget bibliotek med litteraturreferanser som </a:t>
            </a:r>
            <a:r>
              <a:rPr lang="nb-N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du trenger i din forsker- eller kliniske hverdag, og som du kanskje også skal bruke i forbindelse med skriving av vitenskapelige eller faglige manuskripter.</a:t>
            </a:r>
            <a:br>
              <a:rPr lang="nb-NO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nb-N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Få hjelp til å finne </a:t>
            </a: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fulltekst av artikler som du har lagt inn i biblioteket</a:t>
            </a:r>
            <a:r>
              <a:rPr lang="nb-N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nb-NO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Sette inn referanser i et manuskript og få siteringene i teksten og referanselista til slutt formatert på en standardisert måte</a:t>
            </a:r>
            <a:r>
              <a:rPr lang="nb-N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nb-NO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Enkelt få endret formateringen på siteringene og referanselista i manuskriptet hvis det blir behov for dette.</a:t>
            </a:r>
          </a:p>
          <a:p>
            <a:pPr lvl="1">
              <a:defRPr/>
            </a:pP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nb-NO" sz="2000" dirty="0" err="1">
                <a:latin typeface="Arial" panose="020B0604020202020204" pitchFamily="34" charset="0"/>
                <a:cs typeface="Arial" panose="020B0604020202020204" pitchFamily="34" charset="0"/>
              </a:rPr>
              <a:t>EndNote</a:t>
            </a: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 fungerer best sammen med Word (PC og Mac), men kan også brukes sammen med Pages (Mac) eller Open Office (PC).</a:t>
            </a:r>
          </a:p>
          <a:p>
            <a:pPr>
              <a:defRPr/>
            </a:pP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350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11188" y="192088"/>
            <a:ext cx="8532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nb-NO" altLang="nb-NO" sz="3200" b="1" dirty="0">
                <a:latin typeface="Arial" panose="020B0604020202020204" pitchFamily="34" charset="0"/>
                <a:cs typeface="Arial" panose="020B0604020202020204" pitchFamily="34" charset="0"/>
              </a:rPr>
              <a:t>Hvordan får </a:t>
            </a:r>
            <a:r>
              <a:rPr lang="nb-NO" altLang="nb-N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 </a:t>
            </a:r>
            <a:r>
              <a:rPr lang="nb-NO" altLang="nb-NO" sz="3200" b="1" dirty="0">
                <a:latin typeface="Arial" panose="020B0604020202020204" pitchFamily="34" charset="0"/>
                <a:cs typeface="Arial" panose="020B0604020202020204" pitchFamily="34" charset="0"/>
              </a:rPr>
              <a:t>tak i </a:t>
            </a:r>
            <a:r>
              <a:rPr lang="nb-NO" altLang="nb-NO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EndNote</a:t>
            </a:r>
            <a:r>
              <a:rPr lang="nb-NO" altLang="nb-NO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755650" y="980728"/>
            <a:ext cx="8208963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St. Olav:</a:t>
            </a:r>
          </a:p>
          <a:p>
            <a:pPr>
              <a:defRPr/>
            </a:pP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nb-N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Du må kontakte HEMIT for å få tilgang til </a:t>
            </a:r>
            <a:r>
              <a:rPr lang="nb-NO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EndNote</a:t>
            </a:r>
            <a:r>
              <a:rPr lang="nb-N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Biblioteket kan ikke være behjelpelig med installering av programmet.</a:t>
            </a:r>
          </a:p>
          <a:p>
            <a:pPr>
              <a:defRPr/>
            </a:pP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nb-N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NTNU: </a:t>
            </a:r>
          </a:p>
          <a:p>
            <a:pPr>
              <a:defRPr/>
            </a:pPr>
            <a:endParaRPr lang="nb-N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nb-NO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EndNote</a:t>
            </a:r>
            <a:r>
              <a:rPr lang="nb-N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er fritt tilgjengelig for studenter og ansatte ved NTNU. </a:t>
            </a:r>
          </a:p>
          <a:p>
            <a:pPr>
              <a:defRPr/>
            </a:pP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Du kan få hjelp til </a:t>
            </a:r>
            <a:r>
              <a:rPr lang="nb-NO" sz="2000" dirty="0" err="1">
                <a:latin typeface="Arial" panose="020B0604020202020204" pitchFamily="34" charset="0"/>
                <a:cs typeface="Arial" panose="020B0604020202020204" pitchFamily="34" charset="0"/>
              </a:rPr>
              <a:t>nedlasting</a:t>
            </a: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 av programmet fra Orakel-tjenesten.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Du kan laste ned programmet selv ved å koble opp programvareserveren </a:t>
            </a:r>
            <a:r>
              <a:rPr lang="nb-NO" sz="2000" dirty="0" err="1">
                <a:latin typeface="Arial" panose="020B0604020202020204" pitchFamily="34" charset="0"/>
                <a:cs typeface="Arial" panose="020B0604020202020204" pitchFamily="34" charset="0"/>
              </a:rPr>
              <a:t>Progdist</a:t>
            </a: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, eller fra software.ntnu.no.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nb-NO" sz="2000" i="1" dirty="0">
                <a:latin typeface="Arial" panose="020B0604020202020204" pitchFamily="34" charset="0"/>
                <a:cs typeface="Arial" panose="020B0604020202020204" pitchFamily="34" charset="0"/>
              </a:rPr>
              <a:t>Laster du ned programmet selv er det viktig å kopiere </a:t>
            </a:r>
            <a:r>
              <a:rPr lang="nb-NO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produkt-nøkkelen </a:t>
            </a:r>
            <a:r>
              <a:rPr lang="nb-NO" sz="2000" i="1" dirty="0">
                <a:latin typeface="Arial" panose="020B0604020202020204" pitchFamily="34" charset="0"/>
                <a:cs typeface="Arial" panose="020B0604020202020204" pitchFamily="34" charset="0"/>
              </a:rPr>
              <a:t>som ligger i </a:t>
            </a:r>
            <a:r>
              <a:rPr lang="nb-NO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LesMeg</a:t>
            </a:r>
            <a:r>
              <a:rPr lang="nb-NO" sz="2000" i="1" dirty="0">
                <a:latin typeface="Arial" panose="020B0604020202020204" pitchFamily="34" charset="0"/>
                <a:cs typeface="Arial" panose="020B0604020202020204" pitchFamily="34" charset="0"/>
              </a:rPr>
              <a:t>-fila før du starter nedlastningen og limer inn denne i slutten av installasjonen når dette etterspørres. </a:t>
            </a:r>
          </a:p>
        </p:txBody>
      </p:sp>
    </p:spTree>
    <p:extLst>
      <p:ext uri="{BB962C8B-B14F-4D97-AF65-F5344CB8AC3E}">
        <p14:creationId xmlns:p14="http://schemas.microsoft.com/office/powerpoint/2010/main" val="4172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11188" y="192088"/>
            <a:ext cx="85328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nb-NO" altLang="nb-NO" sz="3200" b="1" dirty="0">
                <a:latin typeface="Arial" panose="020B0604020202020204" pitchFamily="34" charset="0"/>
                <a:cs typeface="Arial" panose="020B0604020202020204" pitchFamily="34" charset="0"/>
              </a:rPr>
              <a:t>Hvordan får jeg hjelp med </a:t>
            </a:r>
            <a:r>
              <a:rPr lang="nb-NO" altLang="nb-NO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EndNote</a:t>
            </a:r>
            <a:r>
              <a:rPr lang="nb-NO" altLang="nb-NO" sz="3200" b="1" dirty="0"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nb-NO" altLang="nb-N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referansehåndtering?</a:t>
            </a:r>
            <a:endParaRPr lang="nb-NO" altLang="nb-NO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5023802" y="1550419"/>
            <a:ext cx="4067944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b-N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Biblioteket tilbyr et tre-timers </a:t>
            </a:r>
            <a:r>
              <a:rPr lang="nb-NO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EndNotekurs</a:t>
            </a:r>
            <a:r>
              <a:rPr lang="nb-N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for studenter og ansatte ved NTNU og St. Olavs flere ganger hvert semester.</a:t>
            </a:r>
          </a:p>
          <a:p>
            <a:pPr>
              <a:defRPr/>
            </a:pP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nb-N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Bibliotekets kurstilbud:</a:t>
            </a:r>
          </a:p>
          <a:p>
            <a:pPr>
              <a:defRPr/>
            </a:pP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http://www.ntnu.no/ub/fagside/medisin/kurs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4225273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755576" y="4869160"/>
            <a:ext cx="8336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b-N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en avdeling, faggruppe eller </a:t>
            </a:r>
            <a:r>
              <a:rPr lang="nb-N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gruppe på minimum fem personer et eget </a:t>
            </a:r>
            <a:r>
              <a:rPr lang="nb-NO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EndNotekurs</a:t>
            </a:r>
            <a:r>
              <a:rPr lang="nb-NO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er det mulig å bestille dette fra biblioteket (bestill i god tid i forveien, da biblioteket har stor undervisnings-belastning i perioder).</a:t>
            </a:r>
            <a:endParaRPr lang="nb-NO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4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11188" y="192088"/>
            <a:ext cx="85328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nb-NO" altLang="nb-NO" sz="3200" b="1" dirty="0">
                <a:latin typeface="Arial" panose="020B0604020202020204" pitchFamily="34" charset="0"/>
                <a:cs typeface="Arial" panose="020B0604020202020204" pitchFamily="34" charset="0"/>
              </a:rPr>
              <a:t>Hvordan får </a:t>
            </a:r>
            <a:r>
              <a:rPr lang="nb-NO" altLang="nb-N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 </a:t>
            </a:r>
            <a:r>
              <a:rPr lang="nb-NO" altLang="nb-NO" sz="3200" b="1" dirty="0">
                <a:latin typeface="Arial" panose="020B0604020202020204" pitchFamily="34" charset="0"/>
                <a:cs typeface="Arial" panose="020B0604020202020204" pitchFamily="34" charset="0"/>
              </a:rPr>
              <a:t>hjelp med </a:t>
            </a:r>
            <a:r>
              <a:rPr lang="nb-NO" altLang="nb-NO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EndNote</a:t>
            </a:r>
            <a:r>
              <a:rPr lang="nb-NO" altLang="nb-NO" sz="3200" b="1" dirty="0">
                <a:latin typeface="Arial" panose="020B0604020202020204" pitchFamily="34" charset="0"/>
                <a:cs typeface="Arial" panose="020B0604020202020204" pitchFamily="34" charset="0"/>
              </a:rPr>
              <a:t> og referansehåndtering?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33" y="1412875"/>
            <a:ext cx="3384550" cy="366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3"/>
          <p:cNvSpPr txBox="1">
            <a:spLocks noChangeArrowheads="1"/>
          </p:cNvSpPr>
          <p:nvPr/>
        </p:nvSpPr>
        <p:spPr bwMode="auto">
          <a:xfrm>
            <a:off x="4067175" y="1484313"/>
            <a:ext cx="4897438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nb-NO" altLang="nb-NO" sz="2000" b="1" dirty="0">
                <a:latin typeface="Arial" panose="020B0604020202020204" pitchFamily="34" charset="0"/>
                <a:cs typeface="Arial" panose="020B0604020202020204" pitchFamily="34" charset="0"/>
              </a:rPr>
              <a:t>Bibliotekets </a:t>
            </a:r>
            <a:r>
              <a:rPr lang="nb-NO" altLang="nb-NO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EndNoteside</a:t>
            </a:r>
            <a:r>
              <a:rPr lang="nb-NO" altLang="nb-NO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nb-NO" altLang="nb-NO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altLang="nb-NO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alt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altLang="nb-NO" sz="1600" dirty="0">
                <a:latin typeface="Arial" panose="020B0604020202020204" pitchFamily="34" charset="0"/>
                <a:cs typeface="Arial" panose="020B0604020202020204" pitchFamily="34" charset="0"/>
              </a:rPr>
              <a:t>http://www.ntnu.no/ub/fagside/medisin/endnote</a:t>
            </a:r>
          </a:p>
          <a:p>
            <a:endParaRPr lang="nb-NO" alt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altLang="nb-NO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Inføringshefte</a:t>
            </a:r>
            <a:r>
              <a:rPr lang="nb-NO" altLang="nb-NO" sz="2000" b="1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nb-NO" altLang="nb-NO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EndNote</a:t>
            </a:r>
            <a:r>
              <a:rPr lang="nb-NO" altLang="nb-NO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nb-NO" alt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altLang="nb-NO" sz="1600" dirty="0"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nb-NO" alt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www.ntnu.no/ub/fagside2/medisin/kurs/pdf/EndNote_x7_introduksjon_aug2014.pdf</a:t>
            </a:r>
          </a:p>
          <a:p>
            <a:endParaRPr lang="nb-NO" alt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altLang="nb-NO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EndNote's</a:t>
            </a:r>
            <a:r>
              <a:rPr lang="nb-NO" altLang="nb-NO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YouTubekanal</a:t>
            </a:r>
            <a:r>
              <a:rPr lang="nb-NO" altLang="nb-NO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nb-NO" alt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altLang="nb-NO" sz="1600" dirty="0">
                <a:latin typeface="Arial" panose="020B0604020202020204" pitchFamily="34" charset="0"/>
                <a:cs typeface="Arial" panose="020B0604020202020204" pitchFamily="34" charset="0"/>
              </a:rPr>
              <a:t>https://www.youtube.com/user/EndNoteTraining</a:t>
            </a:r>
          </a:p>
        </p:txBody>
      </p:sp>
      <p:sp>
        <p:nvSpPr>
          <p:cNvPr id="5" name="TekstSylinder 4"/>
          <p:cNvSpPr txBox="1">
            <a:spLocks noChangeArrowheads="1"/>
          </p:cNvSpPr>
          <p:nvPr/>
        </p:nvSpPr>
        <p:spPr bwMode="auto">
          <a:xfrm>
            <a:off x="755650" y="5373688"/>
            <a:ext cx="8280400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nb-NO" altLang="nb-NO" sz="2400" dirty="0">
                <a:latin typeface="Arial" panose="020B0604020202020204" pitchFamily="34" charset="0"/>
                <a:cs typeface="Arial" panose="020B0604020202020204" pitchFamily="34" charset="0"/>
              </a:rPr>
              <a:t>Kontakt biblioteket hvis du har spørsmål om </a:t>
            </a:r>
            <a:r>
              <a:rPr lang="nb-NO" alt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EndNote</a:t>
            </a:r>
            <a:r>
              <a:rPr lang="nb-NO" alt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eller referansehåndtering.</a:t>
            </a:r>
          </a:p>
        </p:txBody>
      </p:sp>
    </p:spTree>
    <p:extLst>
      <p:ext uri="{BB962C8B-B14F-4D97-AF65-F5344CB8AC3E}">
        <p14:creationId xmlns:p14="http://schemas.microsoft.com/office/powerpoint/2010/main" val="29538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827584" y="44624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Lag et </a:t>
            </a:r>
            <a:r>
              <a:rPr lang="nb-NO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EndNotebibliotek</a:t>
            </a:r>
            <a:endParaRPr lang="nb-NO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827584" y="684150"/>
            <a:ext cx="813690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Lag kun ett bibliotek – bruke gruppefunksjonen hvis du har mange referanser.</a:t>
            </a:r>
          </a:p>
          <a:p>
            <a:endParaRPr lang="nb-NO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 bibliotek består av to enheter:</a:t>
            </a:r>
            <a:b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Biblioteksfila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- Datamappe</a:t>
            </a:r>
            <a:b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Disse må ligge i samme mappe og du skal la disse ligge i fred og ikke lagre noe i datamappa.</a:t>
            </a:r>
          </a:p>
          <a:p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Mister du datamappa mister du </a:t>
            </a:r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-filer, grupper o.l. (men ikke referansene).</a:t>
            </a:r>
          </a:p>
          <a:p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Lagre biblioteket ditt høyt opp i filstrukturen, gjerne i en egen mappe som du kan kalle "</a:t>
            </a:r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EndNotebibliotek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". 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Husk 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hvor du 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lagret </a:t>
            </a:r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EndNotebiblioteket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EndNote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vil alltid forsøke å åpne sist brukte bibliotek. Endres plassering, får du feilmelding. Åpne via File 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Open  Open Library</a:t>
            </a:r>
          </a:p>
          <a:p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NTNU: Ha 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biblioteket ditt på eget serverområde (M), så ha du tilgang både hjemme og på jobb.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00808"/>
            <a:ext cx="15906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2.bp.blogspot.com/-2m2OxcPzq3Q/ULfijPlMVJI/AAAAAAAAEgM/FKA9AbAZJGU/s1600/JCLittle_3-Mother-in-law-confused-on-the-compu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33056"/>
            <a:ext cx="1302303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75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827584" y="116632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Legg til tidsskriftlista for biomedisin</a:t>
            </a:r>
            <a:endParaRPr lang="nb-NO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755576" y="980728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Mange biomedisinske tidsskrifter ønsker standard Index </a:t>
            </a:r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Medicus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forkortelser på tidsskriftnavn i referanselista.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76" y="1628800"/>
            <a:ext cx="3237795" cy="26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62934"/>
            <a:ext cx="307423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Sylinder 5"/>
          <p:cNvSpPr txBox="1"/>
          <p:nvPr/>
        </p:nvSpPr>
        <p:spPr>
          <a:xfrm>
            <a:off x="719572" y="4437112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Importer kun ei tidsskriftliste og gjør dette før du legger inn referanser i biblioteket ditt.</a:t>
            </a:r>
          </a:p>
          <a:p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Veiledning:</a:t>
            </a:r>
          </a:p>
          <a:p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nb-N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www.ntnu.no/web/ub/fagside/medisin/endnote/endnote_bruk/endnote_termlist</a:t>
            </a:r>
          </a:p>
          <a:p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 du laget et bibliotek uten tidsskriftlista – 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sjekk denne veiledningen:</a:t>
            </a:r>
          </a:p>
          <a:p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http://www.ntnu.no/ub/fagside2/medisin/kurs/pdf/endnote_termlist2.pdf</a:t>
            </a:r>
          </a:p>
        </p:txBody>
      </p:sp>
    </p:spTree>
    <p:extLst>
      <p:ext uri="{BB962C8B-B14F-4D97-AF65-F5344CB8AC3E}">
        <p14:creationId xmlns:p14="http://schemas.microsoft.com/office/powerpoint/2010/main" val="134225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827584" y="116632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Fyll biblioteket med innhold</a:t>
            </a:r>
            <a:endParaRPr lang="nb-NO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692668" y="3555598"/>
            <a:ext cx="827181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fleste referansedatabaser og tidsskrifthjemmesider har muligheten for direkte import av referanser til </a:t>
            </a:r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EndNote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Se etter lenker eller knapper som heter "</a:t>
            </a:r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Export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", "</a:t>
            </a:r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Export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", "Import to </a:t>
            </a:r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" o.l. Biblioteket har laget veiledninger for import fra de fleste fagdatabasene i biomedisin og helse:</a:t>
            </a:r>
          </a:p>
          <a:p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www.ntnu.no/ub/fagside/medisin/endnote/endnote_import</a:t>
            </a:r>
            <a:endParaRPr lang="nb-NO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Bokreferanser kan importeres fra </a:t>
            </a:r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Bibsys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eller </a:t>
            </a:r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Oria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Det er mulig å søke etter referanser i noen databaser direkte fra </a:t>
            </a:r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EndNote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Nettressurser og referanser som ikke finnes i en database må legges inn manuelt. Husk å være nøye med å legge inn all relevant informasjon korrekt.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764704"/>
            <a:ext cx="6480720" cy="259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827584" y="116632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Finne </a:t>
            </a:r>
            <a:r>
              <a:rPr lang="nb-N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fulltekst med </a:t>
            </a:r>
            <a:r>
              <a:rPr lang="nb-NO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EndNote</a:t>
            </a:r>
            <a:endParaRPr lang="nb-NO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755576" y="980728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EndNote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kan finne og legge til fulltekst (</a:t>
            </a:r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-filer) for deg.</a:t>
            </a:r>
          </a:p>
          <a:p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 må konfigurere </a:t>
            </a:r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EndNote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for at dette skal fungere 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optimalt (fungerer både for NTNU og St. Olav).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21929"/>
            <a:ext cx="536252" cy="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21" y="2161778"/>
            <a:ext cx="4073819" cy="364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Sylinder 5"/>
          <p:cNvSpPr txBox="1"/>
          <p:nvPr/>
        </p:nvSpPr>
        <p:spPr>
          <a:xfrm>
            <a:off x="685904" y="6084585"/>
            <a:ext cx="835292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NB! Du må sitte 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på NTNU- eller St. Olavsnettet for å få tilgang til abonnements-tidsskrifter 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NTNU: Hjemme 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via VPN eller via terminalserveren til DMF eller 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NTNU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67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TNU_liggende">
  <a:themeElements>
    <a:clrScheme name="NTNU_liggen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TNU_liggend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NTNU_liggen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TNU_liggend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TNU_liggend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TNU_liggend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TNU_liggen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TNU_liggen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TNU_liggen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805</Words>
  <Application>Microsoft Office PowerPoint</Application>
  <PresentationFormat>Skjermfremvisning (4:3)</PresentationFormat>
  <Paragraphs>135</Paragraphs>
  <Slides>14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9" baseType="lpstr">
      <vt:lpstr>Arial</vt:lpstr>
      <vt:lpstr>Comic Sans MS</vt:lpstr>
      <vt:lpstr>Times</vt:lpstr>
      <vt:lpstr>Wingdings</vt:lpstr>
      <vt:lpstr>NTNU_liggende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NTNU UBiT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Jan Ove Rein</dc:creator>
  <cp:lastModifiedBy>Jan Ove Rein</cp:lastModifiedBy>
  <cp:revision>817</cp:revision>
  <cp:lastPrinted>2015-05-21T11:01:53Z</cp:lastPrinted>
  <dcterms:created xsi:type="dcterms:W3CDTF">2005-10-13T06:42:58Z</dcterms:created>
  <dcterms:modified xsi:type="dcterms:W3CDTF">2015-05-21T11:39:46Z</dcterms:modified>
</cp:coreProperties>
</file>