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2" r:id="rId3"/>
    <p:sldId id="303" r:id="rId4"/>
    <p:sldId id="310" r:id="rId5"/>
    <p:sldId id="311" r:id="rId6"/>
    <p:sldId id="304" r:id="rId7"/>
    <p:sldId id="305" r:id="rId8"/>
    <p:sldId id="312" r:id="rId9"/>
    <p:sldId id="306" r:id="rId10"/>
    <p:sldId id="314" r:id="rId11"/>
    <p:sldId id="313" r:id="rId12"/>
    <p:sldId id="308" r:id="rId13"/>
    <p:sldId id="309" r:id="rId14"/>
    <p:sldId id="298" r:id="rId15"/>
  </p:sldIdLst>
  <p:sldSz cx="9144000" cy="6858000" type="screen4x3"/>
  <p:notesSz cx="6794500" cy="99314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4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72" y="0"/>
            <a:ext cx="2946343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562"/>
            <a:ext cx="2946344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72" y="9433562"/>
            <a:ext cx="2946343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4B77624-DAD2-450A-8010-C9F4A85BB4A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1459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4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72" y="0"/>
            <a:ext cx="2946343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algn="r"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6" y="4718367"/>
            <a:ext cx="5434648" cy="446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Klikk for å redigere tekststiler i malen</a:t>
            </a:r>
          </a:p>
          <a:p>
            <a:pPr lvl="1"/>
            <a:r>
              <a:rPr lang="en-GB" noProof="0" smtClean="0"/>
              <a:t>Andre nivå</a:t>
            </a:r>
          </a:p>
          <a:p>
            <a:pPr lvl="2"/>
            <a:r>
              <a:rPr lang="en-GB" noProof="0" smtClean="0"/>
              <a:t>Tredje nivå</a:t>
            </a:r>
          </a:p>
          <a:p>
            <a:pPr lvl="3"/>
            <a:r>
              <a:rPr lang="en-GB" noProof="0" smtClean="0"/>
              <a:t>Fjerde nivå</a:t>
            </a:r>
          </a:p>
          <a:p>
            <a:pPr lvl="4"/>
            <a:r>
              <a:rPr lang="en-GB" noProof="0" smtClean="0"/>
              <a:t>Femte nivå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562"/>
            <a:ext cx="2946344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72" y="9433562"/>
            <a:ext cx="2946343" cy="496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algn="r" defTabSz="91461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60EB3F8-5999-4019-B203-B1C6C826DA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986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0EB3F8-5999-4019-B203-B1C6C826DAFF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00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64726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5903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908800" y="539750"/>
            <a:ext cx="1943100" cy="5553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79500" y="539750"/>
            <a:ext cx="5676900" cy="5553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2678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8166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8967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795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419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48424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872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2104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1155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4306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7889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539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 smtClean="0"/>
              <a:t>Overskrift på Times 36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97802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 smtClean="0"/>
              <a:t>Første Nivå: Times 20</a:t>
            </a:r>
          </a:p>
          <a:p>
            <a:pPr lvl="1"/>
            <a:r>
              <a:rPr lang="nn-NO" altLang="nb-NO" smtClean="0"/>
              <a:t>Andre nivå: Times 18</a:t>
            </a:r>
          </a:p>
          <a:p>
            <a:pPr lvl="2"/>
            <a:r>
              <a:rPr lang="nn-NO" altLang="nb-NO" smtClean="0"/>
              <a:t>Tredje nivå: Times 16</a:t>
            </a:r>
          </a:p>
          <a:p>
            <a:pPr lvl="3"/>
            <a:r>
              <a:rPr lang="nn-NO" altLang="nb-NO" smtClean="0"/>
              <a:t>Fjerde nivå: Times 16</a:t>
            </a:r>
          </a:p>
          <a:p>
            <a:pPr lvl="4"/>
            <a:r>
              <a:rPr lang="nn-NO" altLang="nb-NO" smtClean="0"/>
              <a:t>Femte nivå: Times 16</a:t>
            </a:r>
          </a:p>
          <a:p>
            <a:pPr lvl="0"/>
            <a:endParaRPr lang="nn-NO" altLang="nb-NO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endParaRPr lang="en-US" altLang="nb-NO" sz="36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nn-NO" altLang="nb-NO" sz="3600"/>
              <a:t>		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6200" y="6315075"/>
            <a:ext cx="4206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fld id="{458251B9-D9E6-4592-AD3C-8921EC531554}" type="slidenum">
              <a:rPr lang="nn-NO" altLang="nb-NO" sz="1400">
                <a:solidFill>
                  <a:schemeClr val="bg1"/>
                </a:solidFill>
              </a:rPr>
              <a:pPr algn="ctr"/>
              <a:t>‹#›</a:t>
            </a:fld>
            <a:endParaRPr lang="nn-NO" altLang="nb-NO" sz="140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311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755650" y="188913"/>
            <a:ext cx="8388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nb-NO" altLang="nb-NO" sz="3200" b="1" dirty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nb-NO" altLang="nb-NO" sz="4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Praktisk bruk av </a:t>
            </a:r>
            <a:r>
              <a:rPr lang="nb-NO" altLang="nb-NO" sz="4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altLang="nb-NO" sz="2800" b="1" dirty="0">
                <a:latin typeface="Comic Sans MS" pitchFamily="66" charset="0"/>
              </a:rPr>
              <a:t/>
            </a:r>
            <a:br>
              <a:rPr lang="nb-NO" altLang="nb-NO" sz="2800" b="1" dirty="0">
                <a:latin typeface="Comic Sans MS" pitchFamily="66" charset="0"/>
              </a:rPr>
            </a:br>
            <a:endParaRPr lang="nb-NO" altLang="nb-NO" sz="2800" b="1" dirty="0">
              <a:latin typeface="Comic Sans MS" pitchFamily="66" charset="0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11188" y="5589588"/>
            <a:ext cx="85328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altLang="nb-N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Bibliotek for medisin og helse</a:t>
            </a:r>
            <a:r>
              <a:rPr lang="nb-NO" altLang="nb-NO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Oktober 2015</a:t>
            </a:r>
            <a:r>
              <a:rPr lang="nb-NO" altLang="nb-NO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post@bmh.ntnu.no</a:t>
            </a:r>
            <a:endParaRPr lang="nb-NO" alt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131" y="2012834"/>
            <a:ext cx="2158925" cy="314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bruker @£@@$$ lang tid hver gang jeg setter inn nye referanser i manuset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683568" y="1199654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 man et langt manus og/eller mange referanser og/eller mange bilder/figurer og/eller en gammel, sliten datamaskin, kan man oppleve at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bruker lang tid på formatering hver gang man setter inn en ny referanse i manuset. 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 dette plagsomt, kan man slå av den automatiske formateringen av referansene slik at manuset kun formateres når man selv velger dette.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Husk at dette medfører at referansen ikke kommer med en gang i referanselista, og referansene i teksten for følgende utseende: </a:t>
            </a:r>
            <a:r>
              <a:rPr lang="nb-NO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nb-NO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Isbister</a:t>
            </a:r>
            <a:r>
              <a:rPr lang="nb-NO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2002 #42} </a:t>
            </a:r>
            <a:r>
              <a:rPr lang="nb-NO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nb-N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nb-NO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 automatiske formatteringen slås av via 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EndNotemenyen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Word ("Instant </a:t>
            </a:r>
            <a:r>
              <a:rPr lang="nb-NO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ormatting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"). Ønsker man å formattere underveis, klikker man på "Update 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Citations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Bibliography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". Husk å skru den automatiske formatteringen på igjen når du er ferdig ("Instant </a:t>
            </a:r>
            <a:r>
              <a:rPr lang="nb-NO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Formatting</a:t>
            </a:r>
            <a:r>
              <a:rPr lang="nb-NO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On").</a:t>
            </a:r>
            <a:endParaRPr lang="nb-NO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76" y="3791811"/>
            <a:ext cx="7409524" cy="9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Manussamarbeid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694613" y="620688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Ikke sjeldent jobber flere med samme manuskript.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er generelt ikke spesielt god i forhold til samarbeid. Det er helt nødvendig at alle forfattere bruker samme bibliotek når referanser settes inn i manus for at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skal fungere smertefritt.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Utnevne en </a:t>
            </a:r>
            <a:r>
              <a:rPr lang="nb-NO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EndNotesjef</a:t>
            </a:r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Den enkleste løsningen på manussamarbeid og bruk av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er at kun en av forfatterne setter inn referanser fra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 manus. De andre forfatterne skriver kun inn referanser som tekst: "SETT INN REIN, 2002 HER". Og deretter setter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EndNotesjefen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inn referansen via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Alle forfattere har kopi av samme bibliotek: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 man sikker på at man har alle referanser som forventes brukt i manuset, kan man lage en kopi av biblioteket (File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Compressed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Library) til hver forfatter som brukes under skriving av manus. 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Husk at når tekst med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-referanser fra ulike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Wordfiler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skal slås sammen, må alle dokumenter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avformateres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FØR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de slås sammen. Deretter formateres det nye hoved-dokumentet. Gjøres ikke dette, risikerer man flere referanselister og referanser i teksten som lever sitt eget liv.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Bruke den nye Library </a:t>
            </a:r>
            <a:r>
              <a:rPr lang="nb-NO" sz="1600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Sharing</a:t>
            </a:r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funksjonen (skytjeneste)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 egen veiledning.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83568" y="1166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Noen referanser lar seg ikke</a:t>
            </a:r>
            <a:r>
              <a:rPr lang="nb-NO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oppdatere i manus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683568" y="764704"/>
            <a:ext cx="83529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Dette skyldes ofte at du har slettet en brukt referanse i biblioteket, du har en dublett av referansen eller du har flere versjoner av biblioteket og bruker nå feil versjon (eller veileder eller kollega har satt inn en referanse fra sitt bibliotek i ditt manus).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 finner slike feil ved å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avformatere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referansene i manus i Word (</a:t>
            </a:r>
            <a:r>
              <a:rPr lang="nb-NO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 alltid en sikkerhetskopi av dokumentet før du gjør dette!)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Convert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Citations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Convert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Unformatted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Citations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Update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Citation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nb-NO" sz="12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Bibliography</a:t>
            </a:r>
            <a:endParaRPr lang="nb-NO" sz="1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Følgende feilmelding vil komme for referanser som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ikke finner i aktivt bibliotek: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58" y="3409246"/>
            <a:ext cx="4143447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4824028" y="3284984"/>
            <a:ext cx="42124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Sett inn annen versjon av referansen hvis denne finnes (se figuren) eller klikk "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Ignore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 og legg inn savnet referanse på nytt i biblioteket og gjenta overnevnte prosedyre på nytt og knytt da ny versjon til biblioteket.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 gjerne kontakt med biblioteket hvis du har denne typen problemer.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0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83568" y="1166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Spørsmål til bibliotekets </a:t>
            </a:r>
            <a:r>
              <a:rPr lang="nb-NO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utskremte</a:t>
            </a:r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://gapbcasting.media.streamtheworld.com/Lawton/Expert/local_exp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583587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3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827088" y="3068638"/>
            <a:ext cx="792162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  <a:t>Bruk basenes hjelpfunksjoner og veiledninger hvis du står fast</a:t>
            </a:r>
            <a:r>
              <a:rPr lang="nb-NO" alt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>
              <a:spcBef>
                <a:spcPct val="50000"/>
              </a:spcBef>
            </a:pPr>
            <a:r>
              <a:rPr lang="nb-NO" alt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Bibliotekets informasjonsside for </a:t>
            </a:r>
            <a:r>
              <a:rPr lang="nb-NO" altLang="nb-N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alt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nb-NO" altLang="nb-NO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https://www.ntnu.no/blogger/ub-mh/endnote-referanseverktoy</a:t>
            </a:r>
            <a:r>
              <a:rPr lang="nb-NO" altLang="nb-NO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>
              <a:spcBef>
                <a:spcPct val="50000"/>
              </a:spcBef>
            </a:pPr>
            <a:r>
              <a:rPr lang="nb-NO" altLang="nb-N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  <a:t>kontakt med biblioteket hvis du trenger hjelp!</a:t>
            </a:r>
          </a:p>
          <a:p>
            <a:pPr algn="ctr">
              <a:spcBef>
                <a:spcPct val="50000"/>
              </a:spcBef>
            </a:pPr>
            <a:r>
              <a:rPr lang="nb-NO" altLang="nb-N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post@bmh.ntnu.no</a:t>
            </a:r>
            <a: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altLang="nb-NO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altLang="nb-NO" sz="2000" b="1" dirty="0">
                <a:latin typeface="Arial" panose="020B0604020202020204" pitchFamily="34" charset="0"/>
                <a:cs typeface="Arial" panose="020B0604020202020204" pitchFamily="34" charset="0"/>
              </a:rPr>
              <a:t>72 57 66 80</a:t>
            </a:r>
          </a:p>
        </p:txBody>
      </p:sp>
      <p:pic>
        <p:nvPicPr>
          <p:cNvPr id="29699" name="Picture 6" descr="l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88913"/>
            <a:ext cx="3024187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4462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Hva er viktig når du oppretter ditt bibliotek I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827584" y="548680"/>
            <a:ext cx="813690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Lag kun ett bibliotek – bruke gruppefunksjonen hvis du har mange referanser.</a:t>
            </a: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Et bibliotek består av to enheter: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Biblioteksfila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- Datamappe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Disse må ligge i samme mappe og du skal la disse ligge i fred og ikke lagre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noe i datamappa</a:t>
            </a:r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. Mister du datamappa mister du </a:t>
            </a:r>
            <a:r>
              <a:rPr lang="nb-NO" sz="16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-filer, grupper o.l. (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ikke </a:t>
            </a:r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referansene).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Lag en sikkerhetskopi (File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Compressed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Library) hvis du trenger å flytte biblioteket 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da denne funksjonen pakker begge enheten sammen.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Husk hvor du lagrer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EndNotebiblioteket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 du usikker: Søk etter .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enl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filer via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filsøk</a:t>
            </a:r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vil alltid forsøke å åpne sist brukte bibliotek. Endres plassering, får du 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feilmelding. Åpne via File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Open  Open Library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Ha biblioteket ditt på eget serverområde (M), så ha du tilgang både hjemme og på 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jobb.</a:t>
            </a: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Ikke åpne biblioteket fra minnepinne eller fra skytjenester (</a:t>
            </a:r>
            <a:r>
              <a:rPr lang="nb-NO" sz="1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Dropbox</a:t>
            </a:r>
            <a:r>
              <a:rPr lang="nb-NO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Box etc.)!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8"/>
            <a:ext cx="15906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7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latin typeface="Arial" panose="020B0604020202020204" pitchFamily="34" charset="0"/>
                <a:cs typeface="Arial" panose="020B0604020202020204" pitchFamily="34" charset="0"/>
              </a:rPr>
              <a:t>Hva er viktig når du oppretter ditt bibliotek </a:t>
            </a:r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755576" y="908720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Mange biomedisinske tidsskrifter ønsker standard Index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Medicus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forkortelser på tidsskriftnavn i referanselista.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76" y="1556792"/>
            <a:ext cx="3237795" cy="26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90926"/>
            <a:ext cx="3074234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Sylinder 5"/>
          <p:cNvSpPr txBox="1"/>
          <p:nvPr/>
        </p:nvSpPr>
        <p:spPr>
          <a:xfrm>
            <a:off x="719572" y="4365104"/>
            <a:ext cx="83529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Importer kun ei tidsskriftliste og gjør dette før du legger inn referanser i biblioteket ditt.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Veiledning: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https://www.ntnu.no/blogger/ub-mh/endnote-referanseverktoy/jeg-trenger-hjelp-til-a-bruke-endnote/import-av-liste-med-medisinske-tidsskriftnavn-og-forkortelser-term-list</a:t>
            </a:r>
            <a:r>
              <a:rPr lang="nb-NO" sz="1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du ikke inn lista når biblioteket ble opprettet – sjekk denne veiledningen: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https://www.ntnu.no/blogger/ub-mh/wp-content/uploads/sites/21/2015/08/endnote_termlist2.pdf</a:t>
            </a:r>
          </a:p>
        </p:txBody>
      </p:sp>
    </p:spTree>
    <p:extLst>
      <p:ext uri="{BB962C8B-B14F-4D97-AF65-F5344CB8AC3E}">
        <p14:creationId xmlns:p14="http://schemas.microsoft.com/office/powerpoint/2010/main" val="13422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Fylle biblioteket med innhold I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808351"/>
            <a:ext cx="2520040" cy="2304256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683" y="788023"/>
            <a:ext cx="2948756" cy="246212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1639" y="735753"/>
            <a:ext cx="2528505" cy="2549231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4528847" y="279358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7896541" y="25356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Embase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1668096" y="270490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PubMed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683568" y="364502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Forsøk så langt det lar seg gjøre å finne referanser som ønskes inntatt i biblioteket i en database og bruk databasens eksportverktøy. De fleste databaser tilbyr muligheter til direkte eksport til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og andre referansehåndteringsverktøy.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Sjekk likevel importerte referanser i biblioteket ditt, da ikke alle databaser gir en feilfri import. Rett i så fall opp feil manuelt etterpå.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8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Fylle biblioteket med innhold II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755576" y="764704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Noen ganger må du legge inn referanser manuelt. Legg da inn minimum de data som du vet er nødvendig i ei referanselista. Pass på skrivefeil!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Manuell innlegging er ofte nødvendig for nettressurser og bokkapitler.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14" y="1916832"/>
            <a:ext cx="3606769" cy="484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755576" y="764704"/>
            <a:ext cx="8388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Artikler publiseres i flere "versjoner" i dag ("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Corrected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", "Ahead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 o.l.) og disse versjonene er tilgjengelig for import fra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PubMed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Ofte mangler disse "tidlige" versjonene informasjon som volum, hefte og sidetallsinformasjon.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kan hjelpe deg med å oppdatere denne typen referanser i biblioteket ditt (du må sitte på nett).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Find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Reference Updates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5775280" cy="2901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683568" y="616530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NB! "Update All Fields" vil overskrive egne notater i f.eks. "Notes" feltet (men sletter ikke tilknyttede </a:t>
            </a:r>
            <a:r>
              <a:rPr lang="nb-NO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-filer)! </a:t>
            </a:r>
            <a:endParaRPr lang="nb-N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Oppdatere referanser i biblioteket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755576" y="779487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kan finne og legge til fulltekst (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-filer) for deg.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 må konfigurere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for at dette skal fungere optimalt.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536252" cy="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05" y="1633783"/>
            <a:ext cx="4073819" cy="364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Sylinder 5"/>
          <p:cNvSpPr txBox="1"/>
          <p:nvPr/>
        </p:nvSpPr>
        <p:spPr>
          <a:xfrm>
            <a:off x="683568" y="5445224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Husk at du må sitte på NTNU- eller St. Olavsnettet for å få tilgang til abonnements-tidsskrifter (Hjemme via VPN eller via terminalserveren til DMF eller NTNU).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 kan også legge til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-filer manuelt ved å åpne referansen i biblioteket ditt,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høyreklikke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og velge File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Attachment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Attach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file og velge ønsket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pdf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fil.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nb-NO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finne fulltekst for deg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4860032" y="2994616"/>
            <a:ext cx="4392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nb-NO" sz="14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nb-NO" sz="14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sfxeu09.hosted.exlibrisgroup.com/sfx_ubit</a:t>
            </a:r>
            <a:endParaRPr lang="nb-NO" sz="1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il høyre 4"/>
          <p:cNvSpPr/>
          <p:nvPr/>
        </p:nvSpPr>
        <p:spPr bwMode="auto">
          <a:xfrm>
            <a:off x="4240423" y="3140968"/>
            <a:ext cx="648072" cy="45719"/>
          </a:xfrm>
          <a:prstGeom prst="rightArrow">
            <a:avLst/>
          </a:prstGeom>
          <a:solidFill>
            <a:srgbClr val="FF3300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Før du begynner å skrive manus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694613" y="76470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 du søkt i og importert referanser fra forskjellige databaser, er den en viss sjanse for at du har importert samme referanse flere ganger. Det er derfor viktig å utføre en dublettsjekk </a:t>
            </a:r>
            <a:r>
              <a:rPr lang="nb-N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før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 starter skriving av manus. Dette for å unngå at samme referanse sitert flere ganger i manus kommer flere ganger i referanselista.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har en egen dublettsjekkfunksjon (References 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Find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Duplicates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520" y="2477986"/>
            <a:ext cx="7293864" cy="426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1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683568" y="620688"/>
            <a:ext cx="8352928" cy="81253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leveres i utgangspunktet kun med 491 stiler, men det finnes over 6000 stiler. Ytterligere stiler kan lastes ned fra </a:t>
            </a:r>
            <a:r>
              <a:rPr lang="nb-NO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EndNotes</a:t>
            </a: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stildatabase. 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b-NO" sz="105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EndNote</a:t>
            </a:r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Output Styles  </a:t>
            </a:r>
            <a:r>
              <a:rPr lang="nb-NO" sz="105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Download</a:t>
            </a:r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Åpne fila (noen nettlesere krever at du lagrer fila først)</a:t>
            </a:r>
          </a:p>
          <a:p>
            <a:endParaRPr lang="nb-NO" sz="105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Fila åpnes i </a:t>
            </a:r>
            <a:r>
              <a:rPr lang="nb-NO" sz="105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EndNote</a:t>
            </a:r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 File  Save as  Fjern "</a:t>
            </a:r>
            <a:r>
              <a:rPr lang="nb-NO" sz="105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Copy</a:t>
            </a:r>
            <a:r>
              <a:rPr lang="nb-NO" sz="105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" fra stilnavn  Save  Lukk stilvindu</a:t>
            </a:r>
          </a:p>
          <a:p>
            <a:endParaRPr lang="nb-NO" sz="105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Finner du ikke en stil for ditt tidsskrift eller har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stilen du velger feil i forhold til tidsskriftets krav,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kan du ta kontakt med biblioteket. Vi kan lage</a:t>
            </a:r>
            <a:b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nb-NO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eller justere stiler for deg.</a:t>
            </a: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nb-N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132856"/>
            <a:ext cx="3434655" cy="2099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36320"/>
            <a:ext cx="3384376" cy="1711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Sylinder 6"/>
          <p:cNvSpPr txBox="1"/>
          <p:nvPr/>
        </p:nvSpPr>
        <p:spPr>
          <a:xfrm>
            <a:off x="827584" y="11663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Hvordan finne korrekt stil for manuset?</a:t>
            </a:r>
            <a:endParaRPr lang="nb-N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437" y="2060848"/>
            <a:ext cx="3286499" cy="291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TNU_liggende">
  <a:themeElements>
    <a:clrScheme name="NTNU_ligge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TNU_liggend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NTNU_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TNU_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TNU_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TNU_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TNU_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TNU_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TNU_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1118</Words>
  <Application>Microsoft Office PowerPoint</Application>
  <PresentationFormat>Skjermfremvisning (4:3)</PresentationFormat>
  <Paragraphs>138</Paragraphs>
  <Slides>14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Times</vt:lpstr>
      <vt:lpstr>Times New Roman</vt:lpstr>
      <vt:lpstr>Wingdings</vt:lpstr>
      <vt:lpstr>NTNU_liggende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 UBiT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Jan Ove Rein</dc:creator>
  <cp:lastModifiedBy>Jan Ove Rein</cp:lastModifiedBy>
  <cp:revision>820</cp:revision>
  <cp:lastPrinted>2014-01-15T09:35:56Z</cp:lastPrinted>
  <dcterms:created xsi:type="dcterms:W3CDTF">2005-10-13T06:42:58Z</dcterms:created>
  <dcterms:modified xsi:type="dcterms:W3CDTF">2015-10-27T11:12:43Z</dcterms:modified>
</cp:coreProperties>
</file>