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302" r:id="rId3"/>
    <p:sldId id="303" r:id="rId4"/>
    <p:sldId id="310" r:id="rId5"/>
    <p:sldId id="311" r:id="rId6"/>
    <p:sldId id="304" r:id="rId7"/>
    <p:sldId id="305" r:id="rId8"/>
    <p:sldId id="312" r:id="rId9"/>
    <p:sldId id="306" r:id="rId10"/>
    <p:sldId id="314" r:id="rId11"/>
    <p:sldId id="313" r:id="rId12"/>
    <p:sldId id="308" r:id="rId13"/>
    <p:sldId id="309" r:id="rId14"/>
    <p:sldId id="298" r:id="rId15"/>
  </p:sldIdLst>
  <p:sldSz cx="9144000" cy="6858000" type="screen4x3"/>
  <p:notesSz cx="6794500" cy="9931400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6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344" cy="496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defTabSz="91461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6572" y="0"/>
            <a:ext cx="2946343" cy="496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 defTabSz="91461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3562"/>
            <a:ext cx="2946344" cy="496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defTabSz="91461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6572" y="9433562"/>
            <a:ext cx="2946343" cy="496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 defTabSz="91461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4B77624-DAD2-450A-8010-C9F4A85BB4A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21459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344" cy="496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9" tIns="45720" rIns="91439" bIns="45720" numCol="1" anchor="t" anchorCtr="0" compatLnSpc="1">
            <a:prstTxWarp prst="textNoShape">
              <a:avLst/>
            </a:prstTxWarp>
          </a:bodyPr>
          <a:lstStyle>
            <a:lvl1pPr defTabSz="91461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6572" y="0"/>
            <a:ext cx="2946343" cy="496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9" tIns="45720" rIns="91439" bIns="45720" numCol="1" anchor="t" anchorCtr="0" compatLnSpc="1">
            <a:prstTxWarp prst="textNoShape">
              <a:avLst/>
            </a:prstTxWarp>
          </a:bodyPr>
          <a:lstStyle>
            <a:lvl1pPr algn="r" defTabSz="91461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26" y="4718367"/>
            <a:ext cx="5434648" cy="446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9" tIns="45720" rIns="91439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Klikk for å redigere tekststiler i malen</a:t>
            </a:r>
          </a:p>
          <a:p>
            <a:pPr lvl="1"/>
            <a:r>
              <a:rPr lang="en-GB" noProof="0" smtClean="0"/>
              <a:t>Andre nivå</a:t>
            </a:r>
          </a:p>
          <a:p>
            <a:pPr lvl="2"/>
            <a:r>
              <a:rPr lang="en-GB" noProof="0" smtClean="0"/>
              <a:t>Tredje nivå</a:t>
            </a:r>
          </a:p>
          <a:p>
            <a:pPr lvl="3"/>
            <a:r>
              <a:rPr lang="en-GB" noProof="0" smtClean="0"/>
              <a:t>Fjerde nivå</a:t>
            </a:r>
          </a:p>
          <a:p>
            <a:pPr lvl="4"/>
            <a:r>
              <a:rPr lang="en-GB" noProof="0" smtClean="0"/>
              <a:t>Femte nivå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562"/>
            <a:ext cx="2946344" cy="496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9" tIns="45720" rIns="91439" bIns="45720" numCol="1" anchor="b" anchorCtr="0" compatLnSpc="1">
            <a:prstTxWarp prst="textNoShape">
              <a:avLst/>
            </a:prstTxWarp>
          </a:bodyPr>
          <a:lstStyle>
            <a:lvl1pPr defTabSz="91461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6572" y="9433562"/>
            <a:ext cx="2946343" cy="496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9" tIns="45720" rIns="91439" bIns="45720" numCol="1" anchor="b" anchorCtr="0" compatLnSpc="1">
            <a:prstTxWarp prst="textNoShape">
              <a:avLst/>
            </a:prstTxWarp>
          </a:bodyPr>
          <a:lstStyle>
            <a:lvl1pPr algn="r" defTabSz="91461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60EB3F8-5999-4019-B203-B1C6C826DAF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29860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0EB3F8-5999-4019-B203-B1C6C826DAFF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4005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647261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659039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908800" y="539750"/>
            <a:ext cx="1943100" cy="555307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079500" y="539750"/>
            <a:ext cx="5676900" cy="555307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126783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981666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389678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79500" y="197802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041900" y="197802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484244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78725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021045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111556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143067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978891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5397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n-NO" altLang="nb-NO" smtClean="0"/>
              <a:t>Overskrift på Times 36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0" y="1978025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altLang="nb-NO" smtClean="0"/>
              <a:t>Første Nivå: Times 20</a:t>
            </a:r>
          </a:p>
          <a:p>
            <a:pPr lvl="1"/>
            <a:r>
              <a:rPr lang="nn-NO" altLang="nb-NO" smtClean="0"/>
              <a:t>Andre nivå: Times 18</a:t>
            </a:r>
          </a:p>
          <a:p>
            <a:pPr lvl="2"/>
            <a:r>
              <a:rPr lang="nn-NO" altLang="nb-NO" smtClean="0"/>
              <a:t>Tredje nivå: Times 16</a:t>
            </a:r>
          </a:p>
          <a:p>
            <a:pPr lvl="3"/>
            <a:r>
              <a:rPr lang="nn-NO" altLang="nb-NO" smtClean="0"/>
              <a:t>Fjerde nivå: Times 16</a:t>
            </a:r>
          </a:p>
          <a:p>
            <a:pPr lvl="4"/>
            <a:r>
              <a:rPr lang="nn-NO" altLang="nb-NO" smtClean="0"/>
              <a:t>Femte nivå: Times 16</a:t>
            </a:r>
          </a:p>
          <a:p>
            <a:pPr lvl="0"/>
            <a:endParaRPr lang="nn-NO" altLang="nb-NO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66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0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/>
            <a:endParaRPr lang="en-US" altLang="nb-NO" sz="36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0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/>
            <a:r>
              <a:rPr lang="nn-NO" altLang="nb-NO" sz="3600"/>
              <a:t>		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76200" y="6315075"/>
            <a:ext cx="420688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/>
            <a:fld id="{458251B9-D9E6-4592-AD3C-8921EC531554}" type="slidenum">
              <a:rPr lang="nn-NO" altLang="nb-NO" sz="1400">
                <a:solidFill>
                  <a:schemeClr val="bg1"/>
                </a:solidFill>
              </a:rPr>
              <a:pPr algn="ctr"/>
              <a:t>‹#›</a:t>
            </a:fld>
            <a:endParaRPr lang="nn-NO" altLang="nb-NO" sz="140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33400"/>
            <a:ext cx="3111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755650" y="188913"/>
            <a:ext cx="838835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nb-NO" altLang="nb-NO" sz="3200" b="1" dirty="0"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nb-NO" altLang="nb-NO" sz="4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Praktisk bruk av </a:t>
            </a:r>
            <a:r>
              <a:rPr lang="nb-NO" altLang="nb-NO" sz="48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EndNote</a:t>
            </a:r>
            <a:r>
              <a:rPr lang="nb-NO" altLang="nb-NO" sz="2800" b="1" dirty="0">
                <a:latin typeface="Comic Sans MS" pitchFamily="66" charset="0"/>
              </a:rPr>
              <a:t/>
            </a:r>
            <a:br>
              <a:rPr lang="nb-NO" altLang="nb-NO" sz="2800" b="1" dirty="0">
                <a:latin typeface="Comic Sans MS" pitchFamily="66" charset="0"/>
              </a:rPr>
            </a:br>
            <a:endParaRPr lang="nb-NO" altLang="nb-NO" sz="2800" b="1" dirty="0">
              <a:latin typeface="Comic Sans MS" pitchFamily="66" charset="0"/>
            </a:endParaRP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611188" y="5589588"/>
            <a:ext cx="8532812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nb-NO" altLang="nb-N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Bibliotek for medisin og helse</a:t>
            </a:r>
            <a:r>
              <a:rPr lang="nb-NO" altLang="nb-NO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b-NO" altLang="nb-NO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altLang="nb-NO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Oktober 2015</a:t>
            </a:r>
            <a:r>
              <a:rPr lang="nb-NO" altLang="nb-NO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b-NO" altLang="nb-NO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alt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post@bmh.ntnu.no</a:t>
            </a:r>
            <a:endParaRPr lang="nb-NO" alt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131" y="2012834"/>
            <a:ext cx="2158925" cy="3144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827584" y="116632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EndNote</a:t>
            </a:r>
            <a:r>
              <a:rPr lang="nb-NO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bruker @£@@$$ lang tid hver gang jeg setter inn nye referanser i manuset</a:t>
            </a:r>
            <a:endParaRPr lang="nb-N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683568" y="1199654"/>
            <a:ext cx="83529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Har man et langt manus og/eller mange referanser og/eller mange bilder/figurer og/eller en gammel, sliten datamaskin, kan man oppleve at </a:t>
            </a:r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EndNote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bruker lang tid på formatering hver gang man setter inn en ny referanse i manuset. </a:t>
            </a:r>
          </a:p>
          <a:p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Er dette plagsomt, kan man slå av den automatiske formateringen av referansene slik at manuset kun formateres når man selv velger dette.</a:t>
            </a:r>
          </a:p>
          <a:p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Husk at dette medfører at referansen ikke kommer med en gang i referanselista, og referansene i teksten for følgende utseende: </a:t>
            </a:r>
            <a:r>
              <a:rPr lang="nb-NO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  <a:r>
              <a:rPr lang="nb-NO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Isbister</a:t>
            </a:r>
            <a:r>
              <a:rPr lang="nb-NO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2002 #42} </a:t>
            </a:r>
            <a:r>
              <a:rPr lang="nb-NO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endParaRPr lang="nb-N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nb-NO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nb-N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nb-NO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nb-N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nb-NO" sz="16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nb-NO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nb-NO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 automatiske formatteringen slås av via </a:t>
            </a:r>
            <a:r>
              <a:rPr lang="nb-NO" sz="16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EndNotemenyen</a:t>
            </a:r>
            <a:r>
              <a:rPr lang="nb-NO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Word ("Instant </a:t>
            </a:r>
            <a:r>
              <a:rPr lang="nb-NO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</a:t>
            </a:r>
            <a:r>
              <a:rPr lang="nb-NO" sz="16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ormatting</a:t>
            </a:r>
            <a:r>
              <a:rPr lang="nb-NO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is </a:t>
            </a:r>
            <a:r>
              <a:rPr lang="nb-NO" sz="16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</a:t>
            </a:r>
            <a:r>
              <a:rPr lang="nb-NO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"). Ønsker man å formattere underveis, klikker man på "Update </a:t>
            </a:r>
            <a:r>
              <a:rPr lang="nb-NO" sz="16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Citations</a:t>
            </a:r>
            <a:r>
              <a:rPr lang="nb-NO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nb-NO" sz="16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Bibliography</a:t>
            </a:r>
            <a:r>
              <a:rPr lang="nb-NO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". Husk å skru den automatiske formatteringen på igjen når du er ferdig ("Instant </a:t>
            </a:r>
            <a:r>
              <a:rPr lang="nb-NO" sz="16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Formatting</a:t>
            </a:r>
            <a:r>
              <a:rPr lang="nb-NO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is On").</a:t>
            </a:r>
            <a:endParaRPr lang="nb-NO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876" y="3791811"/>
            <a:ext cx="7409524" cy="9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24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827584" y="11663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Manussamarbeid</a:t>
            </a:r>
            <a:endParaRPr lang="nb-N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694613" y="620688"/>
            <a:ext cx="835292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Ikke sjeldent jobber flere med samme manuskript. </a:t>
            </a:r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EndNote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er generelt ikke spesielt god i forhold til samarbeid. Det er helt nødvendig at alle forfattere bruker samme bibliotek når referanser settes inn i manus for at </a:t>
            </a:r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EndNote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skal fungere smertefritt.</a:t>
            </a:r>
          </a:p>
          <a:p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Utnevne en </a:t>
            </a:r>
            <a:r>
              <a:rPr lang="nb-NO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EndNotesjef</a:t>
            </a:r>
            <a:r>
              <a:rPr lang="nb-NO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Den enkleste løsningen på manussamarbeid og bruk av </a:t>
            </a:r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EndNote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er at kun en av forfatterne setter inn referanser fra </a:t>
            </a:r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EndNote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 manus. De andre forfatterne skriver kun inn referanser som tekst: "SETT INN REIN, 2002 HER". Og deretter setter </a:t>
            </a:r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EndNotesjefen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inn referansen via </a:t>
            </a:r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EndNote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Alle forfattere har kopi av samme bibliotek:</a:t>
            </a:r>
          </a:p>
          <a:p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Er man sikker på at man har alle referanser som forventes brukt i manuset, kan man lage en kopi av biblioteket (File 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Compressed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Library) til hver forfatter som brukes under skriving av manus. </a:t>
            </a:r>
          </a:p>
          <a:p>
            <a:endParaRPr lang="nb-NO" sz="16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Husk at når tekst med </a:t>
            </a:r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EndNote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-referanser fra ulike </a:t>
            </a:r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Wordfiler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skal slås sammen, må alle dokumenter </a:t>
            </a:r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avformateres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nb-NO" sz="16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FØR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de slås sammen. Deretter formateres det nye hoved-dokumentet. Gjøres ikke dette, risikerer man flere referanselister og referanser i teksten som lever sitt eget liv.</a:t>
            </a:r>
          </a:p>
          <a:p>
            <a:endParaRPr lang="nb-NO" sz="16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nb-NO" sz="16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Bruke den nye Library </a:t>
            </a:r>
            <a:r>
              <a:rPr lang="nb-NO" sz="1600" b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Sharing</a:t>
            </a:r>
            <a:r>
              <a:rPr lang="nb-NO" sz="16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funksjonen (skytjeneste)</a:t>
            </a:r>
          </a:p>
          <a:p>
            <a:endParaRPr lang="nb-NO" sz="16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 egen veiledning.</a:t>
            </a:r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42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683568" y="116632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Noen referanser lar seg ikke</a:t>
            </a:r>
            <a:r>
              <a:rPr lang="nb-NO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oppdatere i manus</a:t>
            </a:r>
            <a:endParaRPr lang="nb-N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683568" y="764704"/>
            <a:ext cx="835292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Dette skyldes ofte at du har slettet en brukt referanse i biblioteket, du har en dublett av referansen eller du har flere versjoner av biblioteket og bruker nå feil versjon (eller veileder eller kollega har satt inn en referanse fra sitt bibliotek i ditt manus).</a:t>
            </a:r>
          </a:p>
          <a:p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Du finner slike feil ved å </a:t>
            </a:r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avformatere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referansene i manus i Word (</a:t>
            </a:r>
            <a:r>
              <a:rPr lang="nb-NO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Ta alltid en sikkerhetskopi av dokumentet før du gjør dette!)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Convert</a:t>
            </a:r>
            <a:r>
              <a:rPr lang="nb-N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Citations</a:t>
            </a:r>
            <a:r>
              <a:rPr lang="nb-N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nb-NO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Bibliography</a:t>
            </a:r>
            <a:r>
              <a:rPr lang="nb-N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1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nb-NO" sz="1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Convert</a:t>
            </a:r>
            <a:r>
              <a:rPr lang="nb-NO" sz="1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to </a:t>
            </a:r>
            <a:r>
              <a:rPr lang="nb-NO" sz="1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Unformatted</a:t>
            </a:r>
            <a:r>
              <a:rPr lang="nb-NO" sz="1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nb-NO" sz="1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Citations</a:t>
            </a:r>
            <a:r>
              <a:rPr lang="nb-NO" sz="1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 Update </a:t>
            </a:r>
            <a:r>
              <a:rPr lang="nb-NO" sz="1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Citation</a:t>
            </a:r>
            <a:r>
              <a:rPr lang="nb-NO" sz="1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and </a:t>
            </a:r>
            <a:r>
              <a:rPr lang="nb-NO" sz="1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Bibliography</a:t>
            </a:r>
            <a:endParaRPr lang="nb-NO" sz="12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nb-NO" sz="12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Følgende feilmelding vil komme for referanser som </a:t>
            </a:r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EndNote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ikke finner i aktivt bibliotek: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58" y="3409246"/>
            <a:ext cx="4143447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Sylinder 3"/>
          <p:cNvSpPr txBox="1"/>
          <p:nvPr/>
        </p:nvSpPr>
        <p:spPr>
          <a:xfrm>
            <a:off x="4824028" y="3284984"/>
            <a:ext cx="42124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Sett inn annen versjon av referansen hvis denne finnes (se figuren) eller klikk "</a:t>
            </a:r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Ignore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" og legg inn savnet referanse på nytt i biblioteket og gjenta overnevnte prosedyre på nytt og knytt da ny versjon til biblioteket.</a:t>
            </a:r>
          </a:p>
          <a:p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Ta gjerne kontakt med biblioteket hvis du har denne typen problemer.</a:t>
            </a:r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30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683568" y="116632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Spørsmål til bibliotekets </a:t>
            </a:r>
            <a:r>
              <a:rPr lang="nb-NO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utskremte</a:t>
            </a:r>
            <a:r>
              <a:rPr lang="nb-NO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nb-N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18" name="Picture 2" descr="http://gapbcasting.media.streamtheworld.com/Lawton/Expert/local_expe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96752"/>
            <a:ext cx="6583587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39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827088" y="3068638"/>
            <a:ext cx="7921625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nb-NO" altLang="nb-NO" sz="2000" dirty="0">
                <a:latin typeface="Arial" panose="020B0604020202020204" pitchFamily="34" charset="0"/>
                <a:cs typeface="Arial" panose="020B0604020202020204" pitchFamily="34" charset="0"/>
              </a:rPr>
              <a:t>Bruk basenes hjelpfunksjoner og veiledninger hvis du står fast</a:t>
            </a:r>
            <a:r>
              <a:rPr lang="nb-NO" altLang="nb-N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algn="ctr">
              <a:spcBef>
                <a:spcPct val="50000"/>
              </a:spcBef>
            </a:pPr>
            <a:r>
              <a:rPr lang="nb-NO" altLang="nb-N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Bibliotekets informasjonsside for </a:t>
            </a:r>
            <a:r>
              <a:rPr lang="nb-NO" altLang="nb-N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EndNote</a:t>
            </a:r>
            <a:r>
              <a:rPr lang="nb-NO" altLang="nb-N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spcBef>
                <a:spcPct val="50000"/>
              </a:spcBef>
            </a:pPr>
            <a:r>
              <a:rPr lang="nb-NO" altLang="nb-NO" sz="1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https://www.ntnu.no/blogger/ub-mh/endnote-referanseverktoy</a:t>
            </a:r>
            <a:r>
              <a:rPr lang="nb-NO" altLang="nb-NO" sz="16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pPr algn="ctr">
              <a:spcBef>
                <a:spcPct val="50000"/>
              </a:spcBef>
            </a:pPr>
            <a:r>
              <a:rPr lang="nb-NO" altLang="nb-N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nb-NO" altLang="nb-NO" sz="2000" dirty="0">
                <a:latin typeface="Arial" panose="020B0604020202020204" pitchFamily="34" charset="0"/>
                <a:cs typeface="Arial" panose="020B0604020202020204" pitchFamily="34" charset="0"/>
              </a:rPr>
              <a:t>kontakt med biblioteket hvis du trenger hjelp!</a:t>
            </a:r>
          </a:p>
          <a:p>
            <a:pPr algn="ctr">
              <a:spcBef>
                <a:spcPct val="50000"/>
              </a:spcBef>
            </a:pPr>
            <a:r>
              <a:rPr lang="nb-NO" altLang="nb-N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post@bmh.ntnu.no</a:t>
            </a:r>
            <a:r>
              <a:rPr lang="nb-NO" altLang="nb-NO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b-NO" altLang="nb-NO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altLang="nb-NO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b-NO" altLang="nb-NO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altLang="nb-NO" sz="2000" b="1" dirty="0">
                <a:latin typeface="Arial" panose="020B0604020202020204" pitchFamily="34" charset="0"/>
                <a:cs typeface="Arial" panose="020B0604020202020204" pitchFamily="34" charset="0"/>
              </a:rPr>
              <a:t>72 57 66 80</a:t>
            </a:r>
          </a:p>
        </p:txBody>
      </p:sp>
      <p:pic>
        <p:nvPicPr>
          <p:cNvPr id="29699" name="Picture 6" descr="lo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188913"/>
            <a:ext cx="3024187" cy="262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827584" y="44624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Hva er viktig når du oppretter ditt bibliotek I</a:t>
            </a:r>
            <a:endParaRPr lang="nb-N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827584" y="548680"/>
            <a:ext cx="8136904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* Lag kun ett bibliotek – bruke gruppefunksjonen hvis du har mange referanser.</a:t>
            </a:r>
          </a:p>
          <a:p>
            <a:endParaRPr lang="nb-N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* Et bibliotek består av to enheter:</a:t>
            </a:r>
            <a:b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b-N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Biblioteksfila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- Datamappe</a:t>
            </a:r>
            <a:b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b-N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Disse må ligge i samme mappe og du skal la disse ligge i fred og ikke lagre</a:t>
            </a:r>
            <a:b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	noe i datamappa</a:t>
            </a:r>
            <a:r>
              <a:rPr lang="nb-NO" sz="1600" dirty="0">
                <a:latin typeface="Arial" panose="020B0604020202020204" pitchFamily="34" charset="0"/>
                <a:cs typeface="Arial" panose="020B0604020202020204" pitchFamily="34" charset="0"/>
              </a:rPr>
              <a:t>. Mister du datamappa mister du </a:t>
            </a:r>
            <a:r>
              <a:rPr lang="nb-NO" sz="1600" dirty="0" err="1">
                <a:latin typeface="Arial" panose="020B0604020202020204" pitchFamily="34" charset="0"/>
                <a:cs typeface="Arial" panose="020B0604020202020204" pitchFamily="34" charset="0"/>
              </a:rPr>
              <a:t>pdf</a:t>
            </a:r>
            <a:r>
              <a:rPr lang="nb-NO" sz="1600" dirty="0">
                <a:latin typeface="Arial" panose="020B0604020202020204" pitchFamily="34" charset="0"/>
                <a:cs typeface="Arial" panose="020B0604020202020204" pitchFamily="34" charset="0"/>
              </a:rPr>
              <a:t>-filer, grupper o.l. (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men</a:t>
            </a:r>
            <a:b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	ikke </a:t>
            </a:r>
            <a:r>
              <a:rPr lang="nb-NO" sz="1600" dirty="0">
                <a:latin typeface="Arial" panose="020B0604020202020204" pitchFamily="34" charset="0"/>
                <a:cs typeface="Arial" panose="020B0604020202020204" pitchFamily="34" charset="0"/>
              </a:rPr>
              <a:t>referansene).</a:t>
            </a:r>
          </a:p>
          <a:p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* Lag en sikkerhetskopi (File 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Compressed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Library) hvis du trenger å flytte biblioteket </a:t>
            </a:r>
            <a:b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da denne funksjonen pakker begge enheten sammen.</a:t>
            </a:r>
          </a:p>
          <a:p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* Husk hvor du lagrer </a:t>
            </a:r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EndNotebiblioteket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b-N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Er du usikker: Søk etter .</a:t>
            </a:r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enl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filer via </a:t>
            </a:r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filsøk</a:t>
            </a:r>
            <a:endParaRPr lang="nb-N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EndNote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vil alltid forsøke å åpne sist brukte bibliotek. Endres plassering, får du </a:t>
            </a:r>
            <a:b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feilmelding. Åpne via File 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Open  Open Library</a:t>
            </a:r>
          </a:p>
          <a:p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* Ha biblioteket ditt på eget serverområde (M), så ha du tilgang både hjemme og på </a:t>
            </a:r>
            <a:b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jobb.</a:t>
            </a:r>
          </a:p>
          <a:p>
            <a:endParaRPr lang="nb-N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Ikke åpne biblioteket fra minnepinne eller fra skytjenester (</a:t>
            </a:r>
            <a:r>
              <a:rPr lang="nb-NO" sz="16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Dropbox</a:t>
            </a:r>
            <a:r>
              <a:rPr lang="nb-NO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Box etc.)!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700808"/>
            <a:ext cx="15906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375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827584" y="11663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>
                <a:latin typeface="Arial" panose="020B0604020202020204" pitchFamily="34" charset="0"/>
                <a:cs typeface="Arial" panose="020B0604020202020204" pitchFamily="34" charset="0"/>
              </a:rPr>
              <a:t>Hva er viktig når du oppretter ditt bibliotek </a:t>
            </a:r>
            <a:r>
              <a:rPr lang="nb-NO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endParaRPr lang="nb-N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755576" y="908720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Mange biomedisinske tidsskrifter ønsker standard Index </a:t>
            </a:r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Medicus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forkortelser på tidsskriftnavn i referanselista.</a:t>
            </a:r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76" y="1556792"/>
            <a:ext cx="3237795" cy="268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90926"/>
            <a:ext cx="3074234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Sylinder 5"/>
          <p:cNvSpPr txBox="1"/>
          <p:nvPr/>
        </p:nvSpPr>
        <p:spPr>
          <a:xfrm>
            <a:off x="719572" y="4365104"/>
            <a:ext cx="835292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Importer kun ei tidsskriftliste og gjør dette før du legger inn referanser i biblioteket ditt.</a:t>
            </a:r>
          </a:p>
          <a:p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Veiledning:</a:t>
            </a:r>
          </a:p>
          <a:p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https://www.ntnu.no/blogger/ub-mh/endnote-referanseverktoy/jeg-trenger-hjelp-til-a-bruke-endnote/import-av-liste-med-medisinske-tidsskriftnavn-og-forkortelser-term-list</a:t>
            </a:r>
            <a:r>
              <a:rPr lang="nb-NO" sz="14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La du ikke inn lista når biblioteket ble opprettet – sjekk denne veiledningen:</a:t>
            </a:r>
          </a:p>
          <a:p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https://www.ntnu.no/blogger/ub-mh/wp-content/uploads/sites/21/2015/08/endnote_termlist2.pdf</a:t>
            </a:r>
          </a:p>
        </p:txBody>
      </p:sp>
    </p:spTree>
    <p:extLst>
      <p:ext uri="{BB962C8B-B14F-4D97-AF65-F5344CB8AC3E}">
        <p14:creationId xmlns:p14="http://schemas.microsoft.com/office/powerpoint/2010/main" val="134225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827584" y="11663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Fylle biblioteket med innhold I</a:t>
            </a:r>
            <a:endParaRPr lang="nb-N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808351"/>
            <a:ext cx="2520040" cy="2304256"/>
          </a:xfrm>
          <a:prstGeom prst="rect">
            <a:avLst/>
          </a:prstGeom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683" y="788023"/>
            <a:ext cx="2948756" cy="2462125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61639" y="735753"/>
            <a:ext cx="2528505" cy="2549231"/>
          </a:xfrm>
          <a:prstGeom prst="rect">
            <a:avLst/>
          </a:prstGeom>
        </p:spPr>
      </p:pic>
      <p:sp>
        <p:nvSpPr>
          <p:cNvPr id="6" name="TekstSylinder 5"/>
          <p:cNvSpPr txBox="1"/>
          <p:nvPr/>
        </p:nvSpPr>
        <p:spPr>
          <a:xfrm>
            <a:off x="4528847" y="2793580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Scopus</a:t>
            </a:r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7896541" y="2535629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Embase</a:t>
            </a:r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1668096" y="2704906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PubMed</a:t>
            </a:r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kstSylinder 9"/>
          <p:cNvSpPr txBox="1"/>
          <p:nvPr/>
        </p:nvSpPr>
        <p:spPr>
          <a:xfrm>
            <a:off x="683568" y="3645024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Forsøk så langt det lar seg gjøre å finne referanser som ønskes inntatt i biblioteket i en database og bruk databasens eksportverktøy. De fleste databaser tilbyr muligheter til direkte eksport til </a:t>
            </a:r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EndNote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og andre referansehåndteringsverktøy.</a:t>
            </a:r>
          </a:p>
          <a:p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Sjekk likevel importerte referanser i biblioteket ditt, da ikke alle databaser gir en feilfri import. Rett i så fall opp feil manuelt etterpå.</a:t>
            </a:r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82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827584" y="11663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Fylle biblioteket med innhold II</a:t>
            </a:r>
            <a:endParaRPr lang="nb-N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755576" y="764704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Noen ganger må du legge inn referanser manuelt. Legg da inn minimum de data som du vet er nødvendig i ei referanselista. Pass på skrivefeil!</a:t>
            </a:r>
          </a:p>
          <a:p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Manuell innlegging er ofte nødvendig for nettressurser og bokkapitler.</a:t>
            </a:r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214" y="1916832"/>
            <a:ext cx="3606769" cy="4840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58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/>
          <p:cNvSpPr txBox="1"/>
          <p:nvPr/>
        </p:nvSpPr>
        <p:spPr>
          <a:xfrm>
            <a:off x="755576" y="764704"/>
            <a:ext cx="83884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Artikler publiseres i flere "versjoner" i dag ("</a:t>
            </a:r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Corrected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Proof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", "Ahead </a:t>
            </a:r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" o.l.) og disse versjonene er tilgjengelig for import fra </a:t>
            </a:r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PubMed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Ofte mangler disse "tidlige" versjonene informasjon som volum, hefte og sidetallsinformasjon.</a:t>
            </a:r>
          </a:p>
          <a:p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EndNote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kan hjelpe deg med å oppdatere denne typen referanser i biblioteket ditt (du må sitte på nett).</a:t>
            </a:r>
          </a:p>
          <a:p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References 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Find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Reference Updates</a:t>
            </a:r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996952"/>
            <a:ext cx="5775280" cy="2901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Sylinder 3"/>
          <p:cNvSpPr txBox="1"/>
          <p:nvPr/>
        </p:nvSpPr>
        <p:spPr>
          <a:xfrm>
            <a:off x="683568" y="6165304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NB! "Update All Fields" vil overskrive egne notater i f.eks. "Notes" feltet (men sletter ikke tilknyttede </a:t>
            </a:r>
            <a:r>
              <a:rPr lang="nb-NO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pdf</a:t>
            </a:r>
            <a:r>
              <a:rPr lang="nb-NO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-filer)! </a:t>
            </a:r>
            <a:endParaRPr lang="nb-N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827584" y="11663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Oppdatere referanser i biblioteket</a:t>
            </a:r>
            <a:endParaRPr lang="nb-N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67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/>
          <p:cNvSpPr txBox="1"/>
          <p:nvPr/>
        </p:nvSpPr>
        <p:spPr>
          <a:xfrm>
            <a:off x="755576" y="779487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EndNote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kan finne og legge til fulltekst (</a:t>
            </a:r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pdf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-filer) for deg.</a:t>
            </a:r>
          </a:p>
          <a:p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Du må konfigurere </a:t>
            </a:r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EndNote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for at dette skal fungere optimalt.</a:t>
            </a:r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620688"/>
            <a:ext cx="536252" cy="59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05" y="1633783"/>
            <a:ext cx="4073819" cy="3643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Sylinder 5"/>
          <p:cNvSpPr txBox="1"/>
          <p:nvPr/>
        </p:nvSpPr>
        <p:spPr>
          <a:xfrm>
            <a:off x="683568" y="5445224"/>
            <a:ext cx="8352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Husk at du må sitte på NTNU- eller St. Olavsnettet for å få tilgang til abonnements-tidsskrifter (Hjemme via VPN eller via terminalserveren til DMF eller NTNU).</a:t>
            </a:r>
          </a:p>
          <a:p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Du kan også legge til </a:t>
            </a:r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pdf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-filer manuelt ved å åpne referansen i biblioteket ditt, </a:t>
            </a:r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høyreklikke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og velge File </a:t>
            </a:r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Attachment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Attach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file og velge ønsket </a:t>
            </a:r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pdf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fil.</a:t>
            </a:r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827584" y="11663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nb-NO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EndNote</a:t>
            </a:r>
            <a:r>
              <a:rPr lang="nb-NO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finne fulltekst for deg</a:t>
            </a:r>
            <a:endParaRPr lang="nb-N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4860032" y="2994616"/>
            <a:ext cx="4392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nb-NO" sz="14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nb-NO" sz="14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sfxeu09.hosted.exlibrisgroup.com/sfx_ubit</a:t>
            </a:r>
            <a:endParaRPr lang="nb-NO" sz="1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il høyre 4"/>
          <p:cNvSpPr/>
          <p:nvPr/>
        </p:nvSpPr>
        <p:spPr bwMode="auto">
          <a:xfrm>
            <a:off x="4240423" y="3140968"/>
            <a:ext cx="648072" cy="45719"/>
          </a:xfrm>
          <a:prstGeom prst="rightArrow">
            <a:avLst/>
          </a:prstGeom>
          <a:solidFill>
            <a:srgbClr val="FF3300"/>
          </a:solidFill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67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827584" y="11663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Før du begynner å skrive manus</a:t>
            </a:r>
            <a:endParaRPr lang="nb-N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694613" y="764704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Har du søkt i og importert referanser fra forskjellige databaser, er den en viss sjanse for at du har importert samme referanse flere ganger. Det er derfor viktig å utføre en dublettsjekk </a:t>
            </a:r>
            <a:r>
              <a:rPr lang="nb-NO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før 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du starter skriving av manus. Dette for å unngå at samme referanse sitert flere ganger i manus kommer flere ganger i referanselista.</a:t>
            </a:r>
          </a:p>
          <a:p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EndNote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har en egen dublettsjekkfunksjon (References 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Find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Duplicates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520" y="2477986"/>
            <a:ext cx="7293864" cy="426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11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/>
          <p:cNvSpPr txBox="1"/>
          <p:nvPr/>
        </p:nvSpPr>
        <p:spPr>
          <a:xfrm>
            <a:off x="683568" y="620688"/>
            <a:ext cx="8352928" cy="812530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EndNote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leveres i utgangspunktet kun med 491 stiler, men det finnes over 6000 stiler. Ytterligere stiler kan lastes ned fra </a:t>
            </a:r>
            <a:r>
              <a:rPr lang="nb-NO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EndNotes</a:t>
            </a: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stildatabase. </a:t>
            </a:r>
          </a:p>
          <a:p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Help </a:t>
            </a:r>
            <a:r>
              <a:rPr lang="nb-NO" sz="105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nb-NO" sz="105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EndNote</a:t>
            </a:r>
            <a:r>
              <a:rPr lang="nb-NO" sz="105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Output Styles  </a:t>
            </a:r>
            <a:r>
              <a:rPr lang="nb-NO" sz="105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Download</a:t>
            </a:r>
            <a:r>
              <a:rPr lang="nb-NO" sz="105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 Åpne fila (noen nettlesere krever at du lagrer fila først)</a:t>
            </a:r>
          </a:p>
          <a:p>
            <a:endParaRPr lang="nb-NO" sz="105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nb-NO" sz="105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Fila åpnes i </a:t>
            </a:r>
            <a:r>
              <a:rPr lang="nb-NO" sz="105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EndNote</a:t>
            </a:r>
            <a:r>
              <a:rPr lang="nb-NO" sz="105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 File  Save as  Fjern "</a:t>
            </a:r>
            <a:r>
              <a:rPr lang="nb-NO" sz="105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Copy</a:t>
            </a:r>
            <a:r>
              <a:rPr lang="nb-NO" sz="105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" fra stilnavn  Save  Lukk stilvindu</a:t>
            </a:r>
          </a:p>
          <a:p>
            <a:endParaRPr lang="nb-NO" sz="105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nb-NO" sz="16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nb-NO" sz="16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nb-NO" sz="16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nb-NO" sz="16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nb-NO" sz="16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nb-NO" sz="16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nb-NO" sz="16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nb-NO" sz="16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nb-NO" sz="16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nb-NO" sz="16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nb-NO" sz="16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nb-NO" sz="16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nb-NO" sz="16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nb-NO" sz="16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Finner du ikke en stil for ditt tidsskrift eller har</a:t>
            </a:r>
            <a:b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stilen du velger feil i forhold til tidsskriftets krav,</a:t>
            </a:r>
            <a:b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kan du ta kontakt med biblioteket. Vi kan lage</a:t>
            </a:r>
            <a:b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nb-NO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eller justere stiler for deg.</a:t>
            </a:r>
          </a:p>
          <a:p>
            <a:endParaRPr lang="nb-NO" sz="16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nb-NO" sz="16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nb-NO" sz="16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nb-NO" sz="16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nb-NO" sz="16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nb-NO" sz="16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nb-NO" sz="16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nb-NO" sz="16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132856"/>
            <a:ext cx="3434655" cy="2099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736320"/>
            <a:ext cx="3384376" cy="1711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Sylinder 6"/>
          <p:cNvSpPr txBox="1"/>
          <p:nvPr/>
        </p:nvSpPr>
        <p:spPr>
          <a:xfrm>
            <a:off x="827584" y="11663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Hvordan finne korrekt stil for manuset?</a:t>
            </a:r>
            <a:endParaRPr lang="nb-N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437" y="2060848"/>
            <a:ext cx="3286499" cy="291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6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TNU_liggende">
  <a:themeElements>
    <a:clrScheme name="NTNU_liggen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TNU_liggend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NTNU_liggen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TNU_liggend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TNU_liggend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TNU_liggend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TNU_liggend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TNU_liggend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TNU_liggend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1118</Words>
  <Application>Microsoft Office PowerPoint</Application>
  <PresentationFormat>Skjermfremvisning (4:3)</PresentationFormat>
  <Paragraphs>138</Paragraphs>
  <Slides>14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21" baseType="lpstr">
      <vt:lpstr>Arial</vt:lpstr>
      <vt:lpstr>Calibri</vt:lpstr>
      <vt:lpstr>Comic Sans MS</vt:lpstr>
      <vt:lpstr>Times</vt:lpstr>
      <vt:lpstr>Times New Roman</vt:lpstr>
      <vt:lpstr>Wingdings</vt:lpstr>
      <vt:lpstr>NTNU_liggende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NTNU UBiT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Jan Ove Rein</dc:creator>
  <cp:lastModifiedBy>Jan Ove Rein</cp:lastModifiedBy>
  <cp:revision>820</cp:revision>
  <cp:lastPrinted>2014-01-15T09:35:56Z</cp:lastPrinted>
  <dcterms:created xsi:type="dcterms:W3CDTF">2005-10-13T06:42:58Z</dcterms:created>
  <dcterms:modified xsi:type="dcterms:W3CDTF">2015-10-27T11:12:43Z</dcterms:modified>
</cp:coreProperties>
</file>