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  <p:sldId id="270" r:id="rId16"/>
  </p:sldIdLst>
  <p:sldSz cx="9144000" cy="6858000" type="screen4x3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59" cy="496253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156" y="0"/>
            <a:ext cx="2944759" cy="496253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5ECF05A2-4228-47CC-A4C9-B47DF06B4EFA}" type="datetimeFigureOut">
              <a:rPr lang="nb-NO" smtClean="0"/>
              <a:t>16.03.2016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3562"/>
            <a:ext cx="2944759" cy="496253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156" y="9433562"/>
            <a:ext cx="2944759" cy="496253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BDF95FF6-43A4-44D9-8F60-86BFB13015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0214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80E1960F-F6A5-4183-9C20-F5E7E7AE3DB6}" type="datetimeFigureOut">
              <a:rPr lang="nb-NO" smtClean="0"/>
              <a:t>16.03.2016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82CFDFAC-FBCB-468F-87A0-2448B47051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380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1573D-E4C3-444A-A907-9E223D528443}" type="datetimeFigureOut">
              <a:rPr lang="nb-NO" smtClean="0"/>
              <a:t>16.03.2016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227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1573D-E4C3-444A-A907-9E223D528443}" type="datetimeFigureOut">
              <a:rPr lang="nb-NO" smtClean="0"/>
              <a:t>16.03.2016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184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908800" y="539750"/>
            <a:ext cx="1943100" cy="55530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79500" y="539750"/>
            <a:ext cx="5676900" cy="55530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1573D-E4C3-444A-A907-9E223D528443}" type="datetimeFigureOut">
              <a:rPr lang="nb-NO" smtClean="0"/>
              <a:t>16.03.2016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441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1573D-E4C3-444A-A907-9E223D528443}" type="datetimeFigureOut">
              <a:rPr lang="nb-NO" smtClean="0"/>
              <a:t>16.03.2016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061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1573D-E4C3-444A-A907-9E223D528443}" type="datetimeFigureOut">
              <a:rPr lang="nb-NO" smtClean="0"/>
              <a:t>16.03.2016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990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79500" y="1978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41900" y="1978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1573D-E4C3-444A-A907-9E223D528443}" type="datetimeFigureOut">
              <a:rPr lang="nb-NO" smtClean="0"/>
              <a:t>16.03.2016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245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1573D-E4C3-444A-A907-9E223D528443}" type="datetimeFigureOut">
              <a:rPr lang="nb-NO" smtClean="0"/>
              <a:t>16.03.2016</a:t>
            </a:fld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07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1573D-E4C3-444A-A907-9E223D528443}" type="datetimeFigureOut">
              <a:rPr lang="nb-NO" smtClean="0"/>
              <a:t>16.03.2016</a:t>
            </a:fld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7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1573D-E4C3-444A-A907-9E223D528443}" type="datetimeFigureOut">
              <a:rPr lang="nb-NO" smtClean="0"/>
              <a:t>16.03.2016</a:t>
            </a:fld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084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1573D-E4C3-444A-A907-9E223D528443}" type="datetimeFigureOut">
              <a:rPr lang="nb-NO" smtClean="0"/>
              <a:t>16.03.2016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26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1573D-E4C3-444A-A907-9E223D528443}" type="datetimeFigureOut">
              <a:rPr lang="nb-NO" smtClean="0"/>
              <a:t>16.03.2016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810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397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b-NO" smtClean="0"/>
              <a:t>Overskrift på Times 36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9780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b-NO" smtClean="0"/>
              <a:t>Første Nivå: Times 20</a:t>
            </a:r>
          </a:p>
          <a:p>
            <a:pPr lvl="1"/>
            <a:r>
              <a:rPr lang="nn-NO" altLang="nb-NO" smtClean="0"/>
              <a:t>Andre nivå: Times 18</a:t>
            </a:r>
          </a:p>
          <a:p>
            <a:pPr lvl="2"/>
            <a:r>
              <a:rPr lang="nn-NO" altLang="nb-NO" smtClean="0"/>
              <a:t>Tredje nivå: Times 16</a:t>
            </a:r>
          </a:p>
          <a:p>
            <a:pPr lvl="3"/>
            <a:r>
              <a:rPr lang="nn-NO" altLang="nb-NO" smtClean="0"/>
              <a:t>Fjerde nivå: Times 16</a:t>
            </a:r>
          </a:p>
          <a:p>
            <a:pPr lvl="4"/>
            <a:r>
              <a:rPr lang="nn-NO" altLang="nb-NO" smtClean="0"/>
              <a:t>Femte nivå: Times 16</a:t>
            </a:r>
          </a:p>
          <a:p>
            <a:pPr lvl="0"/>
            <a:endParaRPr lang="nn-NO" altLang="nb-NO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A1573D-E4C3-444A-A907-9E223D528443}" type="datetimeFigureOut">
              <a:rPr lang="nb-NO" smtClean="0"/>
              <a:t>16.03.2016</a:t>
            </a:fld>
            <a:endParaRPr lang="nb-NO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endParaRPr lang="en-US" altLang="nb-NO" sz="36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nn-NO" altLang="nb-NO" sz="3600"/>
              <a:t>		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6200" y="6315075"/>
            <a:ext cx="4206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fld id="{012D46CD-2BF7-4033-A03B-0550D4A781AB}" type="slidenum">
              <a:rPr lang="nn-NO" altLang="nb-NO" sz="1400">
                <a:solidFill>
                  <a:schemeClr val="bg1"/>
                </a:solidFill>
              </a:rPr>
              <a:pPr algn="ctr"/>
              <a:t>‹#›</a:t>
            </a:fld>
            <a:endParaRPr lang="nn-NO" altLang="nb-NO" sz="140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311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Sylinder 14"/>
          <p:cNvSpPr txBox="1"/>
          <p:nvPr/>
        </p:nvSpPr>
        <p:spPr>
          <a:xfrm>
            <a:off x="792088" y="6093296"/>
            <a:ext cx="853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Health Library</a:t>
            </a:r>
            <a:b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Mars 2016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683568" y="332656"/>
            <a:ext cx="82809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from </a:t>
            </a:r>
            <a:r>
              <a:rPr lang="nb-NO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nb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nb-N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Library </a:t>
            </a:r>
            <a:r>
              <a:rPr lang="nb-NO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mauscript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endParaRPr lang="nb-NO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b-N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interdisiplinary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databases</a:t>
            </a:r>
          </a:p>
          <a:p>
            <a:endParaRPr lang="nb-NO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143378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5" y="4077732"/>
            <a:ext cx="1800199" cy="7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83568" y="11663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Library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827584" y="69269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Accepting and opening a shared library: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4744"/>
            <a:ext cx="5955095" cy="4543480"/>
          </a:xfrm>
          <a:prstGeom prst="rect">
            <a:avLst/>
          </a:prstGeom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707904" y="4005064"/>
            <a:ext cx="54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 smtClean="0"/>
              <a:t>22</a:t>
            </a:r>
            <a:endParaRPr lang="nb-NO" altLang="nb-NO" sz="2400" b="1" dirty="0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683568" y="6146140"/>
            <a:ext cx="83529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400" dirty="0" smtClean="0"/>
              <a:t>After log on, you will get a receipt telling you that you are ready to use the shared library. Go to your EndNote library.</a:t>
            </a:r>
            <a:endParaRPr lang="en-US" altLang="nb-NO" sz="1400" dirty="0"/>
          </a:p>
        </p:txBody>
      </p:sp>
    </p:spTree>
    <p:extLst>
      <p:ext uri="{BB962C8B-B14F-4D97-AF65-F5344CB8AC3E}">
        <p14:creationId xmlns:p14="http://schemas.microsoft.com/office/powerpoint/2010/main" val="35585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91" y="1218970"/>
            <a:ext cx="2575630" cy="393822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289365"/>
            <a:ext cx="4495238" cy="3076190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683568" y="11663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Library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827584" y="69269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Accepting and opening a shared library: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3563888" y="4515329"/>
            <a:ext cx="547260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400" dirty="0" smtClean="0"/>
              <a:t>Close other EndNote libraries in your EndNote.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nb-NO" sz="1400" b="1" dirty="0" smtClean="0"/>
              <a:t>File </a:t>
            </a:r>
            <a:r>
              <a:rPr lang="en-US" altLang="nb-NO" sz="1400" b="1" dirty="0" smtClean="0">
                <a:sym typeface="Wingdings" panose="05000000000000000000" pitchFamily="2" charset="2"/>
              </a:rPr>
              <a:t> Open Shared Library (23)</a:t>
            </a:r>
            <a:endParaRPr lang="en-US" altLang="nb-NO" sz="1400" b="1" dirty="0" smtClean="0"/>
          </a:p>
          <a:p>
            <a:pPr eaLnBrk="1" hangingPunct="1">
              <a:spcBef>
                <a:spcPct val="50000"/>
              </a:spcBef>
            </a:pPr>
            <a:r>
              <a:rPr lang="en-US" altLang="nb-NO" sz="1400" dirty="0" smtClean="0"/>
              <a:t>Choose shared library by clicking on the mail address to the one inviting you to use the library (the name of the library is not shown).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nb-NO" sz="1400" dirty="0" smtClean="0"/>
              <a:t>Choose </a:t>
            </a:r>
            <a:r>
              <a:rPr lang="en-US" altLang="nb-NO" sz="1400" b="1" dirty="0" smtClean="0"/>
              <a:t>"Open" (24)</a:t>
            </a:r>
            <a:r>
              <a:rPr lang="en-US" altLang="nb-NO" sz="1400" dirty="0" smtClean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nb-NO" sz="1400" dirty="0" smtClean="0"/>
              <a:t>The shared library will open.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090706" y="1742257"/>
            <a:ext cx="54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 smtClean="0"/>
              <a:t>23</a:t>
            </a:r>
            <a:endParaRPr lang="nb-NO" altLang="nb-NO" sz="2400" b="1" dirty="0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156176" y="3926315"/>
            <a:ext cx="54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 smtClean="0"/>
              <a:t>24</a:t>
            </a:r>
            <a:endParaRPr lang="nb-NO" alt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199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83568" y="11663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Library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827584" y="69269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Working with a shared library: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089356"/>
            <a:ext cx="7580290" cy="44278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344" y="3310866"/>
            <a:ext cx="3406656" cy="1385516"/>
          </a:xfrm>
          <a:prstGeom prst="rect">
            <a:avLst/>
          </a:prstGeom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403648" y="1821959"/>
            <a:ext cx="54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 smtClean="0"/>
              <a:t>25</a:t>
            </a:r>
            <a:endParaRPr lang="nb-NO" altLang="nb-NO" sz="2400" b="1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236296" y="4259493"/>
            <a:ext cx="54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 smtClean="0"/>
              <a:t>26</a:t>
            </a:r>
            <a:endParaRPr lang="nb-NO" altLang="nb-NO" sz="2400" b="1" dirty="0"/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683568" y="5905180"/>
            <a:ext cx="83529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400" dirty="0" smtClean="0"/>
              <a:t>See next slide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0946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83568" y="11663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Library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827584" y="69269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Working with a shared library: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683568" y="1196752"/>
            <a:ext cx="828092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nb-NO" sz="1400" dirty="0" smtClean="0"/>
              <a:t>When you open a shared library, it will automatically sync with EndNote Online and the library will be updated with changes made by other users.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nb-NO" sz="1400" dirty="0" smtClean="0"/>
              <a:t>When you close a shared library, you will be asked if you want to sync it. Choose yes to do this.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nb-NO" sz="1400" dirty="0" smtClean="0"/>
              <a:t>You can click on "Sync status" to check the status of a shared library.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nb-NO" sz="1400" dirty="0" smtClean="0"/>
              <a:t>Attached pdf files will also be synced in a shared library, as will groups and group sets.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nb-NO" sz="1400" dirty="0" smtClean="0"/>
              <a:t>Users using the shared library can work on the same manuscript using this library without getting any reference problems.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nb-NO" sz="1400" dirty="0" smtClean="0"/>
              <a:t>Partners can use both EndNote and Word for PC and Mac.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nb-NO" sz="1400" dirty="0" smtClean="0"/>
              <a:t>Remember to </a:t>
            </a:r>
            <a:r>
              <a:rPr lang="en-US" altLang="nb-NO" sz="1400" dirty="0" err="1" smtClean="0"/>
              <a:t>unformat</a:t>
            </a:r>
            <a:r>
              <a:rPr lang="en-US" altLang="nb-NO" sz="1400" dirty="0" smtClean="0"/>
              <a:t> references in a text/manuscript if you are going to copy and past </a:t>
            </a:r>
            <a:r>
              <a:rPr lang="en-US" altLang="nb-NO" sz="1400" b="1" dirty="0" smtClean="0"/>
              <a:t>between</a:t>
            </a:r>
            <a:r>
              <a:rPr lang="en-US" altLang="nb-NO" sz="1400" dirty="0" smtClean="0"/>
              <a:t> documents (Convert citations and bibliography </a:t>
            </a:r>
            <a:r>
              <a:rPr lang="en-US" altLang="nb-NO" sz="1400" dirty="0" smtClean="0">
                <a:sym typeface="Wingdings" panose="05000000000000000000" pitchFamily="2" charset="2"/>
              </a:rPr>
              <a:t> Convert to unformatted citations).</a:t>
            </a:r>
            <a:endParaRPr lang="en-US" altLang="nb-NO" sz="1400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576" y="4494019"/>
            <a:ext cx="7921625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library's EndNote support page (in Norwegian):</a:t>
            </a:r>
          </a:p>
          <a:p>
            <a:pPr algn="ctr">
              <a:spcBef>
                <a:spcPct val="50000"/>
              </a:spcBef>
            </a:pPr>
            <a:r>
              <a:rPr lang="en-US" altLang="nb-NO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https://www.ntnu.no/blogger/ub-mh/endnote-referanseverktoy/</a:t>
            </a:r>
          </a:p>
          <a:p>
            <a:pPr algn="ctr">
              <a:spcBef>
                <a:spcPct val="50000"/>
              </a:spcBef>
            </a:pPr>
            <a:r>
              <a:rPr lang="en-US" alt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the library if you need help!</a:t>
            </a:r>
          </a:p>
          <a:p>
            <a:pPr algn="ctr">
              <a:spcBef>
                <a:spcPct val="50000"/>
              </a:spcBef>
            </a:pPr>
            <a:r>
              <a:rPr lang="en-US" altLang="nb-N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post@bmh.ntnu.no</a:t>
            </a:r>
            <a:r>
              <a:rPr lang="en-US" alt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nb-NO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nb-N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72 57 66 80</a:t>
            </a:r>
            <a:endParaRPr lang="en-US" altLang="nb-N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427413" y="3933825"/>
            <a:ext cx="5705475" cy="2173288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 dirty="0" err="1"/>
              <a:t>Scopus</a:t>
            </a:r>
            <a:r>
              <a:rPr lang="nb-NO" altLang="nb-NO" sz="1600" dirty="0"/>
              <a:t> </a:t>
            </a:r>
            <a:r>
              <a:rPr lang="nb-NO" altLang="nb-NO" sz="2000" dirty="0"/>
              <a:t>-</a:t>
            </a:r>
            <a:r>
              <a:rPr lang="nb-NO" altLang="nb-NO" sz="2000" dirty="0">
                <a:solidFill>
                  <a:srgbClr val="00B050"/>
                </a:solidFill>
              </a:rPr>
              <a:t> </a:t>
            </a:r>
            <a:r>
              <a:rPr lang="nb-NO" altLang="nb-NO" sz="2000" dirty="0">
                <a:solidFill>
                  <a:srgbClr val="FF0000"/>
                </a:solidFill>
              </a:rPr>
              <a:t> </a:t>
            </a:r>
            <a:r>
              <a:rPr lang="nb-NO" altLang="nb-NO" sz="2000" dirty="0" err="1">
                <a:solidFill>
                  <a:srgbClr val="FF0000"/>
                </a:solidFill>
              </a:rPr>
              <a:t>interdisciplinary</a:t>
            </a:r>
            <a:r>
              <a:rPr lang="nb-NO" altLang="nb-NO" sz="2000" dirty="0">
                <a:solidFill>
                  <a:srgbClr val="FF0000"/>
                </a:solidFill>
              </a:rPr>
              <a:t> </a:t>
            </a:r>
            <a:r>
              <a:rPr lang="nb-NO" altLang="nb-NO" sz="1600" dirty="0" err="1"/>
              <a:t>reference</a:t>
            </a:r>
            <a:r>
              <a:rPr lang="nb-NO" altLang="nb-NO" sz="1600" dirty="0"/>
              <a:t> database.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 dirty="0">
                <a:solidFill>
                  <a:srgbClr val="FF0000"/>
                </a:solidFill>
              </a:rPr>
              <a:t>Who </a:t>
            </a:r>
            <a:r>
              <a:rPr lang="nb-NO" altLang="nb-NO" sz="1600" dirty="0" err="1">
                <a:solidFill>
                  <a:srgbClr val="FF0000"/>
                </a:solidFill>
              </a:rPr>
              <a:t>sites</a:t>
            </a:r>
            <a:r>
              <a:rPr lang="nb-NO" altLang="nb-NO" sz="1600" dirty="0">
                <a:solidFill>
                  <a:srgbClr val="FF0000"/>
                </a:solidFill>
              </a:rPr>
              <a:t> </a:t>
            </a:r>
            <a:r>
              <a:rPr lang="nb-NO" altLang="nb-NO" sz="1600" dirty="0" err="1">
                <a:solidFill>
                  <a:srgbClr val="FF0000"/>
                </a:solidFill>
              </a:rPr>
              <a:t>who</a:t>
            </a:r>
            <a:r>
              <a:rPr lang="nb-NO" altLang="nb-NO" sz="1600" dirty="0">
                <a:solidFill>
                  <a:srgbClr val="FF0000"/>
                </a:solidFill>
              </a:rPr>
              <a:t> </a:t>
            </a:r>
            <a:r>
              <a:rPr lang="nb-NO" altLang="nb-NO" sz="1600" dirty="0"/>
              <a:t>– </a:t>
            </a:r>
            <a:r>
              <a:rPr lang="nb-NO" altLang="nb-NO" sz="1600" dirty="0" err="1"/>
              <a:t>citation</a:t>
            </a:r>
            <a:r>
              <a:rPr lang="nb-NO" altLang="nb-NO" sz="1600" dirty="0"/>
              <a:t> </a:t>
            </a:r>
            <a:r>
              <a:rPr lang="nb-NO" altLang="nb-NO" sz="1600" dirty="0" err="1"/>
              <a:t>tracking</a:t>
            </a:r>
            <a:endParaRPr lang="nb-NO" altLang="nb-NO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 dirty="0"/>
              <a:t>21000 journals, </a:t>
            </a:r>
            <a:r>
              <a:rPr lang="nb-NO" altLang="nb-NO" sz="1600" dirty="0" err="1"/>
              <a:t>conferences</a:t>
            </a:r>
            <a:endParaRPr lang="nb-NO" altLang="nb-NO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 dirty="0"/>
              <a:t>Link to </a:t>
            </a:r>
            <a:r>
              <a:rPr lang="nb-NO" altLang="nb-NO" sz="1600" dirty="0" err="1"/>
              <a:t>fulltext</a:t>
            </a:r>
            <a:r>
              <a:rPr lang="nb-NO" altLang="nb-NO" sz="1600" dirty="0"/>
              <a:t> or </a:t>
            </a:r>
            <a:r>
              <a:rPr lang="nb-NO" altLang="nb-NO" sz="1600" dirty="0" err="1"/>
              <a:t>article-ordering</a:t>
            </a:r>
            <a:r>
              <a:rPr lang="nb-NO" altLang="nb-NO" sz="1600" dirty="0"/>
              <a:t> = </a:t>
            </a:r>
          </a:p>
          <a:p>
            <a:pPr>
              <a:spcBef>
                <a:spcPct val="0"/>
              </a:spcBef>
              <a:buFontTx/>
              <a:buNone/>
            </a:pPr>
            <a:endParaRPr lang="nb-NO" altLang="nb-NO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 dirty="0" err="1"/>
              <a:t>Measure</a:t>
            </a:r>
            <a:r>
              <a:rPr lang="nb-NO" altLang="nb-NO" sz="1600" dirty="0"/>
              <a:t> journal </a:t>
            </a:r>
            <a:r>
              <a:rPr lang="nb-NO" altLang="nb-NO" sz="1600" dirty="0" err="1"/>
              <a:t>impact</a:t>
            </a:r>
            <a:r>
              <a:rPr lang="nb-NO" altLang="nb-NO" sz="1600" dirty="0"/>
              <a:t> (</a:t>
            </a:r>
            <a:r>
              <a:rPr lang="nb-NO" altLang="nb-NO" sz="1600" dirty="0" err="1"/>
              <a:t>see</a:t>
            </a:r>
            <a:r>
              <a:rPr lang="nb-NO" altLang="nb-NO" sz="1600" dirty="0"/>
              <a:t> Analytics)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 dirty="0" err="1"/>
              <a:t>Check</a:t>
            </a:r>
            <a:r>
              <a:rPr lang="nb-NO" altLang="nb-NO" sz="1600" dirty="0"/>
              <a:t> </a:t>
            </a:r>
            <a:r>
              <a:rPr lang="nb-NO" altLang="nb-NO" sz="1600" dirty="0" err="1"/>
              <a:t>out</a:t>
            </a:r>
            <a:r>
              <a:rPr lang="nb-NO" altLang="nb-NO" sz="1600" dirty="0"/>
              <a:t> </a:t>
            </a:r>
            <a:r>
              <a:rPr lang="nb-NO" altLang="nb-NO" sz="1600" dirty="0" err="1"/>
              <a:t>impact</a:t>
            </a:r>
            <a:r>
              <a:rPr lang="nb-NO" altLang="nb-NO" sz="1600" dirty="0"/>
              <a:t> in </a:t>
            </a:r>
            <a:r>
              <a:rPr lang="nb-NO" altLang="nb-NO" sz="1600" dirty="0" err="1"/>
              <a:t>social</a:t>
            </a:r>
            <a:r>
              <a:rPr lang="nb-NO" altLang="nb-NO" sz="1600" dirty="0"/>
              <a:t> media</a:t>
            </a:r>
          </a:p>
          <a:p>
            <a:pPr>
              <a:spcBef>
                <a:spcPct val="0"/>
              </a:spcBef>
              <a:buFontTx/>
              <a:buNone/>
            </a:pPr>
            <a:endParaRPr lang="nb-NO" altLang="nb-NO" sz="1600" dirty="0"/>
          </a:p>
        </p:txBody>
      </p:sp>
      <p:sp>
        <p:nvSpPr>
          <p:cNvPr id="5" name="Ellipse 1"/>
          <p:cNvSpPr>
            <a:spLocks noChangeArrowheads="1"/>
          </p:cNvSpPr>
          <p:nvPr/>
        </p:nvSpPr>
        <p:spPr bwMode="auto">
          <a:xfrm>
            <a:off x="7956550" y="1412875"/>
            <a:ext cx="1165225" cy="5762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600"/>
          </a:p>
        </p:txBody>
      </p:sp>
      <p:sp>
        <p:nvSpPr>
          <p:cNvPr id="6" name="Ellipse 2"/>
          <p:cNvSpPr>
            <a:spLocks noChangeArrowheads="1"/>
          </p:cNvSpPr>
          <p:nvPr/>
        </p:nvSpPr>
        <p:spPr bwMode="auto">
          <a:xfrm>
            <a:off x="8675688" y="1989138"/>
            <a:ext cx="446087" cy="11525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600"/>
          </a:p>
        </p:txBody>
      </p:sp>
      <p:sp>
        <p:nvSpPr>
          <p:cNvPr id="7" name="Ellipse 5"/>
          <p:cNvSpPr>
            <a:spLocks noChangeArrowheads="1"/>
          </p:cNvSpPr>
          <p:nvPr/>
        </p:nvSpPr>
        <p:spPr bwMode="auto">
          <a:xfrm>
            <a:off x="0" y="3933825"/>
            <a:ext cx="827088" cy="28733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600"/>
          </a:p>
        </p:txBody>
      </p:sp>
      <p:sp>
        <p:nvSpPr>
          <p:cNvPr id="8" name="Ellipse 6"/>
          <p:cNvSpPr>
            <a:spLocks noChangeArrowheads="1"/>
          </p:cNvSpPr>
          <p:nvPr/>
        </p:nvSpPr>
        <p:spPr bwMode="auto">
          <a:xfrm>
            <a:off x="0" y="5559425"/>
            <a:ext cx="1042988" cy="2460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600"/>
          </a:p>
        </p:txBody>
      </p:sp>
      <p:sp>
        <p:nvSpPr>
          <p:cNvPr id="10" name="Bildeforklaring formet som en sky 1"/>
          <p:cNvSpPr>
            <a:spLocks noChangeArrowheads="1"/>
          </p:cNvSpPr>
          <p:nvPr/>
        </p:nvSpPr>
        <p:spPr bwMode="auto">
          <a:xfrm>
            <a:off x="4660901" y="434975"/>
            <a:ext cx="2735262" cy="1295400"/>
          </a:xfrm>
          <a:prstGeom prst="cloudCallout">
            <a:avLst>
              <a:gd name="adj1" fmla="val -73403"/>
              <a:gd name="adj2" fmla="val -442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600"/>
          </a:p>
        </p:txBody>
      </p:sp>
      <p:sp>
        <p:nvSpPr>
          <p:cNvPr id="9" name="TekstSylinder 2"/>
          <p:cNvSpPr txBox="1">
            <a:spLocks noChangeArrowheads="1"/>
          </p:cNvSpPr>
          <p:nvPr/>
        </p:nvSpPr>
        <p:spPr bwMode="auto">
          <a:xfrm>
            <a:off x="5164138" y="620713"/>
            <a:ext cx="2232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 err="1"/>
              <a:t>Interdisciplinary</a:t>
            </a:r>
            <a:endParaRPr lang="nb-NO" altLang="nb-NO" sz="1800" dirty="0"/>
          </a:p>
          <a:p>
            <a:pPr>
              <a:spcBef>
                <a:spcPct val="0"/>
              </a:spcBef>
              <a:buFontTx/>
              <a:buNone/>
            </a:pPr>
            <a:endParaRPr lang="nb-NO" altLang="nb-NO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 err="1"/>
              <a:t>Citations</a:t>
            </a:r>
            <a:endParaRPr lang="nb-NO" altLang="nb-NO" sz="1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941888"/>
            <a:ext cx="8731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5648325"/>
            <a:ext cx="18573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5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99592" y="692696"/>
            <a:ext cx="784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Søkeeksempel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/>
              <a:t> ( cacao  OR  cocoa  OR  chocolate* )  AND  ( hypertension*  OR  ( blood*  W/2  pressure* ) )</a:t>
            </a:r>
            <a:endParaRPr lang="nb-N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1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ll sh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38862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dNote Sh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13" y="1340768"/>
            <a:ext cx="17621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6120680" y="6597352"/>
            <a:ext cx="3851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r>
              <a:rPr lang="nb-N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nb-NO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Crandon</a:t>
            </a:r>
            <a:r>
              <a:rPr lang="nb-NO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Services (www.crandon.com)</a:t>
            </a:r>
            <a:endParaRPr lang="nb-N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683568" y="11663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Library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683568" y="3645024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Up to 14 users can share the same library and can write a manuscript together using this library without any problems.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All users need version X7.2 or higher and need to have an account on EndNote Online.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one creating a shared library cannot sync other libraries (only possible sync one library), but users using one or more shared library can sync their own library.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It may be wise to create a special library for a research group and not use your own personal library for this purpose.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83568" y="11663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Library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523" y="4039852"/>
            <a:ext cx="2980507" cy="2215048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12776"/>
            <a:ext cx="2998087" cy="2502372"/>
          </a:xfrm>
          <a:prstGeom prst="rect">
            <a:avLst/>
          </a:prstGeom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036489" y="2510984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/>
              <a:t>1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953321" y="2210104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/>
              <a:t>2</a:t>
            </a: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420409" y="1784014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/>
              <a:t>3</a:t>
            </a: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3169345" y="4538068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/>
              <a:t>4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74060" y="1420124"/>
            <a:ext cx="4490428" cy="1708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400" dirty="0" smtClean="0"/>
              <a:t>Create a new library in EndNote intended for sharing.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nb-NO" sz="1400" b="1" dirty="0" smtClean="0"/>
              <a:t>Edit </a:t>
            </a:r>
            <a:r>
              <a:rPr lang="en-US" altLang="nb-NO" sz="1400" b="1" dirty="0" smtClean="0">
                <a:sym typeface="Wingdings" panose="05000000000000000000" pitchFamily="2" charset="2"/>
              </a:rPr>
              <a:t> Preferences  Sync (1)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nb-NO" sz="1400" dirty="0" smtClean="0"/>
              <a:t>If you have an EndNote Online user, log on </a:t>
            </a:r>
            <a:r>
              <a:rPr lang="en-US" altLang="nb-NO" sz="1400" b="1" dirty="0" smtClean="0"/>
              <a:t>(2) </a:t>
            </a:r>
            <a:r>
              <a:rPr lang="en-US" altLang="nb-NO" sz="1400" dirty="0" smtClean="0"/>
              <a:t>and choose </a:t>
            </a:r>
            <a:r>
              <a:rPr lang="en-US" altLang="nb-NO" sz="1400" b="1" dirty="0" smtClean="0"/>
              <a:t>"Enable Sync" (3)</a:t>
            </a:r>
            <a:r>
              <a:rPr lang="en-US" altLang="nb-NO" sz="1400" dirty="0" smtClean="0"/>
              <a:t>. Finish with </a:t>
            </a:r>
            <a:r>
              <a:rPr lang="en-US" altLang="nb-NO" sz="1400" b="1" dirty="0" smtClean="0"/>
              <a:t>"OK"</a:t>
            </a:r>
            <a:r>
              <a:rPr lang="en-US" altLang="nb-NO" sz="1400" dirty="0" smtClean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nb-NO" sz="1400" dirty="0" smtClean="0"/>
              <a:t>If you have no EndNote Online user, choose </a:t>
            </a:r>
            <a:r>
              <a:rPr lang="en-US" altLang="nb-NO" sz="1400" b="1" dirty="0" smtClean="0"/>
              <a:t>"Enable Sync" (3)</a:t>
            </a:r>
            <a:r>
              <a:rPr lang="en-US" altLang="nb-NO" sz="1400" dirty="0"/>
              <a:t> </a:t>
            </a:r>
            <a:r>
              <a:rPr lang="en-US" altLang="nb-NO" sz="1400" dirty="0" smtClean="0"/>
              <a:t>and </a:t>
            </a:r>
            <a:r>
              <a:rPr lang="en-US" altLang="nb-NO" sz="1400" b="1" dirty="0" smtClean="0"/>
              <a:t>"Sign Up" (4)</a:t>
            </a:r>
            <a:r>
              <a:rPr lang="en-US" altLang="nb-NO" sz="1400" dirty="0" smtClean="0"/>
              <a:t>.</a:t>
            </a:r>
            <a:endParaRPr lang="en-US" altLang="nb-NO" sz="1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827584" y="9087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1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4221088"/>
            <a:ext cx="5400996" cy="2520279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683568" y="11663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Library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827584" y="9087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78052"/>
            <a:ext cx="4662181" cy="2840679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076056" y="6237312"/>
            <a:ext cx="40322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/>
              <a:t>7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5892990" y="779658"/>
            <a:ext cx="314350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400" dirty="0" smtClean="0"/>
              <a:t>Enter email address twice </a:t>
            </a:r>
            <a:r>
              <a:rPr lang="en-US" altLang="nb-NO" sz="1400" b="1" dirty="0" smtClean="0"/>
              <a:t>(5) </a:t>
            </a:r>
            <a:r>
              <a:rPr lang="en-US" altLang="nb-NO" sz="1400" dirty="0" smtClean="0"/>
              <a:t>and finish with </a:t>
            </a:r>
            <a:r>
              <a:rPr lang="en-US" altLang="nb-NO" sz="1400" b="1" dirty="0" smtClean="0"/>
              <a:t>"Submit" (6)</a:t>
            </a:r>
            <a:r>
              <a:rPr lang="en-US" altLang="nb-NO" sz="1400" dirty="0" smtClean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nb-NO" sz="1400" dirty="0" smtClean="0"/>
              <a:t>Complete registration form in next window (not shown here) and finish by accepting the terms.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nb-NO" sz="1400" dirty="0" smtClean="0"/>
              <a:t>Finish registration by choosing  </a:t>
            </a:r>
            <a:r>
              <a:rPr lang="en-US" altLang="nb-NO" sz="1400" b="1" dirty="0" smtClean="0"/>
              <a:t>"Done" (7). 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195736" y="1941314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/>
              <a:t>5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547664" y="2398514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41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83568" y="11663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Library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827584" y="9087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63" y="4499040"/>
            <a:ext cx="6225946" cy="1869483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09" y="1491504"/>
            <a:ext cx="3186327" cy="2658790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458539" y="3072809"/>
            <a:ext cx="40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/>
              <a:t>8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228879" y="3862481"/>
            <a:ext cx="4032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/>
              <a:t>9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453465" y="4475830"/>
            <a:ext cx="54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 smtClean="0"/>
              <a:t>10</a:t>
            </a:r>
            <a:endParaRPr lang="nb-NO" altLang="nb-NO" sz="2400" b="1" dirty="0"/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4453464" y="1126829"/>
            <a:ext cx="4511023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400" dirty="0" smtClean="0"/>
              <a:t>Tick </a:t>
            </a:r>
            <a:r>
              <a:rPr lang="en-US" altLang="nb-NO" sz="1400" b="1" dirty="0" smtClean="0"/>
              <a:t>"Sync Automatically" (8) </a:t>
            </a:r>
            <a:r>
              <a:rPr lang="en-US" altLang="nb-NO" sz="1400" dirty="0" smtClean="0"/>
              <a:t>finish with </a:t>
            </a:r>
            <a:r>
              <a:rPr lang="en-US" altLang="nb-NO" sz="1400" b="1" dirty="0" smtClean="0"/>
              <a:t>"OK" (9)</a:t>
            </a:r>
            <a:r>
              <a:rPr lang="en-US" altLang="nb-NO" sz="1400" dirty="0" smtClean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nb-NO" sz="1400" dirty="0" smtClean="0"/>
              <a:t>Your shared library is now ready.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nb-NO" sz="1400" dirty="0" smtClean="0"/>
              <a:t>Click </a:t>
            </a:r>
            <a:r>
              <a:rPr lang="en-US" altLang="nb-NO" sz="1400" b="1" dirty="0" smtClean="0"/>
              <a:t>"Sync" button (10) </a:t>
            </a:r>
            <a:r>
              <a:rPr lang="en-US" altLang="nb-NO" sz="1400" dirty="0" smtClean="0"/>
              <a:t>to activate first synchronization of the shared library.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nb-NO" sz="1400" dirty="0" smtClean="0"/>
              <a:t>The first time you will be asked if you want to make a back up of your library before synchronization. Answer yes if you want to do this.</a:t>
            </a:r>
          </a:p>
        </p:txBody>
      </p:sp>
    </p:spTree>
    <p:extLst>
      <p:ext uri="{BB962C8B-B14F-4D97-AF65-F5344CB8AC3E}">
        <p14:creationId xmlns:p14="http://schemas.microsoft.com/office/powerpoint/2010/main" val="32885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83568" y="11663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Library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827584" y="90872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Checking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status for </a:t>
            </a:r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533742"/>
            <a:ext cx="3313932" cy="322535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513756"/>
            <a:ext cx="2592288" cy="4722385"/>
          </a:xfrm>
          <a:prstGeom prst="rect">
            <a:avLst/>
          </a:prstGeom>
        </p:spPr>
      </p:pic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3779912" y="5591430"/>
            <a:ext cx="52565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400" dirty="0" smtClean="0"/>
              <a:t>Choose </a:t>
            </a:r>
            <a:r>
              <a:rPr lang="en-US" altLang="nb-NO" sz="1400" b="1" dirty="0" smtClean="0"/>
              <a:t>"Sync Status" (13) </a:t>
            </a:r>
            <a:r>
              <a:rPr lang="en-US" altLang="nb-NO" sz="1400" dirty="0" smtClean="0"/>
              <a:t>in left pane to get information about shared library and sync status </a:t>
            </a:r>
            <a:r>
              <a:rPr lang="en-US" altLang="nb-NO" sz="1400" b="1" dirty="0" smtClean="0"/>
              <a:t>(14)</a:t>
            </a:r>
            <a:r>
              <a:rPr lang="en-US" altLang="nb-NO" sz="1400" dirty="0" smtClean="0"/>
              <a:t>.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092280" y="2508085"/>
            <a:ext cx="54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 smtClean="0"/>
              <a:t>14</a:t>
            </a:r>
            <a:endParaRPr lang="nb-NO" altLang="nb-NO" sz="2400" b="1" dirty="0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993738" y="3137726"/>
            <a:ext cx="54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 smtClean="0"/>
              <a:t>13</a:t>
            </a:r>
            <a:endParaRPr lang="nb-NO" alt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18474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810" y="1311630"/>
            <a:ext cx="3223674" cy="4092259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683568" y="11663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Library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827584" y="69269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68" y="1340768"/>
            <a:ext cx="3095560" cy="4074768"/>
          </a:xfrm>
          <a:prstGeom prst="rect">
            <a:avLst/>
          </a:prstGeom>
        </p:spPr>
      </p:pic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755576" y="5715833"/>
            <a:ext cx="842493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400" dirty="0" smtClean="0"/>
              <a:t>Choose </a:t>
            </a:r>
            <a:r>
              <a:rPr lang="en-US" altLang="nb-NO" sz="1400" b="1" dirty="0" smtClean="0"/>
              <a:t>File </a:t>
            </a:r>
            <a:r>
              <a:rPr lang="en-US" altLang="nb-NO" sz="1400" b="1" dirty="0" smtClean="0">
                <a:sym typeface="Wingdings" panose="05000000000000000000" pitchFamily="2" charset="2"/>
              </a:rPr>
              <a:t> Share (15).</a:t>
            </a:r>
            <a:endParaRPr lang="en-US" altLang="nb-NO" sz="1400" dirty="0" smtClean="0"/>
          </a:p>
          <a:p>
            <a:pPr eaLnBrk="1" hangingPunct="1">
              <a:spcBef>
                <a:spcPct val="50000"/>
              </a:spcBef>
            </a:pPr>
            <a:r>
              <a:rPr lang="en-US" altLang="nb-NO" sz="1400" dirty="0" smtClean="0"/>
              <a:t>Enter the email address for users you want to invite to use the shared library </a:t>
            </a:r>
            <a:r>
              <a:rPr lang="en-US" altLang="nb-NO" sz="1400" b="1" dirty="0" smtClean="0"/>
              <a:t>(</a:t>
            </a:r>
            <a:r>
              <a:rPr lang="en-US" altLang="nb-NO" sz="1400" dirty="0" smtClean="0"/>
              <a:t>16). Several emails can be entered at the same time if separated with a comma. Choose </a:t>
            </a:r>
            <a:r>
              <a:rPr lang="en-US" altLang="nb-NO" sz="1400" b="1" dirty="0" smtClean="0"/>
              <a:t>"Invite" (17)</a:t>
            </a:r>
            <a:r>
              <a:rPr lang="en-US" altLang="nb-NO" sz="1400" dirty="0"/>
              <a:t> </a:t>
            </a:r>
            <a:r>
              <a:rPr lang="en-US" altLang="nb-NO" sz="1400" dirty="0" smtClean="0"/>
              <a:t>to send invitations.</a:t>
            </a:r>
            <a:endParaRPr lang="en-US" altLang="nb-NO" sz="1400" b="1" dirty="0" smtClean="0"/>
          </a:p>
          <a:p>
            <a:pPr eaLnBrk="1" hangingPunct="1">
              <a:spcBef>
                <a:spcPct val="50000"/>
              </a:spcBef>
            </a:pPr>
            <a:endParaRPr lang="en-US" altLang="nb-NO" sz="1400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828136" y="3553837"/>
            <a:ext cx="54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 smtClean="0"/>
              <a:t>15</a:t>
            </a:r>
            <a:endParaRPr lang="nb-NO" altLang="nb-NO" sz="2400" b="1" dirty="0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652120" y="3677194"/>
            <a:ext cx="54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 smtClean="0"/>
              <a:t>16</a:t>
            </a:r>
            <a:endParaRPr lang="nb-NO" altLang="nb-NO" sz="2400" b="1" dirty="0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732240" y="4725144"/>
            <a:ext cx="54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 smtClean="0"/>
              <a:t>17</a:t>
            </a:r>
            <a:endParaRPr lang="nb-NO" alt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26945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83568" y="11663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Library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827584" y="69269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30778"/>
            <a:ext cx="3602147" cy="29516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340561"/>
            <a:ext cx="5915248" cy="2380160"/>
          </a:xfrm>
          <a:prstGeom prst="rect">
            <a:avLst/>
          </a:prstGeom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076056" y="5229200"/>
            <a:ext cx="54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 smtClean="0"/>
              <a:t>19</a:t>
            </a:r>
            <a:endParaRPr lang="nb-NO" altLang="nb-NO" sz="2400" b="1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084606" y="1883473"/>
            <a:ext cx="54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 smtClean="0"/>
              <a:t>18</a:t>
            </a:r>
            <a:endParaRPr lang="nb-NO" altLang="nb-NO" sz="2400" b="1" dirty="0"/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499992" y="1180490"/>
            <a:ext cx="439230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400" dirty="0" smtClean="0"/>
              <a:t>Choose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nb-NO" sz="1400" b="1" dirty="0" smtClean="0"/>
              <a:t>File </a:t>
            </a:r>
            <a:r>
              <a:rPr lang="en-US" altLang="nb-NO" sz="1400" b="1" dirty="0" smtClean="0">
                <a:sym typeface="Wingdings" panose="05000000000000000000" pitchFamily="2" charset="2"/>
              </a:rPr>
              <a:t> Share </a:t>
            </a:r>
            <a:r>
              <a:rPr lang="en-US" altLang="nb-NO" sz="1400" dirty="0" smtClean="0">
                <a:sym typeface="Wingdings" panose="05000000000000000000" pitchFamily="2" charset="2"/>
              </a:rPr>
              <a:t>to see sharing status </a:t>
            </a:r>
            <a:r>
              <a:rPr lang="en-US" altLang="nb-NO" sz="1400" b="1" dirty="0" smtClean="0">
                <a:sym typeface="Wingdings" panose="05000000000000000000" pitchFamily="2" charset="2"/>
              </a:rPr>
              <a:t>(18)</a:t>
            </a:r>
            <a:r>
              <a:rPr lang="en-US" altLang="nb-NO" sz="1400" dirty="0" smtClean="0">
                <a:sym typeface="Wingdings" panose="05000000000000000000" pitchFamily="2" charset="2"/>
              </a:rPr>
              <a:t>. </a:t>
            </a:r>
            <a:endParaRPr lang="en-US" altLang="nb-NO" sz="1400" b="1" dirty="0" smtClean="0"/>
          </a:p>
          <a:p>
            <a:pPr eaLnBrk="1" hangingPunct="1">
              <a:spcBef>
                <a:spcPct val="50000"/>
              </a:spcBef>
            </a:pPr>
            <a:r>
              <a:rPr lang="en-US" altLang="nb-NO" sz="1400" dirty="0" smtClean="0"/>
              <a:t>Users who has accepted your invitation have status </a:t>
            </a:r>
            <a:r>
              <a:rPr lang="en-US" altLang="nb-NO" sz="1400" b="1" dirty="0" smtClean="0"/>
              <a:t>"Member" (19)</a:t>
            </a:r>
            <a:r>
              <a:rPr lang="en-US" altLang="nb-NO" sz="1400" dirty="0" smtClean="0"/>
              <a:t>. You can also remind users that have not responded to your invitation or remove access to the share library.</a:t>
            </a:r>
          </a:p>
        </p:txBody>
      </p:sp>
    </p:spTree>
    <p:extLst>
      <p:ext uri="{BB962C8B-B14F-4D97-AF65-F5344CB8AC3E}">
        <p14:creationId xmlns:p14="http://schemas.microsoft.com/office/powerpoint/2010/main" val="423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83568" y="11663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Library </a:t>
            </a:r>
            <a:r>
              <a:rPr lang="nb-NO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827584" y="69269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Accepting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opening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1111911"/>
            <a:ext cx="7470930" cy="4549337"/>
          </a:xfrm>
          <a:prstGeom prst="rect">
            <a:avLst/>
          </a:prstGeom>
        </p:spPr>
      </p:pic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683568" y="5786680"/>
            <a:ext cx="83529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400" dirty="0" smtClean="0"/>
              <a:t>Invited users will receive an email from EndNote </a:t>
            </a:r>
            <a:r>
              <a:rPr lang="en-US" altLang="nb-NO" sz="1400" b="1" dirty="0" smtClean="0"/>
              <a:t>(20)</a:t>
            </a:r>
            <a:r>
              <a:rPr lang="en-US" altLang="nb-NO" sz="1400" dirty="0" smtClean="0"/>
              <a:t>. Choose </a:t>
            </a:r>
            <a:r>
              <a:rPr lang="en-US" altLang="nb-NO" sz="1400" b="1" dirty="0" smtClean="0"/>
              <a:t>"Accept" (21)</a:t>
            </a:r>
            <a:r>
              <a:rPr lang="en-US" altLang="nb-NO" sz="1400" dirty="0" smtClean="0"/>
              <a:t> and an web page will open (see next slide </a:t>
            </a:r>
            <a:r>
              <a:rPr lang="en-US" altLang="nb-NO" sz="1400" b="1" dirty="0" smtClean="0"/>
              <a:t>(22</a:t>
            </a:r>
            <a:r>
              <a:rPr lang="en-US" altLang="nb-NO" sz="1400" dirty="0" smtClean="0"/>
              <a:t>)). Here you can log on with your EndNote Online user og create a new user account first.</a:t>
            </a:r>
            <a:endParaRPr lang="en-US" altLang="nb-NO" sz="1400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923928" y="1409492"/>
            <a:ext cx="54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 smtClean="0"/>
              <a:t>20</a:t>
            </a:r>
            <a:endParaRPr lang="nb-NO" altLang="nb-NO" sz="2400" b="1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995936" y="3933056"/>
            <a:ext cx="54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dirty="0" smtClean="0"/>
              <a:t>21</a:t>
            </a:r>
            <a:endParaRPr lang="nb-NO" alt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5390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NU_liggende">
  <a:themeElements>
    <a:clrScheme name="NTNU_liggen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TNU_liggend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TNU_ligge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TNU_liggen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TNU_liggen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pubmed_handsout_sept13</Template>
  <TotalTime>0</TotalTime>
  <Words>908</Words>
  <Application>Microsoft Office PowerPoint</Application>
  <PresentationFormat>Skjermfremvisning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</vt:lpstr>
      <vt:lpstr>Wingdings</vt:lpstr>
      <vt:lpstr>NTNU_liggende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NTNU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Jan Ove Rein</dc:creator>
  <cp:lastModifiedBy>Jan Ove Rein</cp:lastModifiedBy>
  <cp:revision>70</cp:revision>
  <cp:lastPrinted>2016-03-16T07:43:51Z</cp:lastPrinted>
  <dcterms:created xsi:type="dcterms:W3CDTF">2013-10-18T07:18:29Z</dcterms:created>
  <dcterms:modified xsi:type="dcterms:W3CDTF">2016-03-16T07:50:25Z</dcterms:modified>
</cp:coreProperties>
</file>