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85" r:id="rId3"/>
  </p:sldMasterIdLst>
  <p:notesMasterIdLst>
    <p:notesMasterId r:id="rId20"/>
  </p:notesMasterIdLst>
  <p:sldIdLst>
    <p:sldId id="256" r:id="rId4"/>
    <p:sldId id="264" r:id="rId5"/>
    <p:sldId id="265" r:id="rId6"/>
    <p:sldId id="266" r:id="rId7"/>
    <p:sldId id="267" r:id="rId8"/>
    <p:sldId id="275" r:id="rId9"/>
    <p:sldId id="268" r:id="rId10"/>
    <p:sldId id="274" r:id="rId11"/>
    <p:sldId id="276" r:id="rId12"/>
    <p:sldId id="269" r:id="rId13"/>
    <p:sldId id="270" r:id="rId14"/>
    <p:sldId id="271" r:id="rId15"/>
    <p:sldId id="272" r:id="rId16"/>
    <p:sldId id="273" r:id="rId17"/>
    <p:sldId id="259" r:id="rId18"/>
    <p:sldId id="261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936F-C31E-4528-B2CA-5356FC52F223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1CBF-9AC4-42CE-820F-F780E56392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D1CBF-9AC4-42CE-820F-F780E56392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05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4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4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4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99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95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69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35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1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74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4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23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29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33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7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464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69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293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7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297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53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86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721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13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39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5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3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8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6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9F82-9F79-46A4-9D44-E592513BD86A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1E25-6FE9-4AFE-8E5D-F34B7D7AEB4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40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Første Nivå: Times 20</a:t>
            </a:r>
          </a:p>
          <a:p>
            <a:pPr lvl="1"/>
            <a:r>
              <a:rPr lang="nn-NO"/>
              <a:t>Andre nivå: Times 18</a:t>
            </a:r>
          </a:p>
          <a:p>
            <a:pPr lvl="2"/>
            <a:r>
              <a:rPr lang="nn-NO"/>
              <a:t>Tredje nivå: Times 16</a:t>
            </a:r>
          </a:p>
          <a:p>
            <a:pPr lvl="3"/>
            <a:r>
              <a:rPr lang="nn-NO"/>
              <a:t>Fjerde nivå: Times 16</a:t>
            </a:r>
          </a:p>
          <a:p>
            <a:pPr lvl="4"/>
            <a:r>
              <a:rPr lang="nn-NO"/>
              <a:t>Femte nivå: Times 16</a:t>
            </a:r>
          </a:p>
          <a:p>
            <a:pPr lvl="0"/>
            <a:endParaRPr lang="nn-NO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4DD5DA-E368-4003-868A-EB30D8B8524F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n-NO" sz="3600"/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19AD6B09-CC8C-490E-8201-2A55E48869F5}" type="slidenum">
              <a:rPr lang="nn-NO" sz="1400">
                <a:solidFill>
                  <a:schemeClr val="bg1"/>
                </a:solidFill>
              </a:rPr>
              <a:pPr algn="ctr"/>
              <a:t>‹#›</a:t>
            </a:fld>
            <a:endParaRPr lang="nn-NO" sz="14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27584" y="170637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NYTTIGE E-RESSURSER FOR MEDISINSTUDENTEN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Bibliotek for medisin og helse, NTNU høsten 2019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AEB0277-99E0-45F0-9D95-2706FCC6A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95471"/>
            <a:ext cx="2507245" cy="1606916"/>
          </a:xfrm>
          <a:prstGeom prst="rect">
            <a:avLst/>
          </a:prstGeom>
        </p:spPr>
      </p:pic>
      <p:pic>
        <p:nvPicPr>
          <p:cNvPr id="1026" name="Picture 2" descr="Image result for CLINICAL KEY EDUCATION">
            <a:extLst>
              <a:ext uri="{FF2B5EF4-FFF2-40B4-BE49-F238E27FC236}">
                <a16:creationId xmlns:a16="http://schemas.microsoft.com/office/drawing/2014/main" id="{C9B180BE-CBA7-4CD8-B26F-43E1C1A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9" y="1783339"/>
            <a:ext cx="4171939" cy="12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106CEBB-B9E7-4D5F-B28D-58A44473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20" y="3665085"/>
            <a:ext cx="1807196" cy="16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6807592-6801-4413-8BC0-6086A6604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3802253"/>
            <a:ext cx="2173492" cy="1513594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1A7E5CC2-04B9-4C8B-825D-2A7A98225884}"/>
              </a:ext>
            </a:extLst>
          </p:cNvPr>
          <p:cNvGrpSpPr/>
          <p:nvPr/>
        </p:nvGrpSpPr>
        <p:grpSpPr>
          <a:xfrm>
            <a:off x="6156176" y="3765619"/>
            <a:ext cx="2040976" cy="1506938"/>
            <a:chOff x="649096" y="692696"/>
            <a:chExt cx="4561135" cy="3312368"/>
          </a:xfrm>
        </p:grpSpPr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06B246E5-D0AE-46E3-A48F-0294A9E0C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9096" y="868706"/>
              <a:ext cx="4561135" cy="3136358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B23163F3-DBF6-45AA-9C9C-34EAB55F6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9792" y="692696"/>
              <a:ext cx="1355972" cy="41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80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DBE7D03-31BF-4B27-AD0D-81418A50CE99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HVOR FINNER DU DEM OG HVORDAN FÅR DU TILGANG?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E809535-8A92-4855-AEAC-6BD5F549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578588" cy="185904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6670AEF-EBC3-4516-B194-764BA50FDBD3}"/>
              </a:ext>
            </a:extLst>
          </p:cNvPr>
          <p:cNvSpPr txBox="1"/>
          <p:nvPr/>
        </p:nvSpPr>
        <p:spPr>
          <a:xfrm>
            <a:off x="911430" y="378904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Fagsiden for medisin og helse har en egen inngang til våre anatomiressurser på nett. Tilgang til disse krever at du er tilkoblet NTNU- eller St. Olavsnettet, enten direkte på campus, eller via VPN på andre nett. Visible Body er også tilgjengelig som app på mobil og nettbrett.</a:t>
            </a:r>
          </a:p>
          <a:p>
            <a:endParaRPr lang="nb-NO" dirty="0"/>
          </a:p>
          <a:p>
            <a:r>
              <a:rPr lang="nb-NO" b="1" dirty="0"/>
              <a:t>https://www.ntnu.no/blogger/ub-mh/</a:t>
            </a:r>
          </a:p>
        </p:txBody>
      </p:sp>
    </p:spTree>
    <p:extLst>
      <p:ext uri="{BB962C8B-B14F-4D97-AF65-F5344CB8AC3E}">
        <p14:creationId xmlns:p14="http://schemas.microsoft.com/office/powerpoint/2010/main" val="61322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C60F7FD-58B0-4C53-8A9B-07A9D9CBD2CE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ACLAND ANATOMY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36CD4EA-EADC-4568-9915-884DA0A7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600400" cy="32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BB428F2-D32E-4D21-A144-DAD13808F37C}"/>
              </a:ext>
            </a:extLst>
          </p:cNvPr>
          <p:cNvSpPr txBox="1"/>
          <p:nvPr/>
        </p:nvSpPr>
        <p:spPr>
          <a:xfrm>
            <a:off x="611560" y="5085184"/>
            <a:ext cx="8568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Du finner lenke til denne ressursene her:</a:t>
            </a:r>
          </a:p>
          <a:p>
            <a:r>
              <a:rPr lang="nb-NO" sz="1600" b="1" dirty="0"/>
              <a:t>https://www.ntnu.no/blogger/ub-mh/anatomiske-ressurser/</a:t>
            </a:r>
          </a:p>
          <a:p>
            <a:endParaRPr lang="nb-NO" dirty="0"/>
          </a:p>
          <a:p>
            <a:r>
              <a:rPr lang="nb-NO" dirty="0"/>
              <a:t>Bruksanvisning til </a:t>
            </a:r>
            <a:r>
              <a:rPr lang="nb-NO" dirty="0" err="1"/>
              <a:t>Ackland</a:t>
            </a:r>
            <a:r>
              <a:rPr lang="nb-NO" dirty="0"/>
              <a:t> </a:t>
            </a:r>
            <a:r>
              <a:rPr lang="nb-NO" dirty="0" err="1"/>
              <a:t>Anatomy</a:t>
            </a:r>
            <a:r>
              <a:rPr lang="nb-NO" dirty="0"/>
              <a:t>:</a:t>
            </a:r>
          </a:p>
          <a:p>
            <a:r>
              <a:rPr lang="nb-NO" sz="1600" b="1" dirty="0"/>
              <a:t>http://aclandanatomy.com/DocumentLibrary/Acland%20User%20Guide%20Aug%202015.pdf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E3E5098-FB7E-44E2-9F80-D911DFDC4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46" y="1252890"/>
            <a:ext cx="4323434" cy="29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7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D0A89FB-9BF1-4DD8-B346-23B6B6D20F2D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VISIBLE BODY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535A9AA-C406-41BD-B875-447B7F1BD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764704"/>
            <a:ext cx="6408712" cy="438557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941567D-656C-48D2-99E4-1235B2C67DDC}"/>
              </a:ext>
            </a:extLst>
          </p:cNvPr>
          <p:cNvSpPr txBox="1"/>
          <p:nvPr/>
        </p:nvSpPr>
        <p:spPr>
          <a:xfrm>
            <a:off x="755576" y="5203118"/>
            <a:ext cx="8352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Du finner lenke til denne ressursene her:</a:t>
            </a:r>
          </a:p>
          <a:p>
            <a:r>
              <a:rPr lang="nb-NO" sz="1600" b="1" dirty="0"/>
              <a:t>https://www.ntnu.no/blogger/ub-mh/anatomiske-ressurser/</a:t>
            </a:r>
          </a:p>
          <a:p>
            <a:endParaRPr lang="nb-NO" dirty="0"/>
          </a:p>
          <a:p>
            <a:r>
              <a:rPr lang="nb-NO" dirty="0"/>
              <a:t>Informativ demonstrasjonsvideo for Human </a:t>
            </a:r>
            <a:r>
              <a:rPr lang="nb-NO" dirty="0" err="1"/>
              <a:t>Anatomy</a:t>
            </a:r>
            <a:r>
              <a:rPr lang="nb-NO" dirty="0"/>
              <a:t> Atlas:</a:t>
            </a:r>
          </a:p>
          <a:p>
            <a:r>
              <a:rPr lang="nb-NO" sz="1600" b="1" dirty="0"/>
              <a:t>https://www.youtube.com/watch?v=1R-7toyR0hg&amp;feature=youtu.be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04387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0AC572E-B94F-449A-83F5-58BB4E6A2840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VISIBLE BODY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4EC39BB-4D29-41CC-A7F8-58B2F9B54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3374028" cy="533632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3C70CF5-6B81-49D9-96BB-65B808DC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66" y="4827189"/>
            <a:ext cx="3744009" cy="190033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E3BBBC4-1BF3-41A8-B4B8-5BB5E9FCA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02" y="897357"/>
            <a:ext cx="2105136" cy="37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D0E600A-4D0D-4072-8CF2-8702B414A10B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</a:t>
            </a:r>
            <a:br>
              <a:rPr lang="nb-NO" sz="2800" b="1" dirty="0"/>
            </a:br>
            <a:r>
              <a:rPr lang="nb-NO" sz="2800" b="1" dirty="0"/>
              <a:t>ANATOMY &amp; PHYSIOLOGY ONLINE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1345EE1-E70B-40F2-AECF-D9C5C5BAA397}"/>
              </a:ext>
            </a:extLst>
          </p:cNvPr>
          <p:cNvGrpSpPr/>
          <p:nvPr/>
        </p:nvGrpSpPr>
        <p:grpSpPr>
          <a:xfrm>
            <a:off x="899592" y="1178504"/>
            <a:ext cx="4824536" cy="3690656"/>
            <a:chOff x="649096" y="692696"/>
            <a:chExt cx="4561135" cy="3312368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02EE05C2-1FEC-4591-BBDE-B685A07B2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096" y="868706"/>
              <a:ext cx="4561135" cy="3136358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8911C864-CF3B-4702-AEDF-4D9621142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692696"/>
              <a:ext cx="1355972" cy="416232"/>
            </a:xfrm>
            <a:prstGeom prst="rect">
              <a:avLst/>
            </a:prstGeom>
          </p:spPr>
        </p:pic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4CC01F0-098A-4427-A627-B6FE315B979F}"/>
              </a:ext>
            </a:extLst>
          </p:cNvPr>
          <p:cNvSpPr txBox="1"/>
          <p:nvPr/>
        </p:nvSpPr>
        <p:spPr>
          <a:xfrm>
            <a:off x="683568" y="5188340"/>
            <a:ext cx="77048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Du finner lenke til denne ressursene her:</a:t>
            </a:r>
          </a:p>
          <a:p>
            <a:r>
              <a:rPr lang="nb-NO" sz="1600" b="1" dirty="0"/>
              <a:t>https://www.ntnu.no/blogger/ub-mh/anatomiske-ressurser/</a:t>
            </a:r>
          </a:p>
          <a:p>
            <a:endParaRPr lang="nb-NO" dirty="0"/>
          </a:p>
          <a:p>
            <a:r>
              <a:rPr lang="nb-NO" dirty="0"/>
              <a:t>Bruksanvisninger til </a:t>
            </a:r>
            <a:r>
              <a:rPr lang="nb-NO" dirty="0" err="1"/>
              <a:t>Ackland</a:t>
            </a:r>
            <a:r>
              <a:rPr lang="nb-NO" dirty="0"/>
              <a:t> </a:t>
            </a:r>
            <a:r>
              <a:rPr lang="nb-NO" dirty="0" err="1"/>
              <a:t>Anatomy</a:t>
            </a:r>
            <a:r>
              <a:rPr lang="nb-NO" dirty="0"/>
              <a:t>:</a:t>
            </a:r>
          </a:p>
          <a:p>
            <a:r>
              <a:rPr lang="nb-NO" sz="1600" b="1" dirty="0"/>
              <a:t>http://www.anatomy.tv/help-hap.aspx#HAP-NewHelpType</a:t>
            </a:r>
          </a:p>
        </p:txBody>
      </p:sp>
    </p:spTree>
    <p:extLst>
      <p:ext uri="{BB962C8B-B14F-4D97-AF65-F5344CB8AC3E}">
        <p14:creationId xmlns:p14="http://schemas.microsoft.com/office/powerpoint/2010/main" val="270296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55576" y="278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Andre nyttige e-ressurser i medisinstudiet</a:t>
            </a:r>
          </a:p>
        </p:txBody>
      </p:sp>
      <p:pic>
        <p:nvPicPr>
          <p:cNvPr id="2050" name="Picture 2" descr="Bilde V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7071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86" y="1253518"/>
            <a:ext cx="2904762" cy="742857"/>
          </a:xfrm>
          <a:prstGeom prst="rect">
            <a:avLst/>
          </a:prstGeom>
        </p:spPr>
      </p:pic>
      <p:pic>
        <p:nvPicPr>
          <p:cNvPr id="2052" name="Picture 4" descr="Felleskatalog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1666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328" y="3105696"/>
            <a:ext cx="2848072" cy="78291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623" y="4509120"/>
            <a:ext cx="1800000" cy="74285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804248" y="5355728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https://www.ordnett.no/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110638" y="1996375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https://legehandboka.no/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05518" y="3418322"/>
            <a:ext cx="2393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http://www.felleskatalogen.no/medisin/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27584" y="5061500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https://innsida.ntnu.no/oppgaveskriving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324328" y="4015566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http://legemiddelhandboka.no/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220072" y="2583488"/>
            <a:ext cx="338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https://innsida.ntnu.no/wiki/-/wiki/Norsk/Installere+VPN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30" y="4149080"/>
            <a:ext cx="3201647" cy="87882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41" y="5054119"/>
            <a:ext cx="2063677" cy="1376767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4235686" y="6400428"/>
            <a:ext cx="3176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https://www.ncbi.nlm.nih.gov/pubmed?otool=inoubitlib</a:t>
            </a:r>
          </a:p>
        </p:txBody>
      </p:sp>
    </p:spTree>
    <p:extLst>
      <p:ext uri="{BB962C8B-B14F-4D97-AF65-F5344CB8AC3E}">
        <p14:creationId xmlns:p14="http://schemas.microsoft.com/office/powerpoint/2010/main" val="420484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93177" y="3731613"/>
            <a:ext cx="546170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dirty="0">
                <a:latin typeface="Comic Sans MS" panose="030F0702030302020204" pitchFamily="66" charset="0"/>
              </a:rPr>
              <a:t>Bruk informasjonskildenes/ basenes hjelpfunksjoner og veiledninger hvis du står fast!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dirty="0">
                <a:latin typeface="Comic Sans MS" panose="030F0702030302020204" pitchFamily="66" charset="0"/>
              </a:rPr>
              <a:t>Ta kontakt med biblioteket hvis du trenger hjelp!</a:t>
            </a:r>
            <a:br>
              <a:rPr lang="nb-NO" altLang="nb-NO" dirty="0">
                <a:latin typeface="Comic Sans MS" panose="030F0702030302020204" pitchFamily="66" charset="0"/>
              </a:rPr>
            </a:br>
            <a:br>
              <a:rPr lang="nb-NO" altLang="nb-NO" b="1" dirty="0">
                <a:latin typeface="Comic Sans MS" panose="030F0702030302020204" pitchFamily="66" charset="0"/>
              </a:rPr>
            </a:br>
            <a:r>
              <a:rPr lang="nb-NO" altLang="nb-NO" b="1" dirty="0">
                <a:latin typeface="Comic Sans MS" panose="030F0702030302020204" pitchFamily="66" charset="0"/>
              </a:rPr>
              <a:t>post@bmh.ntnu.no</a:t>
            </a:r>
            <a:br>
              <a:rPr lang="nb-NO" altLang="nb-NO" dirty="0">
                <a:latin typeface="Comic Sans MS" panose="030F0702030302020204" pitchFamily="66" charset="0"/>
              </a:rPr>
            </a:br>
            <a:br>
              <a:rPr lang="nb-NO" altLang="nb-NO" dirty="0">
                <a:latin typeface="Comic Sans MS" panose="030F0702030302020204" pitchFamily="66" charset="0"/>
              </a:rPr>
            </a:br>
            <a:r>
              <a:rPr lang="nb-NO" altLang="nb-NO" b="1" dirty="0">
                <a:latin typeface="Comic Sans MS" panose="030F0702030302020204" pitchFamily="66" charset="0"/>
              </a:rPr>
              <a:t>72 57 66 80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55576" y="278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Trenger du hjelp?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4" y="836712"/>
            <a:ext cx="834875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6B3C5CE-C3DF-42F8-B318-B59D67A7060D}"/>
              </a:ext>
            </a:extLst>
          </p:cNvPr>
          <p:cNvSpPr txBox="1"/>
          <p:nvPr/>
        </p:nvSpPr>
        <p:spPr>
          <a:xfrm>
            <a:off x="755576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HVA ER EN E-BOK?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48FDC3-4860-4AE9-8A2F-0B4299E1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71090"/>
            <a:ext cx="6164359" cy="238355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193F7B7-472E-4BB8-ADEB-2B43161CD27C}"/>
              </a:ext>
            </a:extLst>
          </p:cNvPr>
          <p:cNvSpPr txBox="1"/>
          <p:nvPr/>
        </p:nvSpPr>
        <p:spPr>
          <a:xfrm>
            <a:off x="827584" y="3030483"/>
            <a:ext cx="8064896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Innholdsmessig det samme som papirboka, men ofte med ekstra funksjoner.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fleste e-bøker er tilgjengelig 24/7 for et ubegrenset antall samtidige brukere (i motsetning til papirboka).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Lett å finne frem da innholdet er søkbart.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Oppretter du en personlig bruker kan du merke tekst, legge inn notater og lage bokmerker i boka du bruker. Noen e-bøker tillater også at du deler notatene dine med andre studenter.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er ofte mulig å laste ned e-boka for offline-bruk.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E-bøkene er som regel tilgjengelig på telefon og nettbrett gjennom egne </a:t>
            </a:r>
            <a:r>
              <a:rPr lang="nb-NO" dirty="0" err="1"/>
              <a:t>app'er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Utskrift tillates i varierende grad.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Bilder, figurer og tabeller i e-bøkene kan lett kopieres og brukes lovlig i presentasjoner o.l.</a:t>
            </a:r>
          </a:p>
          <a:p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02107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765F252-958D-41A0-844C-BEAAE9BBDB18}"/>
              </a:ext>
            </a:extLst>
          </p:cNvPr>
          <p:cNvSpPr txBox="1"/>
          <p:nvPr/>
        </p:nvSpPr>
        <p:spPr>
          <a:xfrm>
            <a:off x="755576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HVILKE E-BØKER HAR VI?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F2279BC-C7CD-4F8D-8855-4F8D0685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71856"/>
            <a:ext cx="2507245" cy="1606916"/>
          </a:xfrm>
          <a:prstGeom prst="rect">
            <a:avLst/>
          </a:prstGeom>
        </p:spPr>
      </p:pic>
      <p:pic>
        <p:nvPicPr>
          <p:cNvPr id="4" name="Picture 2" descr="Image result for CLINICAL KEY EDUCATION">
            <a:extLst>
              <a:ext uri="{FF2B5EF4-FFF2-40B4-BE49-F238E27FC236}">
                <a16:creationId xmlns:a16="http://schemas.microsoft.com/office/drawing/2014/main" id="{BCCB60CB-DE64-4BB9-95E4-D8CEF3FA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9" y="1268760"/>
            <a:ext cx="4171939" cy="12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C55D36B-E8FC-4507-8CF4-7161A33A3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91" y="5313049"/>
            <a:ext cx="2304762" cy="5523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7CFF2CD-7DA5-4889-B0FD-C9EF7F23EC5D}"/>
              </a:ext>
            </a:extLst>
          </p:cNvPr>
          <p:cNvSpPr txBox="1"/>
          <p:nvPr/>
        </p:nvSpPr>
        <p:spPr>
          <a:xfrm>
            <a:off x="5076056" y="126876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Clinical</a:t>
            </a:r>
            <a:r>
              <a:rPr lang="nb-NO" dirty="0"/>
              <a:t> Key Student er en nyutviklet læringsplattform fra </a:t>
            </a:r>
            <a:r>
              <a:rPr lang="nb-NO" dirty="0" err="1"/>
              <a:t>Elsevier</a:t>
            </a:r>
            <a:r>
              <a:rPr lang="nb-NO" dirty="0"/>
              <a:t> med nesten 250 lærebøker, 850 videoer, 85 000 bilder og 1500 kliniske oppsummeringer som alle er søkbare gjennom et felles søkegrensesnitt.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B7519CF-CF18-4040-BC69-9D7163A0D48E}"/>
              </a:ext>
            </a:extLst>
          </p:cNvPr>
          <p:cNvSpPr txBox="1"/>
          <p:nvPr/>
        </p:nvSpPr>
        <p:spPr>
          <a:xfrm>
            <a:off x="5076056" y="317622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MedOne </a:t>
            </a:r>
            <a:r>
              <a:rPr lang="nb-NO" dirty="0" err="1"/>
              <a:t>Education</a:t>
            </a:r>
            <a:r>
              <a:rPr lang="nb-NO" dirty="0"/>
              <a:t> er en lærings-plattform fra </a:t>
            </a:r>
            <a:r>
              <a:rPr lang="nb-NO" dirty="0" err="1"/>
              <a:t>Thieme</a:t>
            </a:r>
            <a:r>
              <a:rPr lang="nb-NO" dirty="0"/>
              <a:t> som med over 100 medisinske lærebøker (e-bøker) innen basalfagene, de kliniske spesialitetene og radiologi. Her finner du bøker både for å gå i dybden og bøker for kjappe oppslag.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CEA167A-82AC-4D05-AD37-6B4035FBA17B}"/>
              </a:ext>
            </a:extLst>
          </p:cNvPr>
          <p:cNvSpPr txBox="1"/>
          <p:nvPr/>
        </p:nvSpPr>
        <p:spPr>
          <a:xfrm>
            <a:off x="5076056" y="5266073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Nesten 9000 e-bøker innen medisin og helse. Her er det flere spesialitet-bøker enn lærebøker.</a:t>
            </a:r>
          </a:p>
        </p:txBody>
      </p:sp>
    </p:spTree>
    <p:extLst>
      <p:ext uri="{BB962C8B-B14F-4D97-AF65-F5344CB8AC3E}">
        <p14:creationId xmlns:p14="http://schemas.microsoft.com/office/powerpoint/2010/main" val="398543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F678FA7-A46E-4BC5-A365-582EA6B59851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HVORDAN FINNER DU E-BØKENE?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AA8D672-435C-4E1E-8665-A96527D7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29" y="801913"/>
            <a:ext cx="5544616" cy="221378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6E560A8-D940-4BFE-8706-2444E5CE9BF5}"/>
              </a:ext>
            </a:extLst>
          </p:cNvPr>
          <p:cNvSpPr txBox="1"/>
          <p:nvPr/>
        </p:nvSpPr>
        <p:spPr>
          <a:xfrm>
            <a:off x="723029" y="3284984"/>
            <a:ext cx="8169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På fagsiden i medisin har vi laget en egen informasjonsside med en liste over e-bøker som er anbefalt til medisinstudiet. I tillegg har vi laget egne informasjonssider for våre to e-bokplattformer for medisinske lærebøker. </a:t>
            </a:r>
          </a:p>
          <a:p>
            <a:endParaRPr lang="nb-NO" dirty="0"/>
          </a:p>
          <a:p>
            <a:r>
              <a:rPr lang="nb-NO" b="1" dirty="0"/>
              <a:t>https://www.ntnu.no/blogger/ub-mh/</a:t>
            </a:r>
          </a:p>
        </p:txBody>
      </p:sp>
      <p:pic>
        <p:nvPicPr>
          <p:cNvPr id="5" name="Picture 2" descr="Oria logo">
            <a:extLst>
              <a:ext uri="{FF2B5EF4-FFF2-40B4-BE49-F238E27FC236}">
                <a16:creationId xmlns:a16="http://schemas.microsoft.com/office/drawing/2014/main" id="{EC2749DF-1C3E-4455-A406-5D0383A5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8" y="5301208"/>
            <a:ext cx="28575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5801B2E-25F8-4ED0-A6CF-D4702A2B4E04}"/>
              </a:ext>
            </a:extLst>
          </p:cNvPr>
          <p:cNvSpPr txBox="1"/>
          <p:nvPr/>
        </p:nvSpPr>
        <p:spPr>
          <a:xfrm>
            <a:off x="3995936" y="55081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Alle bibliotekets e-bøker finnes også i bibliotekets beholdningssystem, </a:t>
            </a:r>
            <a:r>
              <a:rPr lang="nb-NO" b="1" dirty="0" err="1"/>
              <a:t>Oria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26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5AFA1D0-8BD7-429A-B040-2A0FCF05D299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HVORDAN FÅR DU TILGANG TIL EBØKENE?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DA9D83D-BCD4-4DF6-B50D-5FF792D3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7" y="1449271"/>
            <a:ext cx="3139021" cy="29509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0C241DC-6F2D-473F-85DB-AB1DA2BBC5E6}"/>
              </a:ext>
            </a:extLst>
          </p:cNvPr>
          <p:cNvSpPr txBox="1"/>
          <p:nvPr/>
        </p:nvSpPr>
        <p:spPr>
          <a:xfrm>
            <a:off x="4139952" y="1449271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E-bøkene er tilgjengelig når du sitter på </a:t>
            </a:r>
            <a:r>
              <a:rPr lang="nb-NO" b="1" dirty="0"/>
              <a:t>NTNU- eller St. Olavs nettet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Sitter du på privat nett hjemme, kan du bruke </a:t>
            </a:r>
            <a:r>
              <a:rPr lang="nb-NO" b="1" dirty="0"/>
              <a:t>VPN</a:t>
            </a:r>
            <a:r>
              <a:rPr lang="nb-NO" dirty="0"/>
              <a:t> for å få tilgang.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Clinical</a:t>
            </a:r>
            <a:r>
              <a:rPr lang="nb-NO" b="1" dirty="0"/>
              <a:t> Key Student </a:t>
            </a:r>
            <a:r>
              <a:rPr lang="nb-NO" dirty="0"/>
              <a:t>krever pålogging. Du må opprette en personlig bruker mens du er på NTNU-nettet og denne må alltid brukes. Påloggingen gir imidlertid tilgang selv om du ikke er på NTNU-nettet.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MedOne </a:t>
            </a:r>
            <a:r>
              <a:rPr lang="nb-NO" b="1" dirty="0" err="1"/>
              <a:t>Education</a:t>
            </a:r>
            <a:r>
              <a:rPr lang="nb-NO" b="1" dirty="0"/>
              <a:t> </a:t>
            </a:r>
            <a:r>
              <a:rPr lang="nb-NO" dirty="0"/>
              <a:t>kan brukes uten pålogging, men lager du en personlig bruker kan denne brukes til å få tilgang til e-bøkene utenom NTNU-nettet.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laste ned </a:t>
            </a:r>
            <a:r>
              <a:rPr lang="nb-NO" b="1" dirty="0"/>
              <a:t>apper</a:t>
            </a:r>
            <a:r>
              <a:rPr lang="nb-NO" dirty="0"/>
              <a:t> som gir tilgang til våre </a:t>
            </a:r>
            <a:r>
              <a:rPr lang="nb-NO" dirty="0" err="1"/>
              <a:t>ebok</a:t>
            </a:r>
            <a:r>
              <a:rPr lang="nb-NO" dirty="0"/>
              <a:t>-plattformer på mobil og nettbrett. Din personlige pålogging gir deretter tilgang til innholdet.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0A835F2-875F-4E66-990C-3B51ECD75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7" y="4740556"/>
            <a:ext cx="2116241" cy="14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57BC64F-861D-4B27-BB03-59B5550DFCAF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OPPGAVER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39D678-2F68-4B3D-89BD-9E2F75CE7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9" y="908720"/>
            <a:ext cx="1262670" cy="161880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06F6E0C-47E6-43AB-975B-16571295A507}"/>
              </a:ext>
            </a:extLst>
          </p:cNvPr>
          <p:cNvSpPr txBox="1"/>
          <p:nvPr/>
        </p:nvSpPr>
        <p:spPr>
          <a:xfrm>
            <a:off x="2339752" y="83264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1.</a:t>
            </a:r>
          </a:p>
          <a:p>
            <a:r>
              <a:rPr lang="nb-NO" dirty="0"/>
              <a:t>Har vi tilgang til e-boka av siste utgave (10th., 2018) av Robbins Basic </a:t>
            </a:r>
            <a:r>
              <a:rPr lang="nb-NO" dirty="0" err="1"/>
              <a:t>Pathology</a:t>
            </a:r>
            <a:r>
              <a:rPr lang="nb-NO" dirty="0"/>
              <a:t>? Finnes boka i trykt utgave på biblioteket?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7412382-7B52-4334-9C94-288E92951C4E}"/>
              </a:ext>
            </a:extLst>
          </p:cNvPr>
          <p:cNvSpPr txBox="1"/>
          <p:nvPr/>
        </p:nvSpPr>
        <p:spPr>
          <a:xfrm>
            <a:off x="2353561" y="485486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3.</a:t>
            </a:r>
          </a:p>
          <a:p>
            <a:r>
              <a:rPr lang="nb-NO" dirty="0"/>
              <a:t>Har vi tilgang til </a:t>
            </a:r>
            <a:r>
              <a:rPr lang="nb-NO" dirty="0" err="1"/>
              <a:t>eboka</a:t>
            </a:r>
            <a:r>
              <a:rPr lang="nb-NO" dirty="0"/>
              <a:t> </a:t>
            </a:r>
            <a:r>
              <a:rPr lang="nb-NO" dirty="0" err="1"/>
              <a:t>Color</a:t>
            </a:r>
            <a:r>
              <a:rPr lang="nb-NO" dirty="0"/>
              <a:t> Atlas </a:t>
            </a:r>
            <a:r>
              <a:rPr lang="nb-NO" dirty="0" err="1"/>
              <a:t>of</a:t>
            </a:r>
            <a:r>
              <a:rPr lang="nb-NO" dirty="0"/>
              <a:t> ENT </a:t>
            </a:r>
            <a:r>
              <a:rPr lang="nb-NO" dirty="0" err="1"/>
              <a:t>Diagnosis</a:t>
            </a:r>
            <a:r>
              <a:rPr lang="nb-NO" dirty="0"/>
              <a:t>?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2F92844-E751-465F-809D-EDEC3C5C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9" y="4974012"/>
            <a:ext cx="1238095" cy="185069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34B0935-E724-41E6-9F2D-B94FE7B7B16D}"/>
              </a:ext>
            </a:extLst>
          </p:cNvPr>
          <p:cNvSpPr txBox="1"/>
          <p:nvPr/>
        </p:nvSpPr>
        <p:spPr>
          <a:xfrm>
            <a:off x="7164288" y="6237312"/>
            <a:ext cx="15930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Bruk Oria.no!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D8E1F60-B7BC-446A-A275-A07680EEF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21" y="2668891"/>
            <a:ext cx="993029" cy="212652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035C27-3F54-4106-8C30-DE394EDFAF12}"/>
              </a:ext>
            </a:extLst>
          </p:cNvPr>
          <p:cNvSpPr txBox="1"/>
          <p:nvPr/>
        </p:nvSpPr>
        <p:spPr>
          <a:xfrm>
            <a:off x="2353561" y="276638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2.</a:t>
            </a:r>
          </a:p>
          <a:p>
            <a:r>
              <a:rPr lang="nb-NO" dirty="0"/>
              <a:t>Opprett en personlig bruker i </a:t>
            </a:r>
            <a:r>
              <a:rPr lang="nb-NO" dirty="0" err="1"/>
              <a:t>Clinical</a:t>
            </a:r>
            <a:r>
              <a:rPr lang="nb-NO" dirty="0"/>
              <a:t> Key </a:t>
            </a:r>
            <a:r>
              <a:rPr lang="nb-NO" dirty="0" err="1"/>
              <a:t>Education</a:t>
            </a:r>
            <a:r>
              <a:rPr lang="nb-NO" dirty="0"/>
              <a:t> for å få tilgang til e-boka i oppgave A.</a:t>
            </a:r>
          </a:p>
        </p:txBody>
      </p:sp>
    </p:spTree>
    <p:extLst>
      <p:ext uri="{BB962C8B-B14F-4D97-AF65-F5344CB8AC3E}">
        <p14:creationId xmlns:p14="http://schemas.microsoft.com/office/powerpoint/2010/main" val="102157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7D5224C-1F93-47B9-A504-6265830AEB0C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DEMO AV BRUK AV EBØKER I CLINICAL </a:t>
            </a:r>
            <a:r>
              <a:rPr lang="nb-NO" sz="2800" b="1"/>
              <a:t>KEY EDUACTION</a:t>
            </a:r>
            <a:endParaRPr lang="nb-NO" sz="2800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5EFCE3-8D96-4D79-AC64-3ECC4852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96146"/>
            <a:ext cx="5728644" cy="53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4BEFF3D-92EE-42B7-9F26-9AD72F1AA033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DEMO AV BRUK AV EBØKER I MEDONE STUDENT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9EB0E8-4B2F-4088-AA27-FEED50A6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720984" cy="49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1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57BC64F-861D-4B27-BB03-59B5550DFCAF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OPPGAVER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06F6E0C-47E6-43AB-975B-16571295A507}"/>
              </a:ext>
            </a:extLst>
          </p:cNvPr>
          <p:cNvSpPr txBox="1"/>
          <p:nvPr/>
        </p:nvSpPr>
        <p:spPr>
          <a:xfrm>
            <a:off x="971600" y="4271680"/>
            <a:ext cx="797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1.</a:t>
            </a:r>
          </a:p>
          <a:p>
            <a:r>
              <a:rPr lang="nb-NO" dirty="0"/>
              <a:t>Finn en bok du er interessert i og test deretter ut verktøyene for fargemerking og lag noen notater til deg selv.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0790236-AFAC-46F0-BE46-82DFB7471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74404"/>
            <a:ext cx="1872208" cy="27653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BFE8BFF-F807-4143-A233-E663E31BB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01104"/>
            <a:ext cx="3071682" cy="23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1838"/>
      </p:ext>
    </p:extLst>
  </p:cSld>
  <p:clrMapOvr>
    <a:masterClrMapping/>
  </p:clrMapOvr>
</p:sld>
</file>

<file path=ppt/theme/theme1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TNU_liggende">
  <a:themeElements>
    <a:clrScheme name="NTNU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TNU_liggen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TNU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NU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Skjermfremvisning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Times</vt:lpstr>
      <vt:lpstr>1_Egendefinert utforming</vt:lpstr>
      <vt:lpstr>Egendefinert utforming</vt:lpstr>
      <vt:lpstr>NTNU_liggende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Ove Rein</dc:creator>
  <cp:lastModifiedBy>Jan Ove Rein</cp:lastModifiedBy>
  <cp:revision>71</cp:revision>
  <cp:lastPrinted>2019-08-16T07:00:49Z</cp:lastPrinted>
  <dcterms:created xsi:type="dcterms:W3CDTF">2013-08-26T07:49:02Z</dcterms:created>
  <dcterms:modified xsi:type="dcterms:W3CDTF">2019-08-16T10:41:25Z</dcterms:modified>
</cp:coreProperties>
</file>