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85" r:id="rId3"/>
  </p:sldMasterIdLst>
  <p:sldIdLst>
    <p:sldId id="256" r:id="rId4"/>
    <p:sldId id="275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9" r:id="rId18"/>
    <p:sldId id="261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4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4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47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99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95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69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2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35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1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74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94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23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29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33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7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464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69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293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7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297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53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86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721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13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39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5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3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8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6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9F82-9F79-46A4-9D44-E592513BD86A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90B3-D2D8-448B-8CE7-E71CCE94E3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1E25-6FE9-4AFE-8E5D-F34B7D7AEB4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343-60E9-426B-8935-38CBE57250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40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Første Nivå: Times 20</a:t>
            </a:r>
          </a:p>
          <a:p>
            <a:pPr lvl="1"/>
            <a:r>
              <a:rPr lang="nn-NO"/>
              <a:t>Andre nivå: Times 18</a:t>
            </a:r>
          </a:p>
          <a:p>
            <a:pPr lvl="2"/>
            <a:r>
              <a:rPr lang="nn-NO"/>
              <a:t>Tredje nivå: Times 16</a:t>
            </a:r>
          </a:p>
          <a:p>
            <a:pPr lvl="3"/>
            <a:r>
              <a:rPr lang="nn-NO"/>
              <a:t>Fjerde nivå: Times 16</a:t>
            </a:r>
          </a:p>
          <a:p>
            <a:pPr lvl="4"/>
            <a:r>
              <a:rPr lang="nn-NO"/>
              <a:t>Femte nivå: Times 16</a:t>
            </a:r>
          </a:p>
          <a:p>
            <a:pPr lvl="0"/>
            <a:endParaRPr lang="nn-NO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4DD5DA-E368-4003-868A-EB30D8B8524F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n-NO" sz="3600"/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19AD6B09-CC8C-490E-8201-2A55E48869F5}" type="slidenum">
              <a:rPr lang="nn-NO" sz="1400">
                <a:solidFill>
                  <a:schemeClr val="bg1"/>
                </a:solidFill>
              </a:rPr>
              <a:pPr algn="ctr"/>
              <a:t>‹#›</a:t>
            </a:fld>
            <a:endParaRPr lang="nn-NO" sz="14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683568" y="32336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b="1" dirty="0"/>
              <a:t>Nyttige ressurser i starten av medisinstudiet (IA)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0" y="632120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Bibliotek for medisin og helse, NTNU høsten 2020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807D3A40-6581-4B03-8D7D-511F0A5859BB}"/>
              </a:ext>
            </a:extLst>
          </p:cNvPr>
          <p:cNvGrpSpPr/>
          <p:nvPr/>
        </p:nvGrpSpPr>
        <p:grpSpPr>
          <a:xfrm>
            <a:off x="1043608" y="2282734"/>
            <a:ext cx="7056784" cy="3376360"/>
            <a:chOff x="791580" y="1795471"/>
            <a:chExt cx="7583809" cy="3520376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68796260-D15F-4109-9AA5-4797D5EC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1795471"/>
              <a:ext cx="2507245" cy="1606916"/>
            </a:xfrm>
            <a:prstGeom prst="rect">
              <a:avLst/>
            </a:prstGeom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EF58CDA-FF38-4D2D-AF48-2AC3F7157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620" y="3665085"/>
              <a:ext cx="1807196" cy="161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C063F239-CF3F-4D69-AC07-F176717C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7864" y="3802253"/>
              <a:ext cx="2173492" cy="1513594"/>
            </a:xfrm>
            <a:prstGeom prst="rect">
              <a:avLst/>
            </a:prstGeom>
          </p:spPr>
        </p:pic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2BB09FC7-9B50-4277-9718-C6A92F62AAB1}"/>
                </a:ext>
              </a:extLst>
            </p:cNvPr>
            <p:cNvGrpSpPr/>
            <p:nvPr/>
          </p:nvGrpSpPr>
          <p:grpSpPr>
            <a:xfrm>
              <a:off x="6156176" y="3765619"/>
              <a:ext cx="2040976" cy="1506938"/>
              <a:chOff x="649096" y="692696"/>
              <a:chExt cx="4561135" cy="3312368"/>
            </a:xfrm>
          </p:grpSpPr>
          <p:pic>
            <p:nvPicPr>
              <p:cNvPr id="11" name="Bilde 10">
                <a:extLst>
                  <a:ext uri="{FF2B5EF4-FFF2-40B4-BE49-F238E27FC236}">
                    <a16:creationId xmlns:a16="http://schemas.microsoft.com/office/drawing/2014/main" id="{3E01393F-7F01-40C1-8E1E-C7D46ED7F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096" y="868706"/>
                <a:ext cx="4561135" cy="3136358"/>
              </a:xfrm>
              <a:prstGeom prst="rect">
                <a:avLst/>
              </a:prstGeom>
            </p:spPr>
          </p:pic>
          <p:pic>
            <p:nvPicPr>
              <p:cNvPr id="12" name="Bilde 11">
                <a:extLst>
                  <a:ext uri="{FF2B5EF4-FFF2-40B4-BE49-F238E27FC236}">
                    <a16:creationId xmlns:a16="http://schemas.microsoft.com/office/drawing/2014/main" id="{0CB6B4D6-95DE-48FB-BF60-45ED343C3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9792" y="692696"/>
                <a:ext cx="1355972" cy="416232"/>
              </a:xfrm>
              <a:prstGeom prst="rect">
                <a:avLst/>
              </a:prstGeom>
            </p:spPr>
          </p:pic>
        </p:grp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B601D46B-58B2-475F-A7FF-143E4B81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580" y="1859513"/>
              <a:ext cx="5112568" cy="79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80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C60F7FD-58B0-4C53-8A9B-07A9D9CBD2CE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ACLAND ANATOMY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36CD4EA-EADC-4568-9915-884DA0A7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600400" cy="32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BB428F2-D32E-4D21-A144-DAD13808F37C}"/>
              </a:ext>
            </a:extLst>
          </p:cNvPr>
          <p:cNvSpPr txBox="1"/>
          <p:nvPr/>
        </p:nvSpPr>
        <p:spPr>
          <a:xfrm>
            <a:off x="611560" y="5085184"/>
            <a:ext cx="8568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Du finner lenke til denne ressursene her:</a:t>
            </a:r>
          </a:p>
          <a:p>
            <a:r>
              <a:rPr lang="nb-NO" sz="1600" b="1" dirty="0"/>
              <a:t>https://www.ntnu.no/blogger/ub-mh/anatomiske-ressurser/</a:t>
            </a:r>
          </a:p>
          <a:p>
            <a:endParaRPr lang="nb-NO" dirty="0"/>
          </a:p>
          <a:p>
            <a:r>
              <a:rPr lang="nb-NO" dirty="0"/>
              <a:t>Bruksanvisning til </a:t>
            </a:r>
            <a:r>
              <a:rPr lang="nb-NO" dirty="0" err="1"/>
              <a:t>Ackland</a:t>
            </a:r>
            <a:r>
              <a:rPr lang="nb-NO" dirty="0"/>
              <a:t> </a:t>
            </a:r>
            <a:r>
              <a:rPr lang="nb-NO" dirty="0" err="1"/>
              <a:t>Anatomy</a:t>
            </a:r>
            <a:r>
              <a:rPr lang="nb-NO" dirty="0"/>
              <a:t>:</a:t>
            </a:r>
          </a:p>
          <a:p>
            <a:r>
              <a:rPr lang="nb-NO" sz="1600" b="1" dirty="0"/>
              <a:t>http://aclandanatomy.com/DocumentLibrary/Acland%20User%20Guide%20Aug%202015.pdf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E3E5098-FB7E-44E2-9F80-D911DFDC4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46" y="1252890"/>
            <a:ext cx="4323434" cy="29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7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D0A89FB-9BF1-4DD8-B346-23B6B6D20F2D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VISIBLE BODY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535A9AA-C406-41BD-B875-447B7F1BD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764704"/>
            <a:ext cx="6408712" cy="438557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941567D-656C-48D2-99E4-1235B2C67DDC}"/>
              </a:ext>
            </a:extLst>
          </p:cNvPr>
          <p:cNvSpPr txBox="1"/>
          <p:nvPr/>
        </p:nvSpPr>
        <p:spPr>
          <a:xfrm>
            <a:off x="755576" y="5203118"/>
            <a:ext cx="8352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Du finner lenke til denne ressursene her:</a:t>
            </a:r>
          </a:p>
          <a:p>
            <a:r>
              <a:rPr lang="nb-NO" sz="1600" b="1" dirty="0"/>
              <a:t>https://www.ntnu.no/blogger/ub-mh/anatomiske-ressurser/</a:t>
            </a:r>
          </a:p>
          <a:p>
            <a:endParaRPr lang="nb-NO" dirty="0"/>
          </a:p>
          <a:p>
            <a:r>
              <a:rPr lang="nb-NO" dirty="0"/>
              <a:t>Informativ demonstrasjonsvideo for Human </a:t>
            </a:r>
            <a:r>
              <a:rPr lang="nb-NO" dirty="0" err="1"/>
              <a:t>Anatomy</a:t>
            </a:r>
            <a:r>
              <a:rPr lang="nb-NO" dirty="0"/>
              <a:t> Atlas:</a:t>
            </a:r>
          </a:p>
          <a:p>
            <a:r>
              <a:rPr lang="nb-NO" sz="1600" b="1" dirty="0"/>
              <a:t>https://www.youtube.com/watch?v=1R-7toyR0hg&amp;feature=youtu.be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04387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0AC572E-B94F-449A-83F5-58BB4E6A2840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VISIBLE BODY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4EC39BB-4D29-41CC-A7F8-58B2F9B54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3374028" cy="533632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3C70CF5-6B81-49D9-96BB-65B808DC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66" y="4827189"/>
            <a:ext cx="3744009" cy="190033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E3BBBC4-1BF3-41A8-B4B8-5BB5E9FCA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02" y="897357"/>
            <a:ext cx="2105136" cy="37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D0E600A-4D0D-4072-8CF2-8702B414A10B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</a:t>
            </a:r>
            <a:br>
              <a:rPr lang="nb-NO" sz="2800" b="1" dirty="0"/>
            </a:br>
            <a:r>
              <a:rPr lang="nb-NO" sz="2800" b="1" dirty="0"/>
              <a:t>ANATOMY &amp; PHYSIOLOGY ONLINE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1345EE1-E70B-40F2-AECF-D9C5C5BAA397}"/>
              </a:ext>
            </a:extLst>
          </p:cNvPr>
          <p:cNvGrpSpPr/>
          <p:nvPr/>
        </p:nvGrpSpPr>
        <p:grpSpPr>
          <a:xfrm>
            <a:off x="899592" y="1178504"/>
            <a:ext cx="4824536" cy="3690656"/>
            <a:chOff x="649096" y="692696"/>
            <a:chExt cx="4561135" cy="3312368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02EE05C2-1FEC-4591-BBDE-B685A07B2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096" y="868706"/>
              <a:ext cx="4561135" cy="3136358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8911C864-CF3B-4702-AEDF-4D9621142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692696"/>
              <a:ext cx="1355972" cy="416232"/>
            </a:xfrm>
            <a:prstGeom prst="rect">
              <a:avLst/>
            </a:prstGeom>
          </p:spPr>
        </p:pic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4CC01F0-098A-4427-A627-B6FE315B979F}"/>
              </a:ext>
            </a:extLst>
          </p:cNvPr>
          <p:cNvSpPr txBox="1"/>
          <p:nvPr/>
        </p:nvSpPr>
        <p:spPr>
          <a:xfrm>
            <a:off x="683568" y="5188340"/>
            <a:ext cx="77048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Du finner lenke til denne ressursene her:</a:t>
            </a:r>
          </a:p>
          <a:p>
            <a:r>
              <a:rPr lang="nb-NO" sz="1600" b="1" dirty="0"/>
              <a:t>https://www.ntnu.no/blogger/ub-mh/anatomiske-ressurser/</a:t>
            </a:r>
          </a:p>
          <a:p>
            <a:endParaRPr lang="nb-NO" dirty="0"/>
          </a:p>
          <a:p>
            <a:r>
              <a:rPr lang="nb-NO" dirty="0"/>
              <a:t>Bruksanvisninger til </a:t>
            </a:r>
            <a:r>
              <a:rPr lang="nb-NO" dirty="0" err="1"/>
              <a:t>Ackland</a:t>
            </a:r>
            <a:r>
              <a:rPr lang="nb-NO" dirty="0"/>
              <a:t> </a:t>
            </a:r>
            <a:r>
              <a:rPr lang="nb-NO" dirty="0" err="1"/>
              <a:t>Anatomy</a:t>
            </a:r>
            <a:r>
              <a:rPr lang="nb-NO" dirty="0"/>
              <a:t>:</a:t>
            </a:r>
          </a:p>
          <a:p>
            <a:r>
              <a:rPr lang="nb-NO" sz="1600" b="1" dirty="0"/>
              <a:t>http://www.anatomy.tv/help-hap.aspx#HAP-NewHelpType</a:t>
            </a:r>
          </a:p>
        </p:txBody>
      </p:sp>
    </p:spTree>
    <p:extLst>
      <p:ext uri="{BB962C8B-B14F-4D97-AF65-F5344CB8AC3E}">
        <p14:creationId xmlns:p14="http://schemas.microsoft.com/office/powerpoint/2010/main" val="270296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17401B2-0786-4E7B-A746-B021F1566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90" y="735210"/>
            <a:ext cx="5244075" cy="393305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6916A05-878E-497C-A738-547FE6624A44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KUBA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9D74E39-96B9-4012-931D-C708ACDD3C1B}"/>
              </a:ext>
            </a:extLst>
          </p:cNvPr>
          <p:cNvSpPr txBox="1"/>
          <p:nvPr/>
        </p:nvSpPr>
        <p:spPr>
          <a:xfrm>
            <a:off x="755576" y="4727379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 Bibliotek for medisin og helse har vi nå etablert et eget sted for deg som skal lære om anatomi – nemlig KUBA. Her kan du jobbe alene, sammen med PBL-gruppa di eller bare stikke innom og møte andre i et inspirerende miljø.</a:t>
            </a:r>
          </a:p>
          <a:p>
            <a:endParaRPr lang="nb-NO" dirty="0"/>
          </a:p>
          <a:p>
            <a:r>
              <a:rPr lang="nb-NO" dirty="0"/>
              <a:t>I Kuba finner du utvalgte lærebøker, plansjer, anatomiske modeller og ikke minst en 86" trykkfølsom skjerm med Visible Body, en interaktiv 3D-modell av menneskets anatomi.</a:t>
            </a:r>
          </a:p>
        </p:txBody>
      </p:sp>
    </p:spTree>
    <p:extLst>
      <p:ext uri="{BB962C8B-B14F-4D97-AF65-F5344CB8AC3E}">
        <p14:creationId xmlns:p14="http://schemas.microsoft.com/office/powerpoint/2010/main" val="174006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55576" y="278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Andre nyttige e-ressurser i medisinstudiet</a:t>
            </a:r>
          </a:p>
        </p:txBody>
      </p:sp>
      <p:pic>
        <p:nvPicPr>
          <p:cNvPr id="2050" name="Picture 2" descr="Bilde V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7071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86" y="1253518"/>
            <a:ext cx="2904762" cy="742857"/>
          </a:xfrm>
          <a:prstGeom prst="rect">
            <a:avLst/>
          </a:prstGeom>
        </p:spPr>
      </p:pic>
      <p:pic>
        <p:nvPicPr>
          <p:cNvPr id="2052" name="Picture 4" descr="Felleskatalog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1666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328" y="3105696"/>
            <a:ext cx="2848072" cy="78291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623" y="4509120"/>
            <a:ext cx="1800000" cy="74285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804248" y="5355728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https://www.ordnett.no/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110638" y="1996375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https://legehandboka.no/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05518" y="3418322"/>
            <a:ext cx="2393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http://www.felleskatalogen.no/medisin/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827584" y="5061500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https://innsida.ntnu.no/oppgaveskriving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324328" y="4015566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http://legemiddelhandboka.no/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220072" y="2583488"/>
            <a:ext cx="338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https://innsida.ntnu.no/wiki/-/wiki/Norsk/Installere+VPN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30" y="4149080"/>
            <a:ext cx="3201647" cy="87882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41" y="5054119"/>
            <a:ext cx="2063677" cy="1376767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4235686" y="6400428"/>
            <a:ext cx="3176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https://www.ncbi.nlm.nih.gov/pubmed?otool=inoubitlib</a:t>
            </a:r>
          </a:p>
        </p:txBody>
      </p:sp>
    </p:spTree>
    <p:extLst>
      <p:ext uri="{BB962C8B-B14F-4D97-AF65-F5344CB8AC3E}">
        <p14:creationId xmlns:p14="http://schemas.microsoft.com/office/powerpoint/2010/main" val="420484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93177" y="3731613"/>
            <a:ext cx="546170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dirty="0">
                <a:latin typeface="Comic Sans MS" panose="030F0702030302020204" pitchFamily="66" charset="0"/>
              </a:rPr>
              <a:t>Bruk informasjonskildenes/ basenes hjelpfunksjoner og veiledninger hvis du står fast!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nb-NO" altLang="nb-NO" dirty="0">
                <a:latin typeface="Comic Sans MS" panose="030F0702030302020204" pitchFamily="66" charset="0"/>
              </a:rPr>
              <a:t>Ta kontakt med biblioteket hvis du trenger hjelp!</a:t>
            </a:r>
            <a:br>
              <a:rPr lang="nb-NO" altLang="nb-NO" dirty="0">
                <a:latin typeface="Comic Sans MS" panose="030F0702030302020204" pitchFamily="66" charset="0"/>
              </a:rPr>
            </a:br>
            <a:br>
              <a:rPr lang="nb-NO" altLang="nb-NO" b="1" dirty="0">
                <a:latin typeface="Comic Sans MS" panose="030F0702030302020204" pitchFamily="66" charset="0"/>
              </a:rPr>
            </a:br>
            <a:r>
              <a:rPr lang="nb-NO" altLang="nb-NO" b="1" dirty="0">
                <a:latin typeface="Comic Sans MS" panose="030F0702030302020204" pitchFamily="66" charset="0"/>
              </a:rPr>
              <a:t>post@bmh.ntnu.no</a:t>
            </a:r>
            <a:br>
              <a:rPr lang="nb-NO" altLang="nb-NO" dirty="0">
                <a:latin typeface="Comic Sans MS" panose="030F0702030302020204" pitchFamily="66" charset="0"/>
              </a:rPr>
            </a:br>
            <a:br>
              <a:rPr lang="nb-NO" altLang="nb-NO" dirty="0">
                <a:latin typeface="Comic Sans MS" panose="030F0702030302020204" pitchFamily="66" charset="0"/>
              </a:rPr>
            </a:b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</a:rPr>
              <a:t>73 59 53 00</a:t>
            </a:r>
            <a:endParaRPr lang="nb-NO" altLang="nb-NO" b="1" dirty="0">
              <a:latin typeface="Comic Sans MS" panose="030F0702030302020204" pitchFamily="66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55576" y="278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Trenger du hjelp?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4" y="836712"/>
            <a:ext cx="834875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55D10FB9-63C6-491D-897F-610AB0ECB827}"/>
              </a:ext>
            </a:extLst>
          </p:cNvPr>
          <p:cNvGrpSpPr/>
          <p:nvPr/>
        </p:nvGrpSpPr>
        <p:grpSpPr>
          <a:xfrm>
            <a:off x="3132268" y="1988840"/>
            <a:ext cx="3383519" cy="4509120"/>
            <a:chOff x="3203848" y="1268760"/>
            <a:chExt cx="3383519" cy="4509120"/>
          </a:xfrm>
        </p:grpSpPr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9A62EC9E-2807-4B0C-BF3C-933505C3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268760"/>
              <a:ext cx="3383519" cy="4509120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392AA44A-0E3D-4A23-88C4-446AAA2D4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104" y="1340768"/>
              <a:ext cx="1007482" cy="206911"/>
            </a:xfrm>
            <a:prstGeom prst="rect">
              <a:avLst/>
            </a:prstGeom>
          </p:spPr>
        </p:pic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ABC22F5-1D9D-496A-81D8-C91028690B2B}"/>
              </a:ext>
            </a:extLst>
          </p:cNvPr>
          <p:cNvSpPr txBox="1"/>
          <p:nvPr/>
        </p:nvSpPr>
        <p:spPr>
          <a:xfrm>
            <a:off x="755576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Biblioteket er en kunnskapsleverandør som tilbyr mer enn papirbøker og leseplasser i Kunnskapssenteret</a:t>
            </a:r>
          </a:p>
        </p:txBody>
      </p:sp>
    </p:spTree>
    <p:extLst>
      <p:ext uri="{BB962C8B-B14F-4D97-AF65-F5344CB8AC3E}">
        <p14:creationId xmlns:p14="http://schemas.microsoft.com/office/powerpoint/2010/main" val="395781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755576" y="278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Fagsiden i medisin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83568" y="6444044"/>
            <a:ext cx="82812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https://www.ntnu.no/blogger/ub-mh/  </a:t>
            </a:r>
            <a:r>
              <a:rPr lang="nb-NO" dirty="0"/>
              <a:t>(Eller </a:t>
            </a:r>
            <a:r>
              <a:rPr lang="nb-NO" dirty="0" err="1"/>
              <a:t>google</a:t>
            </a:r>
            <a:r>
              <a:rPr lang="nb-NO" dirty="0"/>
              <a:t> "fagsiden medisin </a:t>
            </a:r>
            <a:r>
              <a:rPr lang="nb-NO" dirty="0" err="1"/>
              <a:t>ntnu</a:t>
            </a:r>
            <a:r>
              <a:rPr lang="nb-NO" dirty="0"/>
              <a:t>")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75AFD30-E90B-4552-AFBD-DFCD01E5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83570"/>
            <a:ext cx="6166502" cy="56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6B3C5CE-C3DF-42F8-B318-B59D67A7060D}"/>
              </a:ext>
            </a:extLst>
          </p:cNvPr>
          <p:cNvSpPr txBox="1"/>
          <p:nvPr/>
        </p:nvSpPr>
        <p:spPr>
          <a:xfrm>
            <a:off x="755576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HVA ER EN E-BOK?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48FDC3-4860-4AE9-8A2F-0B4299E1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71090"/>
            <a:ext cx="6164359" cy="238355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193F7B7-472E-4BB8-ADEB-2B43161CD27C}"/>
              </a:ext>
            </a:extLst>
          </p:cNvPr>
          <p:cNvSpPr txBox="1"/>
          <p:nvPr/>
        </p:nvSpPr>
        <p:spPr>
          <a:xfrm>
            <a:off x="827584" y="3030483"/>
            <a:ext cx="8064896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Innholdsmessig det samme som papirboka, men ofte med ekstra funksjoner.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 fleste e-bøker er tilgjengelig 24/7 for et ubegrenset antall samtidige brukere (i motsetning til papirboka).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Lett å finne frem da innholdet er søkbart.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Oppretter du en personlig bruker kan du merke tekst, legge inn notater og lage bokmerker i boka du bruker. Noen e-bøker tillater også at du deler notatene dine med andre studenter.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 er ofte mulig å laste ned e-boka for offline-bruk.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E-bøkene er som regel tilgjengelig på telefon og nettbrett gjennom egne </a:t>
            </a:r>
            <a:r>
              <a:rPr lang="nb-NO" dirty="0" err="1"/>
              <a:t>app'er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Utskrift tillates i varierende grad.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Bilder, figurer og tabeller i e-bøkene kan lett kopieres og brukes lovlig i presentasjoner o.l.</a:t>
            </a:r>
          </a:p>
          <a:p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02107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765F252-958D-41A0-844C-BEAAE9BBDB18}"/>
              </a:ext>
            </a:extLst>
          </p:cNvPr>
          <p:cNvSpPr txBox="1"/>
          <p:nvPr/>
        </p:nvSpPr>
        <p:spPr>
          <a:xfrm>
            <a:off x="755576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HVILKE E-BØKER HAR VI?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F2279BC-C7CD-4F8D-8855-4F8D0685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71856"/>
            <a:ext cx="2507245" cy="160691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C55D36B-E8FC-4507-8CF4-7161A33A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91" y="5313049"/>
            <a:ext cx="2304762" cy="5523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7CFF2CD-7DA5-4889-B0FD-C9EF7F23EC5D}"/>
              </a:ext>
            </a:extLst>
          </p:cNvPr>
          <p:cNvSpPr txBox="1"/>
          <p:nvPr/>
        </p:nvSpPr>
        <p:spPr>
          <a:xfrm>
            <a:off x="5076056" y="126876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Clinical</a:t>
            </a:r>
            <a:r>
              <a:rPr lang="nb-NO" dirty="0"/>
              <a:t> Key Student er en nyutviklet læringsplattform fra </a:t>
            </a:r>
            <a:r>
              <a:rPr lang="nb-NO" dirty="0" err="1"/>
              <a:t>Elsevier</a:t>
            </a:r>
            <a:r>
              <a:rPr lang="nb-NO" dirty="0"/>
              <a:t> med nesten 250 lærebøker, 850 videoer, 85 000 bilder og 1500 kliniske oppsummeringer som alle er søkbare gjennom et felles søkegrensesnitt.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B7519CF-CF18-4040-BC69-9D7163A0D48E}"/>
              </a:ext>
            </a:extLst>
          </p:cNvPr>
          <p:cNvSpPr txBox="1"/>
          <p:nvPr/>
        </p:nvSpPr>
        <p:spPr>
          <a:xfrm>
            <a:off x="5076056" y="317622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MedOne </a:t>
            </a:r>
            <a:r>
              <a:rPr lang="nb-NO" dirty="0" err="1"/>
              <a:t>Education</a:t>
            </a:r>
            <a:r>
              <a:rPr lang="nb-NO" dirty="0"/>
              <a:t> er en lærings-plattform fra </a:t>
            </a:r>
            <a:r>
              <a:rPr lang="nb-NO" dirty="0" err="1"/>
              <a:t>Thieme</a:t>
            </a:r>
            <a:r>
              <a:rPr lang="nb-NO" dirty="0"/>
              <a:t> som med over 100 medisinske lærebøker (e-bøker) innen basalfagene, de kliniske spesialitetene og radiologi. Her finner du bøker både for å gå i dybden og bøker for kjappe oppslag.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CEA167A-82AC-4D05-AD37-6B4035FBA17B}"/>
              </a:ext>
            </a:extLst>
          </p:cNvPr>
          <p:cNvSpPr txBox="1"/>
          <p:nvPr/>
        </p:nvSpPr>
        <p:spPr>
          <a:xfrm>
            <a:off x="5076056" y="5266073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Nesten 9000 e-bøker innen medisin og helse. Her er det flere spesialitet-bøker enn lærebøker.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401329F-87FC-422F-B57E-5EFF8E0D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87" y="1282275"/>
            <a:ext cx="33750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3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F678FA7-A46E-4BC5-A365-582EA6B59851}"/>
              </a:ext>
            </a:extLst>
          </p:cNvPr>
          <p:cNvSpPr txBox="1"/>
          <p:nvPr/>
        </p:nvSpPr>
        <p:spPr>
          <a:xfrm>
            <a:off x="755576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HVORDAN FINNER DU E-BØKENE?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AA8D672-435C-4E1E-8665-A96527D7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29" y="801913"/>
            <a:ext cx="5544616" cy="221378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6E560A8-D940-4BFE-8706-2444E5CE9BF5}"/>
              </a:ext>
            </a:extLst>
          </p:cNvPr>
          <p:cNvSpPr txBox="1"/>
          <p:nvPr/>
        </p:nvSpPr>
        <p:spPr>
          <a:xfrm>
            <a:off x="723029" y="3284984"/>
            <a:ext cx="8169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På fagsiden i medisin har vi laget en egen informasjonsside med en liste over e-bøker som er anbefalt til medisinstudiet. I tillegg har vi laget egne informasjonssider for våre to e-bokplattformer for medisinske lærebøker. </a:t>
            </a:r>
          </a:p>
          <a:p>
            <a:endParaRPr lang="nb-NO" dirty="0"/>
          </a:p>
          <a:p>
            <a:r>
              <a:rPr lang="nb-NO" b="1" dirty="0"/>
              <a:t>https://www.ntnu.no/blogger/ub-mh/</a:t>
            </a:r>
          </a:p>
        </p:txBody>
      </p:sp>
      <p:pic>
        <p:nvPicPr>
          <p:cNvPr id="5" name="Picture 2" descr="Oria logo">
            <a:extLst>
              <a:ext uri="{FF2B5EF4-FFF2-40B4-BE49-F238E27FC236}">
                <a16:creationId xmlns:a16="http://schemas.microsoft.com/office/drawing/2014/main" id="{EC2749DF-1C3E-4455-A406-5D0383A5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8" y="5301208"/>
            <a:ext cx="28575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5801B2E-25F8-4ED0-A6CF-D4702A2B4E04}"/>
              </a:ext>
            </a:extLst>
          </p:cNvPr>
          <p:cNvSpPr txBox="1"/>
          <p:nvPr/>
        </p:nvSpPr>
        <p:spPr>
          <a:xfrm>
            <a:off x="3995936" y="5508188"/>
            <a:ext cx="4104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NB! Alle bibliotekets e-bøker finnes også i bibliotekets beholdningssystem, </a:t>
            </a:r>
            <a:r>
              <a:rPr lang="nb-NO" b="1" dirty="0" err="1"/>
              <a:t>Oria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26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5AFA1D0-8BD7-429A-B040-2A0FCF05D299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HVORDAN FÅR DU TILGANG TIL EBØKENE?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DA9D83D-BCD4-4DF6-B50D-5FF792D3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7" y="1449271"/>
            <a:ext cx="3139021" cy="29509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0C241DC-6F2D-473F-85DB-AB1DA2BBC5E6}"/>
              </a:ext>
            </a:extLst>
          </p:cNvPr>
          <p:cNvSpPr txBox="1"/>
          <p:nvPr/>
        </p:nvSpPr>
        <p:spPr>
          <a:xfrm>
            <a:off x="4139952" y="1449271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E-bøkene er tilgjengelig når du sitter på </a:t>
            </a:r>
            <a:r>
              <a:rPr lang="nb-NO" b="1" dirty="0"/>
              <a:t>NTNU- eller St. Olavs nettet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Sitter du på privat nett hjemme, kan du bruke </a:t>
            </a:r>
            <a:r>
              <a:rPr lang="nb-NO" b="1" dirty="0"/>
              <a:t>VPN</a:t>
            </a:r>
            <a:r>
              <a:rPr lang="nb-NO" dirty="0"/>
              <a:t> for å få tilgang.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/>
              <a:t>Clinical</a:t>
            </a:r>
            <a:r>
              <a:rPr lang="nb-NO" b="1" dirty="0"/>
              <a:t> Key Student </a:t>
            </a:r>
            <a:r>
              <a:rPr lang="nb-NO" dirty="0"/>
              <a:t>krever pålogging. Du må opprette en personlig bruker mens du er på NTNU-nettet og denne må alltid brukes. Påloggingen gir imidlertid tilgang selv om du ikke er på NTNU-nettet.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/>
              <a:t>MedOne </a:t>
            </a:r>
            <a:r>
              <a:rPr lang="nb-NO" b="1" dirty="0" err="1"/>
              <a:t>Education</a:t>
            </a:r>
            <a:r>
              <a:rPr lang="nb-NO" b="1" dirty="0"/>
              <a:t> </a:t>
            </a:r>
            <a:r>
              <a:rPr lang="nb-NO" dirty="0"/>
              <a:t>kan brukes uten pålogging, men lager du en personlig bruker kan denne brukes til å få tilgang til e-bøkene utenom NTNU-nettet.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laste ned </a:t>
            </a:r>
            <a:r>
              <a:rPr lang="nb-NO" b="1" dirty="0"/>
              <a:t>apper</a:t>
            </a:r>
            <a:r>
              <a:rPr lang="nb-NO" dirty="0"/>
              <a:t> som gir tilgang til våre </a:t>
            </a:r>
            <a:r>
              <a:rPr lang="nb-NO" dirty="0" err="1"/>
              <a:t>ebok</a:t>
            </a:r>
            <a:r>
              <a:rPr lang="nb-NO" dirty="0"/>
              <a:t>-plattformer på mobil og nettbrett. Din personlige pålogging gir deretter tilgang til innholdet.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0A835F2-875F-4E66-990C-3B51ECD75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7" y="4740556"/>
            <a:ext cx="2116241" cy="14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7D5224C-1F93-47B9-A504-6265830AEB0C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E-BØKER: DEMO AV BRUK AV EBØKER I CLINICAL KEY EDUCATION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5EFCE3-8D96-4D79-AC64-3ECC4852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96146"/>
            <a:ext cx="5728644" cy="53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DBE7D03-31BF-4B27-AD0D-81418A50CE99}"/>
              </a:ext>
            </a:extLst>
          </p:cNvPr>
          <p:cNvSpPr txBox="1"/>
          <p:nvPr/>
        </p:nvSpPr>
        <p:spPr>
          <a:xfrm>
            <a:off x="755576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ANATOMIRESSURSER: HVOR FINNER DU DEM OG HVORDAN FÅR DU TILGANG?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E809535-8A92-4855-AEAC-6BD5F549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578588" cy="185904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6670AEF-EBC3-4516-B194-764BA50FDBD3}"/>
              </a:ext>
            </a:extLst>
          </p:cNvPr>
          <p:cNvSpPr txBox="1"/>
          <p:nvPr/>
        </p:nvSpPr>
        <p:spPr>
          <a:xfrm>
            <a:off x="911430" y="378904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Fagsiden for medisin og helse har en egen inngang til våre anatomiressurser på nett. Tilgang til disse krever at du er tilkoblet NTNU- eller St. Olavsnettet, enten direkte på campus, eller via VPN på andre nett. Visible Body er også tilgjengelig som app på mobil og nettbrett.</a:t>
            </a:r>
          </a:p>
          <a:p>
            <a:endParaRPr lang="nb-NO" dirty="0"/>
          </a:p>
          <a:p>
            <a:r>
              <a:rPr lang="nb-NO" b="1" dirty="0"/>
              <a:t>https://www.ntnu.no/blogger/ub-mh/</a:t>
            </a:r>
          </a:p>
        </p:txBody>
      </p:sp>
    </p:spTree>
    <p:extLst>
      <p:ext uri="{BB962C8B-B14F-4D97-AF65-F5344CB8AC3E}">
        <p14:creationId xmlns:p14="http://schemas.microsoft.com/office/powerpoint/2010/main" val="613224219"/>
      </p:ext>
    </p:extLst>
  </p:cSld>
  <p:clrMapOvr>
    <a:masterClrMapping/>
  </p:clrMapOvr>
</p:sld>
</file>

<file path=ppt/theme/theme1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TNU_liggende">
  <a:themeElements>
    <a:clrScheme name="NTNU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TNU_liggen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TNU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NU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Skjermfremvisning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Times</vt:lpstr>
      <vt:lpstr>1_Egendefinert utforming</vt:lpstr>
      <vt:lpstr>Egendefinert utforming</vt:lpstr>
      <vt:lpstr>NTNU_liggende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Ove Rein</dc:creator>
  <cp:lastModifiedBy>Jan Ove Rein</cp:lastModifiedBy>
  <cp:revision>59</cp:revision>
  <cp:lastPrinted>2018-08-22T08:29:22Z</cp:lastPrinted>
  <dcterms:created xsi:type="dcterms:W3CDTF">2013-08-26T07:49:02Z</dcterms:created>
  <dcterms:modified xsi:type="dcterms:W3CDTF">2020-08-24T08:18:47Z</dcterms:modified>
</cp:coreProperties>
</file>