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635F65-BBAC-40BD-A069-7D01B80BCAD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F83DA60-7D66-4987-AD20-F43FA792A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A7AC368-49E8-46D3-97A8-D7C9BFFF1F37}"/>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5" name="Plassholder for bunntekst 4">
            <a:extLst>
              <a:ext uri="{FF2B5EF4-FFF2-40B4-BE49-F238E27FC236}">
                <a16:creationId xmlns:a16="http://schemas.microsoft.com/office/drawing/2014/main" id="{1EE8AF08-3F03-4F1C-8E60-B30489A1066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777FD1C-22D5-46F5-A7A6-6CF7DF9A3357}"/>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155517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7281F3-BC05-45BB-B4D4-B85992262EE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B9AD6A6-8169-4BC6-B943-B34F0A0EC11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38F9F08-40DF-437E-95B1-3FD71EC58D84}"/>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5" name="Plassholder for bunntekst 4">
            <a:extLst>
              <a:ext uri="{FF2B5EF4-FFF2-40B4-BE49-F238E27FC236}">
                <a16:creationId xmlns:a16="http://schemas.microsoft.com/office/drawing/2014/main" id="{2DD42C00-605F-4EBE-B265-490C5BD91A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059639-2074-440A-8106-48BCCB36E8EB}"/>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304361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5F0CE27-4DE9-4108-8DF0-5B2895EA404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AE3E4EB-4B5C-41A4-9922-2F02BCC4B85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DFA894D-F273-4BAC-89A3-A414D0F246B7}"/>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5" name="Plassholder for bunntekst 4">
            <a:extLst>
              <a:ext uri="{FF2B5EF4-FFF2-40B4-BE49-F238E27FC236}">
                <a16:creationId xmlns:a16="http://schemas.microsoft.com/office/drawing/2014/main" id="{1545E7CF-7DC1-4CEE-B315-C332706453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52ECB11-182E-4C88-8EF8-ADD52786BCF5}"/>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268319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17BF33-551B-4000-A994-782955DBBCF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B4881DB-9088-4EDD-9AC7-64A56D973D4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1FA8E27-0631-4CC1-895E-40968C80AC9F}"/>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5" name="Plassholder for bunntekst 4">
            <a:extLst>
              <a:ext uri="{FF2B5EF4-FFF2-40B4-BE49-F238E27FC236}">
                <a16:creationId xmlns:a16="http://schemas.microsoft.com/office/drawing/2014/main" id="{8DEDC158-464D-4D65-AC85-9D6A070B724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C580631-A1B4-43A5-AF75-7B183079B62F}"/>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154459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1E379D-EB31-4739-944C-C5B763BCD0E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F55DEC4-D331-4FB9-9E8B-AE3B07DF9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BC14672-61BB-4F39-9812-0DD017F20EB7}"/>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5" name="Plassholder for bunntekst 4">
            <a:extLst>
              <a:ext uri="{FF2B5EF4-FFF2-40B4-BE49-F238E27FC236}">
                <a16:creationId xmlns:a16="http://schemas.microsoft.com/office/drawing/2014/main" id="{6008661A-006E-4D2F-9887-3D5ECF7873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DB85BC-FC20-41E6-BD6E-E00B527AB010}"/>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207231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2233EC-0559-4849-AFFA-392DACD04B4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9DD990A-BEBA-4243-85AD-8F218F5909D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E7F0232-A250-4E20-90CE-43143B28172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1157A83-7FB6-48B9-A83F-F69519DCB909}"/>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6" name="Plassholder for bunntekst 5">
            <a:extLst>
              <a:ext uri="{FF2B5EF4-FFF2-40B4-BE49-F238E27FC236}">
                <a16:creationId xmlns:a16="http://schemas.microsoft.com/office/drawing/2014/main" id="{4F41F5B3-88FF-42CA-BADA-19FB4040E6E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1FF6323-A33F-4DDD-A27D-E9C1DCDF3794}"/>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171945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72024C-CABF-4AB0-9D2F-97BCFD11CDE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37B6238-9D0B-4E21-95CA-298F493718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901A600-D303-4F09-B3E7-EF96849927E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957729-2740-4009-A9B1-8445727C8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9CC7F96-411B-49EB-AEA0-6EC4EE4745F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6A44E37-FEE2-40AA-A2A2-2BB766AA8C79}"/>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8" name="Plassholder for bunntekst 7">
            <a:extLst>
              <a:ext uri="{FF2B5EF4-FFF2-40B4-BE49-F238E27FC236}">
                <a16:creationId xmlns:a16="http://schemas.microsoft.com/office/drawing/2014/main" id="{61C71F64-8A19-4206-8CE2-189D2B4B7E3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11F32B7-9B79-4F8F-9B11-D7BE92B07FAF}"/>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403424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B23526-182C-4A35-A202-1DF2F1EF149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DE1FC09-96F1-4A19-BE31-F125D49461D5}"/>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4" name="Plassholder for bunntekst 3">
            <a:extLst>
              <a:ext uri="{FF2B5EF4-FFF2-40B4-BE49-F238E27FC236}">
                <a16:creationId xmlns:a16="http://schemas.microsoft.com/office/drawing/2014/main" id="{06CC692D-D9E1-436A-ACC0-36D9F8EC8EB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0FC2FF6-46EC-45D7-9B15-96FF49DB2725}"/>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60791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022175-63D8-4E79-8517-387D492AD534}"/>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3" name="Plassholder for bunntekst 2">
            <a:extLst>
              <a:ext uri="{FF2B5EF4-FFF2-40B4-BE49-F238E27FC236}">
                <a16:creationId xmlns:a16="http://schemas.microsoft.com/office/drawing/2014/main" id="{EC88E850-66BF-45A6-9FBD-034D997070E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B51C117-F607-474F-BCB2-4EE0039768B1}"/>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359663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1A15A8-E65A-46FB-A158-AF1FFE9BA0D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A4C51BC-8235-4654-A48F-6EDE8DB7F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D812022-03E7-4E68-896E-6752ED978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97362AF-7F28-49F2-B69E-3D26442D142B}"/>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6" name="Plassholder for bunntekst 5">
            <a:extLst>
              <a:ext uri="{FF2B5EF4-FFF2-40B4-BE49-F238E27FC236}">
                <a16:creationId xmlns:a16="http://schemas.microsoft.com/office/drawing/2014/main" id="{41EF8D3A-BB1B-4269-A4B6-4030A537F1F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D72302B-B39C-4296-AA0E-E05128EF90B8}"/>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173864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1BE020-F071-4BF0-99C3-C392CE0766B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D0324F1-9F76-4FAA-B029-2B11F6A00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4A17F76-80AA-4336-A0AF-4E36767C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65E626B-EA9C-4FC1-895C-17DC219B3F91}"/>
              </a:ext>
            </a:extLst>
          </p:cNvPr>
          <p:cNvSpPr>
            <a:spLocks noGrp="1"/>
          </p:cNvSpPr>
          <p:nvPr>
            <p:ph type="dt" sz="half" idx="10"/>
          </p:nvPr>
        </p:nvSpPr>
        <p:spPr/>
        <p:txBody>
          <a:bodyPr/>
          <a:lstStyle/>
          <a:p>
            <a:fld id="{BD9BE3E2-3981-4432-B7D2-CCA6A419DD86}" type="datetimeFigureOut">
              <a:rPr lang="nb-NO" smtClean="0"/>
              <a:t>05.10.2021</a:t>
            </a:fld>
            <a:endParaRPr lang="nb-NO"/>
          </a:p>
        </p:txBody>
      </p:sp>
      <p:sp>
        <p:nvSpPr>
          <p:cNvPr id="6" name="Plassholder for bunntekst 5">
            <a:extLst>
              <a:ext uri="{FF2B5EF4-FFF2-40B4-BE49-F238E27FC236}">
                <a16:creationId xmlns:a16="http://schemas.microsoft.com/office/drawing/2014/main" id="{75C7D344-BBBE-44B4-B7EF-95D406C8471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10E7886-16BB-44C2-9200-7A90FD47A240}"/>
              </a:ext>
            </a:extLst>
          </p:cNvPr>
          <p:cNvSpPr>
            <a:spLocks noGrp="1"/>
          </p:cNvSpPr>
          <p:nvPr>
            <p:ph type="sldNum" sz="quarter" idx="12"/>
          </p:nvPr>
        </p:nvSpPr>
        <p:spPr/>
        <p:txBody>
          <a:bodyPr/>
          <a:lstStyle/>
          <a:p>
            <a:fld id="{F0171430-D2B9-40AA-A7A7-BAC564A78197}" type="slidenum">
              <a:rPr lang="nb-NO" smtClean="0"/>
              <a:t>‹#›</a:t>
            </a:fld>
            <a:endParaRPr lang="nb-NO"/>
          </a:p>
        </p:txBody>
      </p:sp>
    </p:spTree>
    <p:extLst>
      <p:ext uri="{BB962C8B-B14F-4D97-AF65-F5344CB8AC3E}">
        <p14:creationId xmlns:p14="http://schemas.microsoft.com/office/powerpoint/2010/main" val="383795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E1A785-349A-4032-943B-F1246849B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EAF279C-C296-4386-8E05-0638BFA36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9D0772C-8279-48B0-8573-CC7164197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E3E2-3981-4432-B7D2-CCA6A419DD86}" type="datetimeFigureOut">
              <a:rPr lang="nb-NO" smtClean="0"/>
              <a:t>05.10.2021</a:t>
            </a:fld>
            <a:endParaRPr lang="nb-NO"/>
          </a:p>
        </p:txBody>
      </p:sp>
      <p:sp>
        <p:nvSpPr>
          <p:cNvPr id="5" name="Plassholder for bunntekst 4">
            <a:extLst>
              <a:ext uri="{FF2B5EF4-FFF2-40B4-BE49-F238E27FC236}">
                <a16:creationId xmlns:a16="http://schemas.microsoft.com/office/drawing/2014/main" id="{B3AF2E30-10F9-4F18-A91D-CA185BBAF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AAB41AF-131F-4B3D-9456-B87C55B64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71430-D2B9-40AA-A7A7-BAC564A78197}" type="slidenum">
              <a:rPr lang="nb-NO" smtClean="0"/>
              <a:t>‹#›</a:t>
            </a:fld>
            <a:endParaRPr lang="nb-NO"/>
          </a:p>
        </p:txBody>
      </p:sp>
    </p:spTree>
    <p:extLst>
      <p:ext uri="{BB962C8B-B14F-4D97-AF65-F5344CB8AC3E}">
        <p14:creationId xmlns:p14="http://schemas.microsoft.com/office/powerpoint/2010/main" val="104752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n.lifeder.com/most-carbon-dioxide-carried-body-tissues-lungs/" TargetMode="External"/><Relationship Id="rId7" Type="http://schemas.openxmlformats.org/officeDocument/2006/relationships/image" Target="../media/image2.png"/><Relationship Id="rId2" Type="http://schemas.openxmlformats.org/officeDocument/2006/relationships/hyperlink" Target="https://www.menti.com/"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doi.org/10.1371/journal.pone.0238983" TargetMode="External"/><Relationship Id="rId4" Type="http://schemas.openxmlformats.org/officeDocument/2006/relationships/hyperlink" Target="http://roentgenrayreader.blogspot.com/2010/08/terminal-ductal-lobular-unit.html"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7759/cureus.8207"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04123993-6187-4805-B032-7C7243D6DB24}"/>
              </a:ext>
            </a:extLst>
          </p:cNvPr>
          <p:cNvSpPr txBox="1"/>
          <p:nvPr/>
        </p:nvSpPr>
        <p:spPr>
          <a:xfrm>
            <a:off x="156755" y="32514"/>
            <a:ext cx="11843656" cy="646331"/>
          </a:xfrm>
          <a:prstGeom prst="rect">
            <a:avLst/>
          </a:prstGeom>
          <a:noFill/>
        </p:spPr>
        <p:txBody>
          <a:bodyPr wrap="square" rtlCol="0">
            <a:spAutoFit/>
          </a:bodyPr>
          <a:lstStyle/>
          <a:p>
            <a:pPr algn="ctr"/>
            <a:r>
              <a:rPr lang="en-US" b="1" dirty="0"/>
              <a:t>COPYRIGHT AND SCIENTIFIC PUBLISHING</a:t>
            </a:r>
            <a:br>
              <a:rPr lang="en-US" b="1" dirty="0"/>
            </a:br>
            <a:r>
              <a:rPr lang="en-US" b="1" dirty="0">
                <a:solidFill>
                  <a:prstClr val="black"/>
                </a:solidFill>
                <a:latin typeface="Arial"/>
                <a:ea typeface="+mj-ea"/>
                <a:cs typeface="Arial"/>
              </a:rPr>
              <a:t>SMED8007 – Exercises and links</a:t>
            </a:r>
            <a:endParaRPr lang="en-US" b="1" dirty="0"/>
          </a:p>
        </p:txBody>
      </p:sp>
      <p:sp>
        <p:nvSpPr>
          <p:cNvPr id="5" name="TekstSylinder 4">
            <a:extLst>
              <a:ext uri="{FF2B5EF4-FFF2-40B4-BE49-F238E27FC236}">
                <a16:creationId xmlns:a16="http://schemas.microsoft.com/office/drawing/2014/main" id="{BC063F75-24C5-45F8-A590-2A93E4C29F2D}"/>
              </a:ext>
            </a:extLst>
          </p:cNvPr>
          <p:cNvSpPr txBox="1"/>
          <p:nvPr/>
        </p:nvSpPr>
        <p:spPr>
          <a:xfrm>
            <a:off x="298580" y="989045"/>
            <a:ext cx="9937102" cy="5632311"/>
          </a:xfrm>
          <a:prstGeom prst="rect">
            <a:avLst/>
          </a:prstGeom>
          <a:noFill/>
        </p:spPr>
        <p:txBody>
          <a:bodyPr wrap="square" rtlCol="0">
            <a:spAutoFit/>
          </a:bodyPr>
          <a:lstStyle/>
          <a:p>
            <a:r>
              <a:rPr lang="en-US" b="1" dirty="0">
                <a:hlinkClick r:id="rId2"/>
              </a:rPr>
              <a:t>https://www.menti.com/</a:t>
            </a:r>
            <a:r>
              <a:rPr lang="en-US" b="1" dirty="0"/>
              <a:t>		Use this code: </a:t>
            </a:r>
            <a:r>
              <a:rPr lang="nb-NO" b="1" dirty="0">
                <a:solidFill>
                  <a:srgbClr val="FF0000"/>
                </a:solidFill>
              </a:rPr>
              <a:t>8755 3021</a:t>
            </a:r>
            <a:br>
              <a:rPr lang="en-US" b="1" dirty="0"/>
            </a:br>
            <a:endParaRPr lang="en-US" b="1" dirty="0"/>
          </a:p>
          <a:p>
            <a:endParaRPr lang="en-US" b="1" dirty="0"/>
          </a:p>
          <a:p>
            <a:endParaRPr lang="en-US" b="1" dirty="0"/>
          </a:p>
          <a:p>
            <a:r>
              <a:rPr lang="en-US" b="1" dirty="0"/>
              <a:t>Exercise 1: Link: </a:t>
            </a:r>
            <a:r>
              <a:rPr lang="en-US" b="1" dirty="0">
                <a:hlinkClick r:id="rId3"/>
              </a:rPr>
              <a:t>https://en.lifeder.com/most-carbon-dioxide-carried-body-tissues-lungs/</a:t>
            </a:r>
            <a:br>
              <a:rPr lang="en-US" b="1" dirty="0"/>
            </a:br>
            <a:r>
              <a:rPr lang="en-US" dirty="0"/>
              <a:t>Can you use this figure in your thesis this without permission? Are you allowed to use this figure in a journal article?</a:t>
            </a:r>
          </a:p>
          <a:p>
            <a:endParaRPr lang="en-US" b="1" dirty="0"/>
          </a:p>
          <a:p>
            <a:endParaRPr lang="en-US" b="1" dirty="0"/>
          </a:p>
          <a:p>
            <a:r>
              <a:rPr lang="en-US" b="1" dirty="0"/>
              <a:t>Exercise 2: Link: </a:t>
            </a:r>
            <a:r>
              <a:rPr lang="en-US" b="1" dirty="0">
                <a:hlinkClick r:id="rId4"/>
              </a:rPr>
              <a:t>http://roentgenrayreader.blogspot.com/2010/08/terminal-ductal-lobular-unit.html</a:t>
            </a:r>
            <a:br>
              <a:rPr lang="en-US" b="1" dirty="0"/>
            </a:br>
            <a:r>
              <a:rPr lang="en-US" dirty="0"/>
              <a:t>Are you allowed to use this figure in a research article you want to publish or in the body text of your PhD-thesis without asking for permission?</a:t>
            </a:r>
            <a:endParaRPr lang="en-US" b="1" dirty="0"/>
          </a:p>
          <a:p>
            <a:r>
              <a:rPr lang="en-US" b="1" dirty="0"/>
              <a:t> </a:t>
            </a:r>
          </a:p>
          <a:p>
            <a:endParaRPr lang="en-US" b="1" dirty="0"/>
          </a:p>
          <a:p>
            <a:r>
              <a:rPr lang="en-US" b="1" dirty="0"/>
              <a:t>Exercise 3: Link: </a:t>
            </a:r>
            <a:r>
              <a:rPr lang="en-US" b="1" dirty="0">
                <a:hlinkClick r:id="rId5"/>
              </a:rPr>
              <a:t>https://doi.org/10.1371/journal.pone.0238983</a:t>
            </a:r>
            <a:br>
              <a:rPr lang="en-US" b="1" dirty="0"/>
            </a:br>
            <a:r>
              <a:rPr lang="en-US" dirty="0"/>
              <a:t>Are you allowed to use this figure found in an article in a research article you want to publish or in the body text of your PhD-thesis ("kappa") without asking for permission? Can you edit the figure to add extra content/information?</a:t>
            </a:r>
            <a:br>
              <a:rPr lang="en-US" b="1" dirty="0"/>
            </a:br>
            <a:endParaRPr lang="en-US" b="1" dirty="0"/>
          </a:p>
          <a:p>
            <a:endParaRPr lang="en-US" b="1" dirty="0"/>
          </a:p>
        </p:txBody>
      </p:sp>
      <p:pic>
        <p:nvPicPr>
          <p:cNvPr id="7" name="Bilde 6">
            <a:extLst>
              <a:ext uri="{FF2B5EF4-FFF2-40B4-BE49-F238E27FC236}">
                <a16:creationId xmlns:a16="http://schemas.microsoft.com/office/drawing/2014/main" id="{9E79D67C-591B-4596-AD43-46BCBD8C4476}"/>
              </a:ext>
            </a:extLst>
          </p:cNvPr>
          <p:cNvPicPr>
            <a:picLocks noChangeAspect="1"/>
          </p:cNvPicPr>
          <p:nvPr/>
        </p:nvPicPr>
        <p:blipFill>
          <a:blip r:embed="rId6"/>
          <a:stretch>
            <a:fillRect/>
          </a:stretch>
        </p:blipFill>
        <p:spPr>
          <a:xfrm>
            <a:off x="9900410" y="838043"/>
            <a:ext cx="2295358" cy="923645"/>
          </a:xfrm>
          <a:prstGeom prst="rect">
            <a:avLst/>
          </a:prstGeom>
        </p:spPr>
      </p:pic>
      <p:pic>
        <p:nvPicPr>
          <p:cNvPr id="9" name="Bilde 8">
            <a:extLst>
              <a:ext uri="{FF2B5EF4-FFF2-40B4-BE49-F238E27FC236}">
                <a16:creationId xmlns:a16="http://schemas.microsoft.com/office/drawing/2014/main" id="{59AEEE10-5799-4349-813F-9BC75C2E6BDF}"/>
              </a:ext>
            </a:extLst>
          </p:cNvPr>
          <p:cNvPicPr>
            <a:picLocks noChangeAspect="1"/>
          </p:cNvPicPr>
          <p:nvPr/>
        </p:nvPicPr>
        <p:blipFill>
          <a:blip r:embed="rId7"/>
          <a:stretch>
            <a:fillRect/>
          </a:stretch>
        </p:blipFill>
        <p:spPr>
          <a:xfrm>
            <a:off x="9897141" y="2103196"/>
            <a:ext cx="2194376" cy="1170704"/>
          </a:xfrm>
          <a:prstGeom prst="rect">
            <a:avLst/>
          </a:prstGeom>
        </p:spPr>
      </p:pic>
      <p:pic>
        <p:nvPicPr>
          <p:cNvPr id="11" name="Bilde 10">
            <a:extLst>
              <a:ext uri="{FF2B5EF4-FFF2-40B4-BE49-F238E27FC236}">
                <a16:creationId xmlns:a16="http://schemas.microsoft.com/office/drawing/2014/main" id="{D58C5F4A-44FE-4835-9B67-10D563401CC8}"/>
              </a:ext>
            </a:extLst>
          </p:cNvPr>
          <p:cNvPicPr>
            <a:picLocks noChangeAspect="1"/>
          </p:cNvPicPr>
          <p:nvPr/>
        </p:nvPicPr>
        <p:blipFill>
          <a:blip r:embed="rId8"/>
          <a:stretch>
            <a:fillRect/>
          </a:stretch>
        </p:blipFill>
        <p:spPr>
          <a:xfrm>
            <a:off x="10043019" y="3429000"/>
            <a:ext cx="1709957" cy="1258669"/>
          </a:xfrm>
          <a:prstGeom prst="rect">
            <a:avLst/>
          </a:prstGeom>
        </p:spPr>
      </p:pic>
      <p:pic>
        <p:nvPicPr>
          <p:cNvPr id="13" name="Bilde 12">
            <a:extLst>
              <a:ext uri="{FF2B5EF4-FFF2-40B4-BE49-F238E27FC236}">
                <a16:creationId xmlns:a16="http://schemas.microsoft.com/office/drawing/2014/main" id="{77A24327-6BAC-4191-BEB1-6F7A5C7ADBCE}"/>
              </a:ext>
            </a:extLst>
          </p:cNvPr>
          <p:cNvPicPr>
            <a:picLocks noChangeAspect="1"/>
          </p:cNvPicPr>
          <p:nvPr/>
        </p:nvPicPr>
        <p:blipFill>
          <a:blip r:embed="rId9"/>
          <a:stretch>
            <a:fillRect/>
          </a:stretch>
        </p:blipFill>
        <p:spPr>
          <a:xfrm>
            <a:off x="9898654" y="4941394"/>
            <a:ext cx="2229487" cy="1033933"/>
          </a:xfrm>
          <a:prstGeom prst="rect">
            <a:avLst/>
          </a:prstGeom>
        </p:spPr>
      </p:pic>
    </p:spTree>
    <p:extLst>
      <p:ext uri="{BB962C8B-B14F-4D97-AF65-F5344CB8AC3E}">
        <p14:creationId xmlns:p14="http://schemas.microsoft.com/office/powerpoint/2010/main" val="169555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04123993-6187-4805-B032-7C7243D6DB24}"/>
              </a:ext>
            </a:extLst>
          </p:cNvPr>
          <p:cNvSpPr txBox="1"/>
          <p:nvPr/>
        </p:nvSpPr>
        <p:spPr>
          <a:xfrm>
            <a:off x="156755" y="32514"/>
            <a:ext cx="11843656" cy="646331"/>
          </a:xfrm>
          <a:prstGeom prst="rect">
            <a:avLst/>
          </a:prstGeom>
          <a:noFill/>
        </p:spPr>
        <p:txBody>
          <a:bodyPr wrap="square" rtlCol="0">
            <a:spAutoFit/>
          </a:bodyPr>
          <a:lstStyle/>
          <a:p>
            <a:pPr algn="ctr"/>
            <a:r>
              <a:rPr lang="en-US" b="1" dirty="0"/>
              <a:t>COPYRIGHT AND SCIENTIFIC PUBLISHING</a:t>
            </a:r>
            <a:br>
              <a:rPr lang="en-US" b="1" dirty="0"/>
            </a:br>
            <a:r>
              <a:rPr lang="en-US" b="1" dirty="0">
                <a:solidFill>
                  <a:prstClr val="black"/>
                </a:solidFill>
                <a:latin typeface="Arial"/>
                <a:ea typeface="+mj-ea"/>
                <a:cs typeface="Arial"/>
              </a:rPr>
              <a:t>SMED8007 – Exercises and links</a:t>
            </a:r>
            <a:endParaRPr lang="en-US" b="1" dirty="0"/>
          </a:p>
        </p:txBody>
      </p:sp>
      <p:sp>
        <p:nvSpPr>
          <p:cNvPr id="5" name="TekstSylinder 4">
            <a:extLst>
              <a:ext uri="{FF2B5EF4-FFF2-40B4-BE49-F238E27FC236}">
                <a16:creationId xmlns:a16="http://schemas.microsoft.com/office/drawing/2014/main" id="{BC063F75-24C5-45F8-A590-2A93E4C29F2D}"/>
              </a:ext>
            </a:extLst>
          </p:cNvPr>
          <p:cNvSpPr txBox="1"/>
          <p:nvPr/>
        </p:nvSpPr>
        <p:spPr>
          <a:xfrm>
            <a:off x="298580" y="989045"/>
            <a:ext cx="9290037" cy="3416320"/>
          </a:xfrm>
          <a:prstGeom prst="rect">
            <a:avLst/>
          </a:prstGeom>
          <a:noFill/>
        </p:spPr>
        <p:txBody>
          <a:bodyPr wrap="square" rtlCol="0">
            <a:spAutoFit/>
          </a:bodyPr>
          <a:lstStyle/>
          <a:p>
            <a:r>
              <a:rPr lang="en-US" b="1" dirty="0"/>
              <a:t>Exercise 4: Link: </a:t>
            </a:r>
            <a:r>
              <a:rPr lang="en-US" b="1" dirty="0">
                <a:hlinkClick r:id="rId2"/>
              </a:rPr>
              <a:t>https://doi.org/10.7759/cureus.8207</a:t>
            </a:r>
            <a:br>
              <a:rPr lang="en-US" b="1" dirty="0"/>
            </a:br>
            <a:r>
              <a:rPr lang="en-US" dirty="0"/>
              <a:t>You have found this figure in a recent article in </a:t>
            </a:r>
            <a:r>
              <a:rPr lang="en-US" dirty="0" err="1"/>
              <a:t>Cureus</a:t>
            </a:r>
            <a:r>
              <a:rPr lang="en-US" dirty="0"/>
              <a:t>. Are you allowed to use it in a research article you want to publish or in the body text of your PhD-thesis ("kappa") without asking for permission? Can you edit the figure to add extra content/ information?</a:t>
            </a:r>
          </a:p>
          <a:p>
            <a:br>
              <a:rPr lang="en-US" dirty="0"/>
            </a:br>
            <a:endParaRPr lang="en-US" dirty="0"/>
          </a:p>
          <a:p>
            <a:endParaRPr lang="en-US" dirty="0"/>
          </a:p>
          <a:p>
            <a:endParaRPr lang="en-US" b="1" dirty="0"/>
          </a:p>
          <a:p>
            <a:r>
              <a:rPr lang="en-US" b="1" dirty="0"/>
              <a:t>Exercise 5:</a:t>
            </a:r>
            <a:br>
              <a:rPr lang="en-US" b="1" dirty="0"/>
            </a:br>
            <a:r>
              <a:rPr lang="en-US" dirty="0"/>
              <a:t>You are preparing your trial lecture on adverse effects of smoking in men for the thesis defense and want to use the picture below as an illustration in the presentation. Is this possible without permission from the copyright holder?</a:t>
            </a:r>
          </a:p>
        </p:txBody>
      </p:sp>
      <p:pic>
        <p:nvPicPr>
          <p:cNvPr id="15" name="Bilde 14">
            <a:extLst>
              <a:ext uri="{FF2B5EF4-FFF2-40B4-BE49-F238E27FC236}">
                <a16:creationId xmlns:a16="http://schemas.microsoft.com/office/drawing/2014/main" id="{79ED9162-DAAA-4C15-A1B9-AA064D6BF0F6}"/>
              </a:ext>
            </a:extLst>
          </p:cNvPr>
          <p:cNvPicPr>
            <a:picLocks noChangeAspect="1"/>
          </p:cNvPicPr>
          <p:nvPr/>
        </p:nvPicPr>
        <p:blipFill>
          <a:blip r:embed="rId3"/>
          <a:stretch>
            <a:fillRect/>
          </a:stretch>
        </p:blipFill>
        <p:spPr>
          <a:xfrm>
            <a:off x="9254454" y="989045"/>
            <a:ext cx="2823938" cy="2329110"/>
          </a:xfrm>
          <a:prstGeom prst="rect">
            <a:avLst/>
          </a:prstGeom>
        </p:spPr>
      </p:pic>
      <p:pic>
        <p:nvPicPr>
          <p:cNvPr id="17" name="Bilde 16">
            <a:extLst>
              <a:ext uri="{FF2B5EF4-FFF2-40B4-BE49-F238E27FC236}">
                <a16:creationId xmlns:a16="http://schemas.microsoft.com/office/drawing/2014/main" id="{D861CDAB-3834-495E-9C36-D9CCF0D259F3}"/>
              </a:ext>
            </a:extLst>
          </p:cNvPr>
          <p:cNvPicPr>
            <a:picLocks noChangeAspect="1"/>
          </p:cNvPicPr>
          <p:nvPr/>
        </p:nvPicPr>
        <p:blipFill>
          <a:blip r:embed="rId4"/>
          <a:stretch>
            <a:fillRect/>
          </a:stretch>
        </p:blipFill>
        <p:spPr>
          <a:xfrm>
            <a:off x="298580" y="4405365"/>
            <a:ext cx="6608785" cy="1886571"/>
          </a:xfrm>
          <a:prstGeom prst="rect">
            <a:avLst/>
          </a:prstGeom>
        </p:spPr>
      </p:pic>
    </p:spTree>
    <p:extLst>
      <p:ext uri="{BB962C8B-B14F-4D97-AF65-F5344CB8AC3E}">
        <p14:creationId xmlns:p14="http://schemas.microsoft.com/office/powerpoint/2010/main" val="32372644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Words>
  <Application>Microsoft Office PowerPoint</Application>
  <PresentationFormat>Widescreen</PresentationFormat>
  <Paragraphs>17</Paragraphs>
  <Slides>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vt:i4>
      </vt:variant>
    </vt:vector>
  </HeadingPairs>
  <TitlesOfParts>
    <vt:vector size="6" baseType="lpstr">
      <vt:lpstr>Arial</vt:lpstr>
      <vt:lpstr>Calibri</vt:lpstr>
      <vt:lpstr>Calibri Light</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Jan Ove Rein</dc:creator>
  <cp:lastModifiedBy>Jan Ove Rein</cp:lastModifiedBy>
  <cp:revision>8</cp:revision>
  <dcterms:created xsi:type="dcterms:W3CDTF">2021-04-18T08:29:24Z</dcterms:created>
  <dcterms:modified xsi:type="dcterms:W3CDTF">2021-10-05T08:24:40Z</dcterms:modified>
</cp:coreProperties>
</file>