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310" r:id="rId2"/>
    <p:sldId id="284" r:id="rId3"/>
    <p:sldId id="285" r:id="rId4"/>
    <p:sldId id="286" r:id="rId5"/>
    <p:sldId id="287" r:id="rId6"/>
    <p:sldId id="311" r:id="rId7"/>
    <p:sldId id="306" r:id="rId8"/>
    <p:sldId id="277" r:id="rId9"/>
    <p:sldId id="307" r:id="rId10"/>
    <p:sldId id="308" r:id="rId11"/>
    <p:sldId id="309" r:id="rId12"/>
  </p:sldIdLst>
  <p:sldSz cx="9144000" cy="5143500" type="screen16x9"/>
  <p:notesSz cx="6797675" cy="9926638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 Ove Rein" initials="JOR" lastIdx="1" clrIdx="0">
    <p:extLst>
      <p:ext uri="{19B8F6BF-5375-455C-9EA6-DF929625EA0E}">
        <p15:presenceInfo xmlns:p15="http://schemas.microsoft.com/office/powerpoint/2012/main" userId="S-1-5-21-3959417778-1711865379-3952174976-37473" providerId="AD"/>
      </p:ext>
    </p:extLst>
  </p:cmAuthor>
  <p:cmAuthor id="2" name="Jan Ove Rein" initials="JOR [2]" lastIdx="2" clrIdx="1">
    <p:extLst>
      <p:ext uri="{19B8F6BF-5375-455C-9EA6-DF929625EA0E}">
        <p15:presenceInfo xmlns:p15="http://schemas.microsoft.com/office/powerpoint/2012/main" userId="S::janove@ntnu.no::b62d05d9-ec29-44f7-b8f5-ef1dd515d5b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8A7"/>
    <a:srgbClr val="FF5050"/>
    <a:srgbClr val="0D3475"/>
    <a:srgbClr val="BBA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456" y="13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3E9549-3F04-468A-9E84-B1B55271B252}" type="datetimeFigureOut">
              <a:rPr lang="nb-NO" smtClean="0"/>
              <a:t>05.10.2021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FC0E7-F3D8-4D2E-8FEC-0120014512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9035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Brun</a:t>
            </a:r>
            <a:r>
              <a:rPr lang="en-US" dirty="0"/>
              <a:t>, V.H., </a:t>
            </a:r>
            <a:r>
              <a:rPr lang="en-US" dirty="0" err="1"/>
              <a:t>Otnass</a:t>
            </a:r>
            <a:r>
              <a:rPr lang="en-US" dirty="0"/>
              <a:t>, M.K., </a:t>
            </a:r>
            <a:r>
              <a:rPr lang="en-US" dirty="0" err="1"/>
              <a:t>Molden</a:t>
            </a:r>
            <a:r>
              <a:rPr lang="en-US" dirty="0"/>
              <a:t>, S., </a:t>
            </a:r>
            <a:r>
              <a:rPr lang="en-US" dirty="0" err="1"/>
              <a:t>Steffenach</a:t>
            </a:r>
            <a:r>
              <a:rPr lang="en-US" dirty="0"/>
              <a:t>, H.A., Witter, M.P</a:t>
            </a:r>
          </a:p>
          <a:p>
            <a:r>
              <a:rPr lang="en-US" dirty="0"/>
              <a:t>., Moser, M.B., and Moser, </a:t>
            </a:r>
          </a:p>
          <a:p>
            <a:r>
              <a:rPr lang="en-US" dirty="0"/>
              <a:t>E.I.  (2002).  Place  cells  and  place  recognition  maintained  by  direct  </a:t>
            </a:r>
            <a:r>
              <a:rPr lang="en-US" dirty="0" err="1"/>
              <a:t>entorhinal</a:t>
            </a:r>
            <a:endParaRPr lang="en-US" dirty="0"/>
          </a:p>
          <a:p>
            <a:r>
              <a:rPr lang="en-US" dirty="0"/>
              <a:t>-</a:t>
            </a:r>
          </a:p>
          <a:p>
            <a:r>
              <a:rPr lang="en-US" dirty="0"/>
              <a:t>hippocampal </a:t>
            </a:r>
          </a:p>
          <a:p>
            <a:r>
              <a:rPr lang="en-US" dirty="0"/>
              <a:t>circuitry. Science</a:t>
            </a:r>
          </a:p>
          <a:p>
            <a:r>
              <a:rPr lang="en-US" dirty="0"/>
              <a:t>296</a:t>
            </a:r>
          </a:p>
          <a:p>
            <a:r>
              <a:rPr lang="en-US" dirty="0"/>
              <a:t>, 2243</a:t>
            </a:r>
          </a:p>
          <a:p>
            <a:r>
              <a:rPr lang="en-US" dirty="0"/>
              <a:t>-</a:t>
            </a:r>
          </a:p>
          <a:p>
            <a:r>
              <a:rPr lang="en-US" dirty="0"/>
              <a:t>2246.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214D2-E6F0-46E0-AF70-964EB29CB44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479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Brun</a:t>
            </a:r>
            <a:r>
              <a:rPr lang="en-US" dirty="0"/>
              <a:t>, V.H., </a:t>
            </a:r>
            <a:r>
              <a:rPr lang="en-US" dirty="0" err="1"/>
              <a:t>Otnass</a:t>
            </a:r>
            <a:r>
              <a:rPr lang="en-US" dirty="0"/>
              <a:t>, M.K., </a:t>
            </a:r>
            <a:r>
              <a:rPr lang="en-US" dirty="0" err="1"/>
              <a:t>Molden</a:t>
            </a:r>
            <a:r>
              <a:rPr lang="en-US" dirty="0"/>
              <a:t>, S., </a:t>
            </a:r>
            <a:r>
              <a:rPr lang="en-US" dirty="0" err="1"/>
              <a:t>Steffenach</a:t>
            </a:r>
            <a:r>
              <a:rPr lang="en-US" dirty="0"/>
              <a:t>, H.A., Witter, M.P</a:t>
            </a:r>
          </a:p>
          <a:p>
            <a:r>
              <a:rPr lang="en-US" dirty="0"/>
              <a:t>., Moser, M.B., and Moser, </a:t>
            </a:r>
          </a:p>
          <a:p>
            <a:r>
              <a:rPr lang="en-US" dirty="0"/>
              <a:t>E.I.  (2002).  Place  cells  and  place  recognition  maintained  by  direct  </a:t>
            </a:r>
            <a:r>
              <a:rPr lang="en-US" dirty="0" err="1"/>
              <a:t>entorhinal</a:t>
            </a:r>
            <a:endParaRPr lang="en-US" dirty="0"/>
          </a:p>
          <a:p>
            <a:r>
              <a:rPr lang="en-US" dirty="0"/>
              <a:t>-</a:t>
            </a:r>
          </a:p>
          <a:p>
            <a:r>
              <a:rPr lang="en-US" dirty="0"/>
              <a:t>hippocampal </a:t>
            </a:r>
          </a:p>
          <a:p>
            <a:r>
              <a:rPr lang="en-US" dirty="0"/>
              <a:t>circuitry. Science</a:t>
            </a:r>
          </a:p>
          <a:p>
            <a:r>
              <a:rPr lang="en-US" dirty="0"/>
              <a:t>296</a:t>
            </a:r>
          </a:p>
          <a:p>
            <a:r>
              <a:rPr lang="en-US" dirty="0"/>
              <a:t>, 2243</a:t>
            </a:r>
          </a:p>
          <a:p>
            <a:r>
              <a:rPr lang="en-US" dirty="0"/>
              <a:t>-</a:t>
            </a:r>
          </a:p>
          <a:p>
            <a:r>
              <a:rPr lang="en-US" dirty="0"/>
              <a:t>2246.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214D2-E6F0-46E0-AF70-964EB29CB44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789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Brun</a:t>
            </a:r>
            <a:r>
              <a:rPr lang="en-US" dirty="0"/>
              <a:t>, V.H., </a:t>
            </a:r>
            <a:r>
              <a:rPr lang="en-US" dirty="0" err="1"/>
              <a:t>Otnass</a:t>
            </a:r>
            <a:r>
              <a:rPr lang="en-US" dirty="0"/>
              <a:t>, M.K., </a:t>
            </a:r>
            <a:r>
              <a:rPr lang="en-US" dirty="0" err="1"/>
              <a:t>Molden</a:t>
            </a:r>
            <a:r>
              <a:rPr lang="en-US" dirty="0"/>
              <a:t>, S., </a:t>
            </a:r>
            <a:r>
              <a:rPr lang="en-US" dirty="0" err="1"/>
              <a:t>Steffenach</a:t>
            </a:r>
            <a:r>
              <a:rPr lang="en-US" dirty="0"/>
              <a:t>, H.A., Witter, M.P</a:t>
            </a:r>
          </a:p>
          <a:p>
            <a:r>
              <a:rPr lang="en-US" dirty="0"/>
              <a:t>., Moser, M.B., and Moser, </a:t>
            </a:r>
          </a:p>
          <a:p>
            <a:r>
              <a:rPr lang="en-US" dirty="0"/>
              <a:t>E.I.  (2002).  Place  cells  and  place  recognition  maintained  by  direct  </a:t>
            </a:r>
            <a:r>
              <a:rPr lang="en-US" dirty="0" err="1"/>
              <a:t>entorhinal</a:t>
            </a:r>
            <a:endParaRPr lang="en-US" dirty="0"/>
          </a:p>
          <a:p>
            <a:r>
              <a:rPr lang="en-US" dirty="0"/>
              <a:t>-</a:t>
            </a:r>
          </a:p>
          <a:p>
            <a:r>
              <a:rPr lang="en-US" dirty="0"/>
              <a:t>hippocampal </a:t>
            </a:r>
          </a:p>
          <a:p>
            <a:r>
              <a:rPr lang="en-US" dirty="0"/>
              <a:t>circuitry. Science</a:t>
            </a:r>
          </a:p>
          <a:p>
            <a:r>
              <a:rPr lang="en-US" dirty="0"/>
              <a:t>296</a:t>
            </a:r>
          </a:p>
          <a:p>
            <a:r>
              <a:rPr lang="en-US" dirty="0"/>
              <a:t>, 2243</a:t>
            </a:r>
          </a:p>
          <a:p>
            <a:r>
              <a:rPr lang="en-US" dirty="0"/>
              <a:t>-</a:t>
            </a:r>
          </a:p>
          <a:p>
            <a:r>
              <a:rPr lang="en-US" dirty="0"/>
              <a:t>2246.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214D2-E6F0-46E0-AF70-964EB29CB44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0947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Brun</a:t>
            </a:r>
            <a:r>
              <a:rPr lang="en-US" dirty="0"/>
              <a:t>, V.H., </a:t>
            </a:r>
            <a:r>
              <a:rPr lang="en-US" dirty="0" err="1"/>
              <a:t>Otnass</a:t>
            </a:r>
            <a:r>
              <a:rPr lang="en-US" dirty="0"/>
              <a:t>, M.K., </a:t>
            </a:r>
            <a:r>
              <a:rPr lang="en-US" dirty="0" err="1"/>
              <a:t>Molden</a:t>
            </a:r>
            <a:r>
              <a:rPr lang="en-US" dirty="0"/>
              <a:t>, S., </a:t>
            </a:r>
            <a:r>
              <a:rPr lang="en-US" dirty="0" err="1"/>
              <a:t>Steffenach</a:t>
            </a:r>
            <a:r>
              <a:rPr lang="en-US" dirty="0"/>
              <a:t>, H.A., Witter, M.P</a:t>
            </a:r>
          </a:p>
          <a:p>
            <a:r>
              <a:rPr lang="en-US" dirty="0"/>
              <a:t>., Moser, M.B., and Moser, </a:t>
            </a:r>
          </a:p>
          <a:p>
            <a:r>
              <a:rPr lang="en-US" dirty="0"/>
              <a:t>E.I.  (2002).  Place  cells  and  place  recognition  maintained  by  direct  </a:t>
            </a:r>
            <a:r>
              <a:rPr lang="en-US" dirty="0" err="1"/>
              <a:t>entorhinal</a:t>
            </a:r>
            <a:endParaRPr lang="en-US" dirty="0"/>
          </a:p>
          <a:p>
            <a:r>
              <a:rPr lang="en-US" dirty="0"/>
              <a:t>-</a:t>
            </a:r>
          </a:p>
          <a:p>
            <a:r>
              <a:rPr lang="en-US" dirty="0"/>
              <a:t>hippocampal </a:t>
            </a:r>
          </a:p>
          <a:p>
            <a:r>
              <a:rPr lang="en-US" dirty="0"/>
              <a:t>circuitry. Science</a:t>
            </a:r>
          </a:p>
          <a:p>
            <a:r>
              <a:rPr lang="en-US" dirty="0"/>
              <a:t>296</a:t>
            </a:r>
          </a:p>
          <a:p>
            <a:r>
              <a:rPr lang="en-US" dirty="0"/>
              <a:t>, 2243</a:t>
            </a:r>
          </a:p>
          <a:p>
            <a:r>
              <a:rPr lang="en-US" dirty="0"/>
              <a:t>-</a:t>
            </a:r>
          </a:p>
          <a:p>
            <a:r>
              <a:rPr lang="en-US" dirty="0"/>
              <a:t>2246.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B214D2-E6F0-46E0-AF70-964EB29CB44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493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68315" y="2008061"/>
            <a:ext cx="7772400" cy="675821"/>
          </a:xfrm>
        </p:spPr>
        <p:txBody>
          <a:bodyPr anchor="t" anchorCtr="0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368315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5120" y="4837708"/>
            <a:ext cx="342081" cy="189077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solidFill>
                  <a:schemeClr val="bg1"/>
                </a:solidFill>
                <a:latin typeface="Arial"/>
                <a:cs typeface="Arial"/>
              </a:rPr>
              <a:pPr algn="ctr"/>
              <a:t>‹#›</a:t>
            </a:fld>
            <a:endParaRPr lang="nb-NO" b="1" i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4" name="Bilde 3" descr="hor_blaa_stripe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3836"/>
            <a:ext cx="9144000" cy="3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nti.com/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enti.com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09330-2816-438D-B782-99E87E8426A9}"/>
              </a:ext>
            </a:extLst>
          </p:cNvPr>
          <p:cNvSpPr txBox="1">
            <a:spLocks/>
          </p:cNvSpPr>
          <p:nvPr/>
        </p:nvSpPr>
        <p:spPr>
          <a:xfrm>
            <a:off x="1485900" y="-60951"/>
            <a:ext cx="61722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Paraphrasing – Exercises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C28ACCDF-BBF4-430D-90F1-14C6DD60F839}"/>
              </a:ext>
            </a:extLst>
          </p:cNvPr>
          <p:cNvSpPr txBox="1"/>
          <p:nvPr/>
        </p:nvSpPr>
        <p:spPr>
          <a:xfrm>
            <a:off x="406400" y="952500"/>
            <a:ext cx="86296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Discuss if the new texts in these four examples are acceptable paraphrasing or if they can be considered plagiarism.</a:t>
            </a:r>
          </a:p>
          <a:p>
            <a:pPr algn="l"/>
            <a:endParaRPr lang="en-US" b="1" dirty="0"/>
          </a:p>
          <a:p>
            <a:pPr algn="l"/>
            <a:r>
              <a:rPr lang="en-US" b="1" dirty="0"/>
              <a:t>Submit you answers in </a:t>
            </a:r>
            <a:r>
              <a:rPr lang="en-US" b="1" dirty="0" err="1"/>
              <a:t>Menti</a:t>
            </a:r>
            <a:r>
              <a:rPr lang="en-US" b="1" dirty="0"/>
              <a:t>:</a:t>
            </a:r>
          </a:p>
          <a:p>
            <a:pPr algn="l"/>
            <a:endParaRPr lang="en-US" b="1" dirty="0"/>
          </a:p>
          <a:p>
            <a:pPr algn="l"/>
            <a:r>
              <a:rPr lang="en-US" b="1" dirty="0">
                <a:hlinkClick r:id="rId2"/>
              </a:rPr>
              <a:t>https://www.menti.com/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/>
              <a:t>Use this code: </a:t>
            </a:r>
            <a:r>
              <a:rPr lang="nb-NO" b="1" dirty="0"/>
              <a:t>3852 8517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8000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416210" y="94600"/>
            <a:ext cx="8292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GCP: Exercise 4</a:t>
            </a: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074" y="768679"/>
            <a:ext cx="8718555" cy="1801037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132431" y="4537735"/>
            <a:ext cx="728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" dirty="0">
                <a:latin typeface="Arial" panose="020B0604020202020204" pitchFamily="34" charset="0"/>
                <a:cs typeface="Arial" panose="020B0604020202020204" pitchFamily="34" charset="0"/>
              </a:rPr>
              <a:t>Source: Rasmussen College (http://rasmussen.libanswers.com/</a:t>
            </a:r>
            <a:r>
              <a:rPr lang="nb-NO" sz="800" dirty="0" err="1">
                <a:latin typeface="Arial" panose="020B0604020202020204" pitchFamily="34" charset="0"/>
                <a:cs typeface="Arial" panose="020B0604020202020204" pitchFamily="34" charset="0"/>
              </a:rPr>
              <a:t>faq</a:t>
            </a:r>
            <a:r>
              <a:rPr lang="nb-NO" sz="800" dirty="0">
                <a:latin typeface="Arial" panose="020B0604020202020204" pitchFamily="34" charset="0"/>
                <a:cs typeface="Arial" panose="020B0604020202020204" pitchFamily="34" charset="0"/>
              </a:rPr>
              <a:t>/32328)</a:t>
            </a:r>
          </a:p>
        </p:txBody>
      </p:sp>
    </p:spTree>
    <p:extLst>
      <p:ext uri="{BB962C8B-B14F-4D97-AF65-F5344CB8AC3E}">
        <p14:creationId xmlns:p14="http://schemas.microsoft.com/office/powerpoint/2010/main" val="1178417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047" y="811279"/>
            <a:ext cx="8579375" cy="1769930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327923" y="4488318"/>
            <a:ext cx="728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" dirty="0">
                <a:latin typeface="Arial" panose="020B0604020202020204" pitchFamily="34" charset="0"/>
                <a:cs typeface="Arial" panose="020B0604020202020204" pitchFamily="34" charset="0"/>
              </a:rPr>
              <a:t>Kilde: Rasmussen College (http://rasmussen.libanswers.com/</a:t>
            </a:r>
            <a:r>
              <a:rPr lang="nb-NO" sz="800" dirty="0" err="1">
                <a:latin typeface="Arial" panose="020B0604020202020204" pitchFamily="34" charset="0"/>
                <a:cs typeface="Arial" panose="020B0604020202020204" pitchFamily="34" charset="0"/>
              </a:rPr>
              <a:t>faq</a:t>
            </a:r>
            <a:r>
              <a:rPr lang="nb-NO" sz="800" dirty="0">
                <a:latin typeface="Arial" panose="020B0604020202020204" pitchFamily="34" charset="0"/>
                <a:cs typeface="Arial" panose="020B0604020202020204" pitchFamily="34" charset="0"/>
              </a:rPr>
              <a:t>/32328)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416210" y="94600"/>
            <a:ext cx="8292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GCP: Exercise 5</a:t>
            </a:r>
          </a:p>
        </p:txBody>
      </p:sp>
    </p:spTree>
    <p:extLst>
      <p:ext uri="{BB962C8B-B14F-4D97-AF65-F5344CB8AC3E}">
        <p14:creationId xmlns:p14="http://schemas.microsoft.com/office/powerpoint/2010/main" val="2714531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-60951"/>
            <a:ext cx="6172200" cy="857250"/>
          </a:xfrm>
        </p:spPr>
        <p:txBody>
          <a:bodyPr>
            <a:normAutofit/>
          </a:bodyPr>
          <a:lstStyle/>
          <a:p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Paraphrasing – Exercise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7635" y="1453066"/>
            <a:ext cx="3238208" cy="328684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50" dirty="0"/>
              <a:t>A </a:t>
            </a:r>
            <a:r>
              <a:rPr lang="en-US" sz="1350" dirty="0">
                <a:solidFill>
                  <a:schemeClr val="accent2"/>
                </a:solidFill>
              </a:rPr>
              <a:t>grid cell is a place-modulated neuron whose multiple firing locations define a periodic triangular array covering the entire available surface of an open two-dimensional environment. </a:t>
            </a:r>
            <a:r>
              <a:rPr lang="en-US" sz="1350" dirty="0"/>
              <a:t>Grid cells are thought to form an essential part of the brain’s coordinate system for metric navigation. They have attracted attention because the crystal-like structure underlying their firing fields is not imported from the outside world, but created within the nervous system.</a:t>
            </a:r>
          </a:p>
          <a:p>
            <a:pPr marL="0" indent="0">
              <a:buNone/>
            </a:pPr>
            <a:endParaRPr lang="en-US" sz="1350" dirty="0"/>
          </a:p>
          <a:p>
            <a:pPr marL="0" indent="0">
              <a:buNone/>
            </a:pPr>
            <a:endParaRPr lang="en-US" sz="900" dirty="0"/>
          </a:p>
          <a:p>
            <a:pPr marL="0" indent="0">
              <a:buNone/>
            </a:pPr>
            <a:r>
              <a:rPr lang="en-US" sz="900" dirty="0"/>
              <a:t>Source: Moser, E. &amp; Moser M. B. (2007), </a:t>
            </a:r>
            <a:r>
              <a:rPr lang="en-US" sz="900" dirty="0" err="1"/>
              <a:t>Scholarpedia</a:t>
            </a:r>
            <a:r>
              <a:rPr lang="en-US" sz="900" dirty="0"/>
              <a:t>, 2(7):3394.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00642" y="1453066"/>
            <a:ext cx="3265724" cy="3286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350" dirty="0"/>
              <a:t>According to Moser et al. (2007) </a:t>
            </a:r>
            <a:r>
              <a:rPr lang="en-GB" sz="1350" dirty="0">
                <a:solidFill>
                  <a:schemeClr val="accent2"/>
                </a:solidFill>
              </a:rPr>
              <a:t>a grid cell is a place-modulated neuron whose multiple firing locations define a periodic triangular array covering the entire available surface of an open two-dimensional environment</a:t>
            </a:r>
          </a:p>
          <a:p>
            <a:pPr marL="0" indent="0">
              <a:buNone/>
            </a:pPr>
            <a:endParaRPr lang="en-GB" sz="1350" dirty="0">
              <a:solidFill>
                <a:schemeClr val="accent2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77635" y="764523"/>
            <a:ext cx="3238208" cy="64178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Original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95234" y="764523"/>
            <a:ext cx="3271132" cy="64178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New text 1</a:t>
            </a:r>
          </a:p>
        </p:txBody>
      </p:sp>
      <p:sp>
        <p:nvSpPr>
          <p:cNvPr id="8" name="Freeform 7"/>
          <p:cNvSpPr/>
          <p:nvPr/>
        </p:nvSpPr>
        <p:spPr>
          <a:xfrm>
            <a:off x="1321941" y="1499810"/>
            <a:ext cx="3041576" cy="1025957"/>
          </a:xfrm>
          <a:custGeom>
            <a:avLst/>
            <a:gdLst>
              <a:gd name="connsiteX0" fmla="*/ 2815 w 4055435"/>
              <a:gd name="connsiteY0" fmla="*/ 0 h 1367943"/>
              <a:gd name="connsiteX1" fmla="*/ 4040805 w 4055435"/>
              <a:gd name="connsiteY1" fmla="*/ 7316 h 1367943"/>
              <a:gd name="connsiteX2" fmla="*/ 4055435 w 4055435"/>
              <a:gd name="connsiteY2" fmla="*/ 1104596 h 1367943"/>
              <a:gd name="connsiteX3" fmla="*/ 2658232 w 4055435"/>
              <a:gd name="connsiteY3" fmla="*/ 1104596 h 1367943"/>
              <a:gd name="connsiteX4" fmla="*/ 2665547 w 4055435"/>
              <a:gd name="connsiteY4" fmla="*/ 1360628 h 1367943"/>
              <a:gd name="connsiteX5" fmla="*/ 2815 w 4055435"/>
              <a:gd name="connsiteY5" fmla="*/ 1367943 h 1367943"/>
              <a:gd name="connsiteX6" fmla="*/ 2815 w 4055435"/>
              <a:gd name="connsiteY6" fmla="*/ 0 h 1367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55435" h="1367943">
                <a:moveTo>
                  <a:pt x="2815" y="0"/>
                </a:moveTo>
                <a:lnTo>
                  <a:pt x="4040805" y="7316"/>
                </a:lnTo>
                <a:lnTo>
                  <a:pt x="4055435" y="1104596"/>
                </a:lnTo>
                <a:lnTo>
                  <a:pt x="2658232" y="1104596"/>
                </a:lnTo>
                <a:lnTo>
                  <a:pt x="2665547" y="1360628"/>
                </a:lnTo>
                <a:lnTo>
                  <a:pt x="2815" y="1367943"/>
                </a:lnTo>
                <a:cubicBezTo>
                  <a:pt x="376" y="914401"/>
                  <a:pt x="-2062" y="460858"/>
                  <a:pt x="2815" y="0"/>
                </a:cubicBezTo>
                <a:close/>
              </a:path>
            </a:pathLst>
          </a:cu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</p:spTree>
    <p:extLst>
      <p:ext uri="{BB962C8B-B14F-4D97-AF65-F5344CB8AC3E}">
        <p14:creationId xmlns:p14="http://schemas.microsoft.com/office/powerpoint/2010/main" val="773052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-92482"/>
            <a:ext cx="6172200" cy="857250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Paraphrasing - </a:t>
            </a:r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 2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7635" y="1427843"/>
            <a:ext cx="3238208" cy="328684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50" dirty="0"/>
              <a:t>A </a:t>
            </a:r>
            <a:r>
              <a:rPr lang="en-US" sz="1350" dirty="0">
                <a:solidFill>
                  <a:schemeClr val="accent2"/>
                </a:solidFill>
              </a:rPr>
              <a:t>grid cell is a place-modulated neuron </a:t>
            </a:r>
            <a:r>
              <a:rPr lang="en-US" sz="1350" dirty="0"/>
              <a:t>whose multiple </a:t>
            </a:r>
            <a:r>
              <a:rPr lang="en-US" sz="1350" dirty="0">
                <a:solidFill>
                  <a:schemeClr val="accent2"/>
                </a:solidFill>
              </a:rPr>
              <a:t>firing locations </a:t>
            </a:r>
            <a:r>
              <a:rPr lang="en-US" sz="1350" dirty="0"/>
              <a:t>define</a:t>
            </a:r>
            <a:r>
              <a:rPr lang="en-US" sz="1350" dirty="0">
                <a:solidFill>
                  <a:schemeClr val="accent2"/>
                </a:solidFill>
              </a:rPr>
              <a:t> a periodic triangular array covering the </a:t>
            </a:r>
            <a:r>
              <a:rPr lang="en-US" sz="1350" dirty="0"/>
              <a:t>entire</a:t>
            </a:r>
            <a:r>
              <a:rPr lang="en-US" sz="1350" dirty="0">
                <a:solidFill>
                  <a:schemeClr val="accent2"/>
                </a:solidFill>
              </a:rPr>
              <a:t> available surface of an open two-dimensional environment. </a:t>
            </a:r>
            <a:r>
              <a:rPr lang="en-US" sz="1350" dirty="0"/>
              <a:t>Grid cells are thought to form an essential part of the brain’s coordinate system for metric navigation. They have attracted attention because the crystal-like structure underlying their firing fields is not imported from the outside world, but created within the nervous system.</a:t>
            </a:r>
          </a:p>
          <a:p>
            <a:pPr marL="0" indent="0">
              <a:buNone/>
            </a:pPr>
            <a:endParaRPr lang="en-US" sz="1350" dirty="0"/>
          </a:p>
          <a:p>
            <a:pPr marL="0" lvl="0" indent="0">
              <a:buNone/>
            </a:pPr>
            <a:r>
              <a:rPr lang="en-US" sz="900" dirty="0">
                <a:solidFill>
                  <a:prstClr val="black"/>
                </a:solidFill>
              </a:rPr>
              <a:t>Source: Moser, E. &amp; Moser M. B. (2007), </a:t>
            </a:r>
            <a:r>
              <a:rPr lang="en-US" sz="900" dirty="0" err="1">
                <a:solidFill>
                  <a:prstClr val="black"/>
                </a:solidFill>
              </a:rPr>
              <a:t>Scholarpedia</a:t>
            </a:r>
            <a:r>
              <a:rPr lang="en-US" sz="900" dirty="0">
                <a:solidFill>
                  <a:prstClr val="black"/>
                </a:solidFill>
              </a:rPr>
              <a:t>, 2(7):3394.</a:t>
            </a:r>
          </a:p>
          <a:p>
            <a:pPr marL="0" indent="0">
              <a:buNone/>
            </a:pPr>
            <a:endParaRPr lang="en-US" sz="135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00642" y="1427843"/>
            <a:ext cx="3265724" cy="3286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350" dirty="0"/>
              <a:t>According to Moser et al. (2007) </a:t>
            </a:r>
            <a:r>
              <a:rPr lang="en-GB" sz="1350" dirty="0">
                <a:solidFill>
                  <a:schemeClr val="accent2"/>
                </a:solidFill>
              </a:rPr>
              <a:t>a grid cell is a place-modulated neuron </a:t>
            </a:r>
            <a:r>
              <a:rPr lang="en-GB" sz="1350" dirty="0"/>
              <a:t>with several</a:t>
            </a:r>
            <a:r>
              <a:rPr lang="en-GB" sz="1350" dirty="0">
                <a:solidFill>
                  <a:schemeClr val="accent2"/>
                </a:solidFill>
              </a:rPr>
              <a:t> firing locations </a:t>
            </a:r>
            <a:r>
              <a:rPr lang="en-GB" sz="1350" dirty="0"/>
              <a:t>defining</a:t>
            </a:r>
            <a:r>
              <a:rPr lang="en-GB" sz="1350" dirty="0">
                <a:solidFill>
                  <a:schemeClr val="accent2"/>
                </a:solidFill>
              </a:rPr>
              <a:t> a periodic triangular array covering the </a:t>
            </a:r>
            <a:r>
              <a:rPr lang="en-GB" sz="1350" dirty="0"/>
              <a:t>whole</a:t>
            </a:r>
            <a:r>
              <a:rPr lang="en-GB" sz="1350" dirty="0">
                <a:solidFill>
                  <a:schemeClr val="accent2"/>
                </a:solidFill>
              </a:rPr>
              <a:t> surface of an open two-dimensional environment</a:t>
            </a:r>
          </a:p>
          <a:p>
            <a:pPr marL="0" indent="0">
              <a:buNone/>
            </a:pPr>
            <a:endParaRPr lang="en-GB" sz="1350" dirty="0">
              <a:solidFill>
                <a:schemeClr val="accent2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77635" y="739300"/>
            <a:ext cx="3238208" cy="64178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Original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95234" y="739300"/>
            <a:ext cx="3271132" cy="64178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New text 2</a:t>
            </a:r>
          </a:p>
        </p:txBody>
      </p:sp>
      <p:sp>
        <p:nvSpPr>
          <p:cNvPr id="10" name="Freeform 9"/>
          <p:cNvSpPr/>
          <p:nvPr/>
        </p:nvSpPr>
        <p:spPr>
          <a:xfrm>
            <a:off x="1321941" y="1478430"/>
            <a:ext cx="3041576" cy="1025957"/>
          </a:xfrm>
          <a:custGeom>
            <a:avLst/>
            <a:gdLst>
              <a:gd name="connsiteX0" fmla="*/ 2815 w 4055435"/>
              <a:gd name="connsiteY0" fmla="*/ 0 h 1367943"/>
              <a:gd name="connsiteX1" fmla="*/ 4040805 w 4055435"/>
              <a:gd name="connsiteY1" fmla="*/ 7316 h 1367943"/>
              <a:gd name="connsiteX2" fmla="*/ 4055435 w 4055435"/>
              <a:gd name="connsiteY2" fmla="*/ 1104596 h 1367943"/>
              <a:gd name="connsiteX3" fmla="*/ 2658232 w 4055435"/>
              <a:gd name="connsiteY3" fmla="*/ 1104596 h 1367943"/>
              <a:gd name="connsiteX4" fmla="*/ 2665547 w 4055435"/>
              <a:gd name="connsiteY4" fmla="*/ 1360628 h 1367943"/>
              <a:gd name="connsiteX5" fmla="*/ 2815 w 4055435"/>
              <a:gd name="connsiteY5" fmla="*/ 1367943 h 1367943"/>
              <a:gd name="connsiteX6" fmla="*/ 2815 w 4055435"/>
              <a:gd name="connsiteY6" fmla="*/ 0 h 1367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55435" h="1367943">
                <a:moveTo>
                  <a:pt x="2815" y="0"/>
                </a:moveTo>
                <a:lnTo>
                  <a:pt x="4040805" y="7316"/>
                </a:lnTo>
                <a:lnTo>
                  <a:pt x="4055435" y="1104596"/>
                </a:lnTo>
                <a:lnTo>
                  <a:pt x="2658232" y="1104596"/>
                </a:lnTo>
                <a:lnTo>
                  <a:pt x="2665547" y="1360628"/>
                </a:lnTo>
                <a:lnTo>
                  <a:pt x="2815" y="1367943"/>
                </a:lnTo>
                <a:cubicBezTo>
                  <a:pt x="376" y="914401"/>
                  <a:pt x="-2062" y="460858"/>
                  <a:pt x="2815" y="0"/>
                </a:cubicBezTo>
                <a:close/>
              </a:path>
            </a:pathLst>
          </a:cu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</p:spTree>
    <p:extLst>
      <p:ext uri="{BB962C8B-B14F-4D97-AF65-F5344CB8AC3E}">
        <p14:creationId xmlns:p14="http://schemas.microsoft.com/office/powerpoint/2010/main" val="1779421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-92484"/>
            <a:ext cx="6172200" cy="857250"/>
          </a:xfrm>
        </p:spPr>
        <p:txBody>
          <a:bodyPr>
            <a:normAutofit/>
          </a:bodyPr>
          <a:lstStyle/>
          <a:p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Paraphrasing - Example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4072" y="1390001"/>
            <a:ext cx="3238208" cy="328684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50" dirty="0"/>
              <a:t>A </a:t>
            </a:r>
            <a:r>
              <a:rPr lang="en-US" sz="1350" dirty="0">
                <a:solidFill>
                  <a:srgbClr val="C00000"/>
                </a:solidFill>
              </a:rPr>
              <a:t>grid</a:t>
            </a:r>
            <a:r>
              <a:rPr lang="en-US" sz="1350" dirty="0"/>
              <a:t> cell is a place-modulated neuron whose multiple firing </a:t>
            </a:r>
            <a:r>
              <a:rPr lang="en-US" sz="1350" dirty="0">
                <a:solidFill>
                  <a:srgbClr val="C00000"/>
                </a:solidFill>
              </a:rPr>
              <a:t>locations</a:t>
            </a:r>
            <a:r>
              <a:rPr lang="en-US" sz="1350" dirty="0"/>
              <a:t> define a periodic triangular array covering the entire available surface of an open two-dimensional </a:t>
            </a:r>
            <a:r>
              <a:rPr lang="en-US" sz="1350" dirty="0">
                <a:solidFill>
                  <a:srgbClr val="C00000"/>
                </a:solidFill>
              </a:rPr>
              <a:t>environment</a:t>
            </a:r>
            <a:r>
              <a:rPr lang="en-US" sz="1350" dirty="0"/>
              <a:t>. Grid cells are thought to form an essential part of the brain’s coordinate system for metric navigation. They have attracted attention because the crystal-like structure underlying their firing fields is not imported from the outside world, but created within the nervous system.</a:t>
            </a:r>
          </a:p>
          <a:p>
            <a:pPr marL="0" indent="0">
              <a:buNone/>
            </a:pPr>
            <a:endParaRPr lang="en-US" sz="1350" dirty="0"/>
          </a:p>
          <a:p>
            <a:pPr marL="0" indent="0">
              <a:buNone/>
            </a:pPr>
            <a:r>
              <a:rPr lang="en-US" sz="900" dirty="0"/>
              <a:t>Source: Moser, E. &amp; Moser M. B. (2007), </a:t>
            </a:r>
            <a:r>
              <a:rPr lang="en-US" sz="900" dirty="0" err="1"/>
              <a:t>Scholarpedia</a:t>
            </a:r>
            <a:r>
              <a:rPr lang="en-US" sz="900" dirty="0"/>
              <a:t>, 2(7):3394.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95234" y="1390001"/>
            <a:ext cx="3265724" cy="3286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350" dirty="0"/>
              <a:t>According to Moser et al. (2007), </a:t>
            </a:r>
            <a:r>
              <a:rPr lang="en-GB" sz="1350" dirty="0">
                <a:solidFill>
                  <a:srgbClr val="C00000"/>
                </a:solidFill>
              </a:rPr>
              <a:t>grid</a:t>
            </a:r>
            <a:r>
              <a:rPr lang="en-GB" sz="1350" b="1" dirty="0"/>
              <a:t> </a:t>
            </a:r>
            <a:r>
              <a:rPr lang="en-GB" sz="1350" dirty="0"/>
              <a:t>cells represent a type of neurons with many responsive </a:t>
            </a:r>
            <a:r>
              <a:rPr lang="en-GB" sz="1350" dirty="0">
                <a:solidFill>
                  <a:srgbClr val="C00000"/>
                </a:solidFill>
              </a:rPr>
              <a:t>locations</a:t>
            </a:r>
            <a:r>
              <a:rPr lang="en-GB" sz="1350" dirty="0"/>
              <a:t> that together make up a grid of an </a:t>
            </a:r>
            <a:r>
              <a:rPr lang="en-GB" sz="1350" dirty="0">
                <a:solidFill>
                  <a:srgbClr val="C00000"/>
                </a:solidFill>
              </a:rPr>
              <a:t>environment</a:t>
            </a:r>
            <a:r>
              <a:rPr lang="en-GB" sz="1350" dirty="0"/>
              <a:t> with two dimensions.</a:t>
            </a:r>
          </a:p>
          <a:p>
            <a:pPr marL="0" indent="0">
              <a:buNone/>
            </a:pPr>
            <a:endParaRPr lang="en-GB" sz="1350" dirty="0">
              <a:solidFill>
                <a:schemeClr val="accent2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77635" y="701458"/>
            <a:ext cx="3238208" cy="64178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Original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95234" y="701458"/>
            <a:ext cx="3271132" cy="64178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New text 3</a:t>
            </a:r>
          </a:p>
        </p:txBody>
      </p:sp>
      <p:sp>
        <p:nvSpPr>
          <p:cNvPr id="8" name="Freeform 9">
            <a:extLst>
              <a:ext uri="{FF2B5EF4-FFF2-40B4-BE49-F238E27FC236}">
                <a16:creationId xmlns:a16="http://schemas.microsoft.com/office/drawing/2014/main" id="{9FD079AD-9760-459F-A99D-DAC698769EA5}"/>
              </a:ext>
            </a:extLst>
          </p:cNvPr>
          <p:cNvSpPr/>
          <p:nvPr/>
        </p:nvSpPr>
        <p:spPr>
          <a:xfrm>
            <a:off x="1302891" y="1433980"/>
            <a:ext cx="3041576" cy="1025957"/>
          </a:xfrm>
          <a:custGeom>
            <a:avLst/>
            <a:gdLst>
              <a:gd name="connsiteX0" fmla="*/ 2815 w 4055435"/>
              <a:gd name="connsiteY0" fmla="*/ 0 h 1367943"/>
              <a:gd name="connsiteX1" fmla="*/ 4040805 w 4055435"/>
              <a:gd name="connsiteY1" fmla="*/ 7316 h 1367943"/>
              <a:gd name="connsiteX2" fmla="*/ 4055435 w 4055435"/>
              <a:gd name="connsiteY2" fmla="*/ 1104596 h 1367943"/>
              <a:gd name="connsiteX3" fmla="*/ 2658232 w 4055435"/>
              <a:gd name="connsiteY3" fmla="*/ 1104596 h 1367943"/>
              <a:gd name="connsiteX4" fmla="*/ 2665547 w 4055435"/>
              <a:gd name="connsiteY4" fmla="*/ 1360628 h 1367943"/>
              <a:gd name="connsiteX5" fmla="*/ 2815 w 4055435"/>
              <a:gd name="connsiteY5" fmla="*/ 1367943 h 1367943"/>
              <a:gd name="connsiteX6" fmla="*/ 2815 w 4055435"/>
              <a:gd name="connsiteY6" fmla="*/ 0 h 1367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55435" h="1367943">
                <a:moveTo>
                  <a:pt x="2815" y="0"/>
                </a:moveTo>
                <a:lnTo>
                  <a:pt x="4040805" y="7316"/>
                </a:lnTo>
                <a:lnTo>
                  <a:pt x="4055435" y="1104596"/>
                </a:lnTo>
                <a:lnTo>
                  <a:pt x="2658232" y="1104596"/>
                </a:lnTo>
                <a:lnTo>
                  <a:pt x="2665547" y="1360628"/>
                </a:lnTo>
                <a:lnTo>
                  <a:pt x="2815" y="1367943"/>
                </a:lnTo>
                <a:cubicBezTo>
                  <a:pt x="376" y="914401"/>
                  <a:pt x="-2062" y="460858"/>
                  <a:pt x="2815" y="0"/>
                </a:cubicBezTo>
                <a:close/>
              </a:path>
            </a:pathLst>
          </a:cu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350"/>
          </a:p>
        </p:txBody>
      </p:sp>
    </p:spTree>
    <p:extLst>
      <p:ext uri="{BB962C8B-B14F-4D97-AF65-F5344CB8AC3E}">
        <p14:creationId xmlns:p14="http://schemas.microsoft.com/office/powerpoint/2010/main" val="3687715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5815" y="-117709"/>
            <a:ext cx="6172200" cy="857250"/>
          </a:xfrm>
        </p:spPr>
        <p:txBody>
          <a:bodyPr>
            <a:normAutofit/>
          </a:bodyPr>
          <a:lstStyle/>
          <a:p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Paraphrasing - Example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7635" y="1415229"/>
            <a:ext cx="3238208" cy="328684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350" dirty="0"/>
              <a:t>A </a:t>
            </a:r>
            <a:r>
              <a:rPr lang="en-US" sz="1350" dirty="0">
                <a:solidFill>
                  <a:srgbClr val="C00000"/>
                </a:solidFill>
              </a:rPr>
              <a:t>grid</a:t>
            </a:r>
            <a:r>
              <a:rPr lang="en-US" sz="1350" dirty="0"/>
              <a:t> cell is a place-modulated neuron whose multiple firing </a:t>
            </a:r>
            <a:r>
              <a:rPr lang="en-US" sz="1350" dirty="0">
                <a:solidFill>
                  <a:srgbClr val="C00000"/>
                </a:solidFill>
              </a:rPr>
              <a:t>locations</a:t>
            </a:r>
            <a:r>
              <a:rPr lang="en-US" sz="1350" dirty="0"/>
              <a:t> define a periodic triangular array covering the entire available surface of an open two-dimensional </a:t>
            </a:r>
            <a:r>
              <a:rPr lang="en-US" sz="1350" dirty="0">
                <a:solidFill>
                  <a:srgbClr val="C00000"/>
                </a:solidFill>
              </a:rPr>
              <a:t>environment</a:t>
            </a:r>
            <a:r>
              <a:rPr lang="en-US" sz="1350" dirty="0"/>
              <a:t>.   Grid cells are thought to form an essential part of the brain’s </a:t>
            </a:r>
            <a:r>
              <a:rPr lang="en-US" sz="1350" dirty="0">
                <a:solidFill>
                  <a:schemeClr val="accent6">
                    <a:lumMod val="75000"/>
                  </a:schemeClr>
                </a:solidFill>
              </a:rPr>
              <a:t>coordinate system </a:t>
            </a:r>
            <a:r>
              <a:rPr lang="en-US" sz="1350" dirty="0"/>
              <a:t>for metric </a:t>
            </a:r>
            <a:r>
              <a:rPr lang="en-US" sz="1350" dirty="0">
                <a:solidFill>
                  <a:schemeClr val="accent6">
                    <a:lumMod val="75000"/>
                  </a:schemeClr>
                </a:solidFill>
              </a:rPr>
              <a:t>navigation</a:t>
            </a:r>
            <a:r>
              <a:rPr lang="en-US" sz="1350" dirty="0"/>
              <a:t>.   They have attracted attention because the </a:t>
            </a:r>
            <a:r>
              <a:rPr lang="en-US" sz="1350" dirty="0">
                <a:solidFill>
                  <a:srgbClr val="0070C0"/>
                </a:solidFill>
              </a:rPr>
              <a:t>crystal-like structure</a:t>
            </a:r>
            <a:r>
              <a:rPr lang="en-US" sz="1350" dirty="0"/>
              <a:t> underlying their </a:t>
            </a:r>
            <a:r>
              <a:rPr lang="en-US" sz="1350" dirty="0">
                <a:solidFill>
                  <a:srgbClr val="0070C0"/>
                </a:solidFill>
              </a:rPr>
              <a:t>firing fields</a:t>
            </a:r>
            <a:r>
              <a:rPr lang="en-US" sz="1350" dirty="0"/>
              <a:t> is not imported from the outside world, but created within the </a:t>
            </a:r>
            <a:r>
              <a:rPr lang="en-US" sz="1350" dirty="0">
                <a:solidFill>
                  <a:srgbClr val="0070C0"/>
                </a:solidFill>
              </a:rPr>
              <a:t>nervous system</a:t>
            </a:r>
            <a:r>
              <a:rPr lang="en-US" sz="1350" dirty="0"/>
              <a:t>.</a:t>
            </a:r>
          </a:p>
          <a:p>
            <a:pPr marL="0" indent="0">
              <a:buNone/>
            </a:pPr>
            <a:endParaRPr lang="en-US" sz="1350" dirty="0"/>
          </a:p>
          <a:p>
            <a:pPr marL="0" indent="0">
              <a:buNone/>
            </a:pPr>
            <a:r>
              <a:rPr lang="en-US" sz="900" dirty="0"/>
              <a:t>Source: Moser, E. &amp; Moser M. B. (2007), </a:t>
            </a:r>
            <a:r>
              <a:rPr lang="en-US" sz="900" dirty="0" err="1"/>
              <a:t>Scholarpedia</a:t>
            </a:r>
            <a:r>
              <a:rPr lang="en-US" sz="900" dirty="0"/>
              <a:t>, 2(7):3394.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95234" y="1415229"/>
            <a:ext cx="3265724" cy="328684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350" dirty="0">
                <a:solidFill>
                  <a:srgbClr val="C00000"/>
                </a:solidFill>
              </a:rPr>
              <a:t>Grid</a:t>
            </a:r>
            <a:r>
              <a:rPr lang="en-GB" sz="1350" b="1" dirty="0"/>
              <a:t> </a:t>
            </a:r>
            <a:r>
              <a:rPr lang="en-GB" sz="1350" dirty="0"/>
              <a:t>cells represent a type of neurons with many responsive </a:t>
            </a:r>
            <a:r>
              <a:rPr lang="en-GB" sz="1350" dirty="0">
                <a:solidFill>
                  <a:srgbClr val="C00000"/>
                </a:solidFill>
              </a:rPr>
              <a:t>locations</a:t>
            </a:r>
            <a:r>
              <a:rPr lang="en-GB" sz="1350" dirty="0"/>
              <a:t> that together make up a grid of an </a:t>
            </a:r>
            <a:r>
              <a:rPr lang="en-GB" sz="1350" dirty="0">
                <a:solidFill>
                  <a:srgbClr val="C00000"/>
                </a:solidFill>
              </a:rPr>
              <a:t>environment</a:t>
            </a:r>
            <a:r>
              <a:rPr lang="en-GB" sz="1350" dirty="0"/>
              <a:t> with two dimensions.   They are considered a vital component of the </a:t>
            </a:r>
            <a:r>
              <a:rPr lang="en-GB" sz="1350" dirty="0">
                <a:solidFill>
                  <a:schemeClr val="accent6">
                    <a:lumMod val="75000"/>
                  </a:schemeClr>
                </a:solidFill>
              </a:rPr>
              <a:t>coordinate system </a:t>
            </a:r>
            <a:r>
              <a:rPr lang="en-GB" sz="1350" dirty="0"/>
              <a:t>for </a:t>
            </a:r>
            <a:r>
              <a:rPr lang="en-GB" sz="1350" dirty="0">
                <a:solidFill>
                  <a:schemeClr val="accent6">
                    <a:lumMod val="75000"/>
                  </a:schemeClr>
                </a:solidFill>
              </a:rPr>
              <a:t>navigation</a:t>
            </a:r>
            <a:r>
              <a:rPr lang="en-GB" sz="1350" dirty="0"/>
              <a:t>.   The fascinating </a:t>
            </a:r>
            <a:r>
              <a:rPr lang="en-GB" sz="1350" dirty="0">
                <a:solidFill>
                  <a:srgbClr val="0070C0"/>
                </a:solidFill>
              </a:rPr>
              <a:t>crystal-like structures</a:t>
            </a:r>
            <a:r>
              <a:rPr lang="en-GB" sz="1350" dirty="0"/>
              <a:t> in their </a:t>
            </a:r>
            <a:r>
              <a:rPr lang="en-GB" sz="1350" dirty="0">
                <a:solidFill>
                  <a:srgbClr val="0070C0"/>
                </a:solidFill>
              </a:rPr>
              <a:t>firing fields </a:t>
            </a:r>
            <a:r>
              <a:rPr lang="en-GB" sz="1350" dirty="0"/>
              <a:t>are formed in the </a:t>
            </a:r>
            <a:r>
              <a:rPr lang="en-GB" sz="1350" dirty="0">
                <a:solidFill>
                  <a:srgbClr val="0070C0"/>
                </a:solidFill>
              </a:rPr>
              <a:t>nervous system </a:t>
            </a:r>
            <a:r>
              <a:rPr lang="en-GB" sz="1350" dirty="0"/>
              <a:t>itself (Moser et al. 2007)</a:t>
            </a:r>
          </a:p>
          <a:p>
            <a:pPr marL="0" indent="0">
              <a:buNone/>
            </a:pPr>
            <a:endParaRPr lang="en-GB" sz="1350" dirty="0">
              <a:solidFill>
                <a:schemeClr val="accent2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77635" y="726686"/>
            <a:ext cx="3238208" cy="64178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Original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95234" y="726686"/>
            <a:ext cx="3271132" cy="64178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GB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New text 4</a:t>
            </a:r>
          </a:p>
        </p:txBody>
      </p:sp>
    </p:spTree>
    <p:extLst>
      <p:ext uri="{BB962C8B-B14F-4D97-AF65-F5344CB8AC3E}">
        <p14:creationId xmlns:p14="http://schemas.microsoft.com/office/powerpoint/2010/main" val="3491635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09330-2816-438D-B782-99E87E8426A9}"/>
              </a:ext>
            </a:extLst>
          </p:cNvPr>
          <p:cNvSpPr txBox="1">
            <a:spLocks/>
          </p:cNvSpPr>
          <p:nvPr/>
        </p:nvSpPr>
        <p:spPr>
          <a:xfrm>
            <a:off x="1130300" y="72399"/>
            <a:ext cx="6527800" cy="85725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Citation Practice – Exercises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C28ACCDF-BBF4-430D-90F1-14C6DD60F839}"/>
              </a:ext>
            </a:extLst>
          </p:cNvPr>
          <p:cNvSpPr txBox="1"/>
          <p:nvPr/>
        </p:nvSpPr>
        <p:spPr>
          <a:xfrm>
            <a:off x="406400" y="952500"/>
            <a:ext cx="86296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Discuss if new texts in these four examples use good citation practice.</a:t>
            </a:r>
          </a:p>
          <a:p>
            <a:pPr algn="l"/>
            <a:endParaRPr lang="en-US" b="1" dirty="0"/>
          </a:p>
          <a:p>
            <a:pPr algn="l"/>
            <a:r>
              <a:rPr lang="en-US" b="1" dirty="0"/>
              <a:t>Submit you answers in </a:t>
            </a:r>
            <a:r>
              <a:rPr lang="en-US" b="1" dirty="0" err="1"/>
              <a:t>Menti</a:t>
            </a:r>
            <a:r>
              <a:rPr lang="en-US" b="1" dirty="0"/>
              <a:t>:</a:t>
            </a:r>
          </a:p>
          <a:p>
            <a:pPr algn="l"/>
            <a:endParaRPr lang="en-US" b="1" dirty="0"/>
          </a:p>
          <a:p>
            <a:pPr algn="l"/>
            <a:r>
              <a:rPr lang="en-US" b="1" dirty="0">
                <a:hlinkClick r:id="rId2"/>
              </a:rPr>
              <a:t>https://www.menti.com/</a:t>
            </a:r>
            <a:endParaRPr lang="en-US" b="1" dirty="0"/>
          </a:p>
          <a:p>
            <a:pPr algn="l"/>
            <a:endParaRPr lang="en-US" b="1" dirty="0"/>
          </a:p>
          <a:p>
            <a:pPr algn="l"/>
            <a:r>
              <a:rPr lang="en-US" b="1" dirty="0"/>
              <a:t>Use this code: </a:t>
            </a:r>
            <a:r>
              <a:rPr lang="nb-NO" b="1" dirty="0"/>
              <a:t>7101 9063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138310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416210" y="94600"/>
            <a:ext cx="8292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GCP: Exercise 1</a:t>
            </a: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65" y="909093"/>
            <a:ext cx="8943607" cy="1713457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264861" y="4488318"/>
            <a:ext cx="728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" dirty="0">
                <a:latin typeface="Arial" panose="020B0604020202020204" pitchFamily="34" charset="0"/>
                <a:cs typeface="Arial" panose="020B0604020202020204" pitchFamily="34" charset="0"/>
              </a:rPr>
              <a:t>Source: Rasmussen College (http://rasmussen.libanswers.com/</a:t>
            </a:r>
            <a:r>
              <a:rPr lang="nb-NO" sz="800" dirty="0" err="1">
                <a:latin typeface="Arial" panose="020B0604020202020204" pitchFamily="34" charset="0"/>
                <a:cs typeface="Arial" panose="020B0604020202020204" pitchFamily="34" charset="0"/>
              </a:rPr>
              <a:t>faq</a:t>
            </a:r>
            <a:r>
              <a:rPr lang="nb-NO" sz="800" dirty="0">
                <a:latin typeface="Arial" panose="020B0604020202020204" pitchFamily="34" charset="0"/>
                <a:cs typeface="Arial" panose="020B0604020202020204" pitchFamily="34" charset="0"/>
              </a:rPr>
              <a:t>/32328)</a:t>
            </a:r>
          </a:p>
        </p:txBody>
      </p:sp>
    </p:spTree>
    <p:extLst>
      <p:ext uri="{BB962C8B-B14F-4D97-AF65-F5344CB8AC3E}">
        <p14:creationId xmlns:p14="http://schemas.microsoft.com/office/powerpoint/2010/main" val="1167116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693" y="847701"/>
            <a:ext cx="8762351" cy="1787549"/>
          </a:xfrm>
          <a:prstGeom prst="rect">
            <a:avLst/>
          </a:prstGeom>
        </p:spPr>
      </p:pic>
      <p:sp>
        <p:nvSpPr>
          <p:cNvPr id="4" name="TekstSylinder 3"/>
          <p:cNvSpPr txBox="1"/>
          <p:nvPr/>
        </p:nvSpPr>
        <p:spPr>
          <a:xfrm>
            <a:off x="201798" y="4488318"/>
            <a:ext cx="728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" dirty="0">
                <a:latin typeface="Arial" panose="020B0604020202020204" pitchFamily="34" charset="0"/>
                <a:cs typeface="Arial" panose="020B0604020202020204" pitchFamily="34" charset="0"/>
              </a:rPr>
              <a:t>Source: Rasmussen College (http://rasmussen.libanswers.com/</a:t>
            </a:r>
            <a:r>
              <a:rPr lang="nb-NO" sz="800" dirty="0" err="1">
                <a:latin typeface="Arial" panose="020B0604020202020204" pitchFamily="34" charset="0"/>
                <a:cs typeface="Arial" panose="020B0604020202020204" pitchFamily="34" charset="0"/>
              </a:rPr>
              <a:t>faq</a:t>
            </a:r>
            <a:r>
              <a:rPr lang="nb-NO" sz="800" dirty="0">
                <a:latin typeface="Arial" panose="020B0604020202020204" pitchFamily="34" charset="0"/>
                <a:cs typeface="Arial" panose="020B0604020202020204" pitchFamily="34" charset="0"/>
              </a:rPr>
              <a:t>/32328)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416210" y="94600"/>
            <a:ext cx="8292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GCP: Exercise 2</a:t>
            </a:r>
          </a:p>
        </p:txBody>
      </p:sp>
    </p:spTree>
    <p:extLst>
      <p:ext uri="{BB962C8B-B14F-4D97-AF65-F5344CB8AC3E}">
        <p14:creationId xmlns:p14="http://schemas.microsoft.com/office/powerpoint/2010/main" val="20712917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416210" y="94600"/>
            <a:ext cx="8292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latin typeface="Arial" panose="020B0604020202020204" pitchFamily="34" charset="0"/>
                <a:cs typeface="Arial" panose="020B0604020202020204" pitchFamily="34" charset="0"/>
              </a:rPr>
              <a:t>GCP: Exercise 3</a:t>
            </a:r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66" y="893259"/>
            <a:ext cx="8745350" cy="1755408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189866" y="4504502"/>
            <a:ext cx="72836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" dirty="0">
                <a:latin typeface="Arial" panose="020B0604020202020204" pitchFamily="34" charset="0"/>
                <a:cs typeface="Arial" panose="020B0604020202020204" pitchFamily="34" charset="0"/>
              </a:rPr>
              <a:t>Source: Rasmussen College (http://rasmussen.libanswers.com/</a:t>
            </a:r>
            <a:r>
              <a:rPr lang="nb-NO" sz="800" dirty="0" err="1">
                <a:latin typeface="Arial" panose="020B0604020202020204" pitchFamily="34" charset="0"/>
                <a:cs typeface="Arial" panose="020B0604020202020204" pitchFamily="34" charset="0"/>
              </a:rPr>
              <a:t>faq</a:t>
            </a:r>
            <a:r>
              <a:rPr lang="nb-NO" sz="800" dirty="0">
                <a:latin typeface="Arial" panose="020B0604020202020204" pitchFamily="34" charset="0"/>
                <a:cs typeface="Arial" panose="020B0604020202020204" pitchFamily="34" charset="0"/>
              </a:rPr>
              <a:t>/32328)</a:t>
            </a:r>
          </a:p>
        </p:txBody>
      </p:sp>
    </p:spTree>
    <p:extLst>
      <p:ext uri="{BB962C8B-B14F-4D97-AF65-F5344CB8AC3E}">
        <p14:creationId xmlns:p14="http://schemas.microsoft.com/office/powerpoint/2010/main" val="569502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solidFill>
          <a:schemeClr val="tx2">
            <a:lumMod val="20000"/>
            <a:lumOff val="80000"/>
          </a:schemeClr>
        </a:solidFill>
      </a:spPr>
      <a:bodyPr wrap="square" rtlCol="0">
        <a:spAutoFit/>
      </a:bodyPr>
      <a:lstStyle>
        <a:defPPr algn="l">
          <a:defRPr b="1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ntnu_blaa_stripe_bunn_eng_16_9</Template>
  <TotalTime>0</TotalTime>
  <Words>1011</Words>
  <Application>Microsoft Office PowerPoint</Application>
  <PresentationFormat>Skjermfremvisning (16:9)</PresentationFormat>
  <Paragraphs>99</Paragraphs>
  <Slides>11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Office-tema</vt:lpstr>
      <vt:lpstr>PowerPoint-presentasjon</vt:lpstr>
      <vt:lpstr>Paraphrasing – Exercise 1</vt:lpstr>
      <vt:lpstr>Paraphrasing - Example 2</vt:lpstr>
      <vt:lpstr>Paraphrasing - Example 3</vt:lpstr>
      <vt:lpstr>Paraphrasing - Example 4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Good Citation Practice</dc:title>
  <dc:creator>Jan Ove Rein</dc:creator>
  <cp:lastModifiedBy>Jan Ove Rein</cp:lastModifiedBy>
  <cp:revision>357</cp:revision>
  <cp:lastPrinted>2019-09-23T07:20:17Z</cp:lastPrinted>
  <dcterms:created xsi:type="dcterms:W3CDTF">2018-10-12T07:16:41Z</dcterms:created>
  <dcterms:modified xsi:type="dcterms:W3CDTF">2021-10-05T08:32:17Z</dcterms:modified>
</cp:coreProperties>
</file>