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1" r:id="rId2"/>
    <p:sldId id="261" r:id="rId3"/>
    <p:sldId id="263" r:id="rId4"/>
    <p:sldId id="262" r:id="rId5"/>
    <p:sldId id="266" r:id="rId6"/>
    <p:sldId id="268" r:id="rId7"/>
    <p:sldId id="258" r:id="rId8"/>
    <p:sldId id="267" r:id="rId9"/>
    <p:sldId id="259" r:id="rId10"/>
    <p:sldId id="270" r:id="rId11"/>
    <p:sldId id="260" r:id="rId12"/>
    <p:sldId id="264" r:id="rId13"/>
    <p:sldId id="272" r:id="rId14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elles.ansatt.ntnu.no\ubit\mbis\UV-team%202008-\Statistikk\Ny_oppsum_fra_200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Oppsummering!$A$51</c:f>
              <c:strCache>
                <c:ptCount val="1"/>
                <c:pt idx="0">
                  <c:v>Arr</c:v>
                </c:pt>
              </c:strCache>
            </c:strRef>
          </c:tx>
          <c:invertIfNegative val="0"/>
          <c:cat>
            <c:numRef>
              <c:f>Oppsummering!$B$50:$H$50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Oppsummering!$B$51:$H$51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Oppsummering!$A$52</c:f>
              <c:strCache>
                <c:ptCount val="1"/>
                <c:pt idx="0">
                  <c:v>Skre</c:v>
                </c:pt>
              </c:strCache>
            </c:strRef>
          </c:tx>
          <c:invertIfNegative val="0"/>
          <c:cat>
            <c:numRef>
              <c:f>Oppsummering!$B$50:$H$50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Oppsummering!$B$52:$H$52</c:f>
              <c:numCache>
                <c:formatCode>General</c:formatCode>
                <c:ptCount val="7"/>
                <c:pt idx="0">
                  <c:v>24</c:v>
                </c:pt>
                <c:pt idx="1">
                  <c:v>30</c:v>
                </c:pt>
                <c:pt idx="2">
                  <c:v>16</c:v>
                </c:pt>
                <c:pt idx="3">
                  <c:v>25</c:v>
                </c:pt>
                <c:pt idx="4">
                  <c:v>26</c:v>
                </c:pt>
                <c:pt idx="5">
                  <c:v>43</c:v>
                </c:pt>
                <c:pt idx="6">
                  <c:v>40</c:v>
                </c:pt>
              </c:numCache>
            </c:numRef>
          </c:val>
        </c:ser>
        <c:ser>
          <c:idx val="2"/>
          <c:order val="2"/>
          <c:tx>
            <c:strRef>
              <c:f>Oppsummering!$A$53</c:f>
              <c:strCache>
                <c:ptCount val="1"/>
                <c:pt idx="0">
                  <c:v>Time</c:v>
                </c:pt>
              </c:strCache>
            </c:strRef>
          </c:tx>
          <c:invertIfNegative val="0"/>
          <c:cat>
            <c:numRef>
              <c:f>Oppsummering!$B$50:$H$50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Oppsummering!$B$53:$H$53</c:f>
              <c:numCache>
                <c:formatCode>General</c:formatCode>
                <c:ptCount val="7"/>
                <c:pt idx="0">
                  <c:v>17</c:v>
                </c:pt>
                <c:pt idx="1">
                  <c:v>18</c:v>
                </c:pt>
                <c:pt idx="2">
                  <c:v>23</c:v>
                </c:pt>
                <c:pt idx="3">
                  <c:v>25</c:v>
                </c:pt>
                <c:pt idx="4">
                  <c:v>26</c:v>
                </c:pt>
                <c:pt idx="5">
                  <c:v>22</c:v>
                </c:pt>
                <c:pt idx="6">
                  <c:v>23</c:v>
                </c:pt>
              </c:numCache>
            </c:numRef>
          </c:val>
        </c:ser>
        <c:ser>
          <c:idx val="3"/>
          <c:order val="3"/>
          <c:tx>
            <c:strRef>
              <c:f>Oppsummering!$A$54</c:f>
              <c:strCache>
                <c:ptCount val="1"/>
                <c:pt idx="0">
                  <c:v>Int</c:v>
                </c:pt>
              </c:strCache>
            </c:strRef>
          </c:tx>
          <c:invertIfNegative val="0"/>
          <c:cat>
            <c:numRef>
              <c:f>Oppsummering!$B$50:$H$50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Oppsummering!$B$54:$H$54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6</c:v>
                </c:pt>
                <c:pt idx="3">
                  <c:v>8</c:v>
                </c:pt>
                <c:pt idx="4">
                  <c:v>12</c:v>
                </c:pt>
                <c:pt idx="5">
                  <c:v>11</c:v>
                </c:pt>
                <c:pt idx="6">
                  <c:v>19</c:v>
                </c:pt>
              </c:numCache>
            </c:numRef>
          </c:val>
        </c:ser>
        <c:ser>
          <c:idx val="4"/>
          <c:order val="4"/>
          <c:tx>
            <c:strRef>
              <c:f>Oppsummering!$A$55</c:f>
              <c:strCache>
                <c:ptCount val="1"/>
                <c:pt idx="0">
                  <c:v>Veil</c:v>
                </c:pt>
              </c:strCache>
            </c:strRef>
          </c:tx>
          <c:invertIfNegative val="0"/>
          <c:cat>
            <c:numRef>
              <c:f>Oppsummering!$B$50:$H$50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Oppsummering!$B$55:$H$55</c:f>
              <c:numCache>
                <c:formatCode>General</c:formatCode>
                <c:ptCount val="7"/>
                <c:pt idx="0">
                  <c:v>11</c:v>
                </c:pt>
                <c:pt idx="1">
                  <c:v>36</c:v>
                </c:pt>
                <c:pt idx="2">
                  <c:v>20</c:v>
                </c:pt>
                <c:pt idx="3">
                  <c:v>24</c:v>
                </c:pt>
                <c:pt idx="4">
                  <c:v>22</c:v>
                </c:pt>
                <c:pt idx="5">
                  <c:v>13</c:v>
                </c:pt>
                <c:pt idx="6">
                  <c:v>37</c:v>
                </c:pt>
              </c:numCache>
            </c:numRef>
          </c:val>
        </c:ser>
        <c:ser>
          <c:idx val="5"/>
          <c:order val="5"/>
          <c:tx>
            <c:strRef>
              <c:f>Oppsummering!$A$56</c:f>
              <c:strCache>
                <c:ptCount val="1"/>
                <c:pt idx="0">
                  <c:v>UBiT</c:v>
                </c:pt>
              </c:strCache>
            </c:strRef>
          </c:tx>
          <c:invertIfNegative val="0"/>
          <c:cat>
            <c:numRef>
              <c:f>Oppsummering!$B$50:$H$50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Oppsummering!$B$56:$H$56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94880"/>
        <c:axId val="59996416"/>
      </c:barChart>
      <c:catAx>
        <c:axId val="5999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b-NO"/>
          </a:p>
        </c:txPr>
        <c:crossAx val="59996416"/>
        <c:crosses val="autoZero"/>
        <c:auto val="1"/>
        <c:lblAlgn val="ctr"/>
        <c:lblOffset val="100"/>
        <c:noMultiLvlLbl val="0"/>
      </c:catAx>
      <c:valAx>
        <c:axId val="59996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b-NO"/>
          </a:p>
        </c:txPr>
        <c:crossAx val="59994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b-NO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24FE7-6F64-4044-B16D-15DC12380C1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97F7693-36EF-4ACA-8493-876D4BBC24E0}">
      <dgm:prSet phldrT="[Tekst]"/>
      <dgm:spPr/>
      <dgm:t>
        <a:bodyPr/>
        <a:lstStyle/>
        <a:p>
          <a:r>
            <a:rPr lang="nb-NO" dirty="0" smtClean="0"/>
            <a:t>DMF</a:t>
          </a:r>
          <a:endParaRPr lang="nb-NO" dirty="0"/>
        </a:p>
      </dgm:t>
    </dgm:pt>
    <dgm:pt modelId="{C7C98D4A-A052-4676-98E0-4519F638B412}" type="parTrans" cxnId="{80C4BF21-A029-4748-B8A1-E526F3DF3580}">
      <dgm:prSet/>
      <dgm:spPr/>
      <dgm:t>
        <a:bodyPr/>
        <a:lstStyle/>
        <a:p>
          <a:endParaRPr lang="nb-NO"/>
        </a:p>
      </dgm:t>
    </dgm:pt>
    <dgm:pt modelId="{3348C8AE-61D4-495C-B8AE-1B18408F55C2}" type="sibTrans" cxnId="{80C4BF21-A029-4748-B8A1-E526F3DF3580}">
      <dgm:prSet/>
      <dgm:spPr/>
      <dgm:t>
        <a:bodyPr/>
        <a:lstStyle/>
        <a:p>
          <a:endParaRPr lang="nb-NO"/>
        </a:p>
      </dgm:t>
    </dgm:pt>
    <dgm:pt modelId="{70AAB357-575C-4DFB-A1EF-5BE14D14F508}">
      <dgm:prSet phldrT="[Tekst]"/>
      <dgm:spPr/>
      <dgm:t>
        <a:bodyPr/>
        <a:lstStyle/>
        <a:p>
          <a:r>
            <a:rPr lang="nb-NO" dirty="0" smtClean="0"/>
            <a:t>St Olav</a:t>
          </a:r>
          <a:endParaRPr lang="nb-NO" dirty="0"/>
        </a:p>
      </dgm:t>
    </dgm:pt>
    <dgm:pt modelId="{A80DDE29-A4C9-4855-BF00-BB82337519BD}" type="parTrans" cxnId="{A95520CA-C86A-4EDD-91D7-24BF0151A44B}">
      <dgm:prSet/>
      <dgm:spPr/>
      <dgm:t>
        <a:bodyPr/>
        <a:lstStyle/>
        <a:p>
          <a:endParaRPr lang="nb-NO"/>
        </a:p>
      </dgm:t>
    </dgm:pt>
    <dgm:pt modelId="{858AF5B0-1B72-4F1F-8FF9-2CC45D6CE1F5}" type="sibTrans" cxnId="{A95520CA-C86A-4EDD-91D7-24BF0151A44B}">
      <dgm:prSet/>
      <dgm:spPr/>
      <dgm:t>
        <a:bodyPr/>
        <a:lstStyle/>
        <a:p>
          <a:endParaRPr lang="nb-NO"/>
        </a:p>
      </dgm:t>
    </dgm:pt>
    <dgm:pt modelId="{F111FFA2-81D1-4324-9291-3DB47EC8F3B7}">
      <dgm:prSet phldrT="[Tekst]"/>
      <dgm:spPr/>
      <dgm:t>
        <a:bodyPr/>
        <a:lstStyle/>
        <a:p>
          <a:r>
            <a:rPr lang="nb-NO" dirty="0" smtClean="0"/>
            <a:t>EndNote</a:t>
          </a:r>
          <a:endParaRPr lang="nb-NO" dirty="0"/>
        </a:p>
      </dgm:t>
    </dgm:pt>
    <dgm:pt modelId="{59A71B7D-0564-4F31-8F70-2A49B8353E0E}" type="parTrans" cxnId="{1624D9FE-7A01-4380-B87E-55FD1C67AD10}">
      <dgm:prSet/>
      <dgm:spPr/>
      <dgm:t>
        <a:bodyPr/>
        <a:lstStyle/>
        <a:p>
          <a:endParaRPr lang="nb-NO"/>
        </a:p>
      </dgm:t>
    </dgm:pt>
    <dgm:pt modelId="{0B32BC6C-B758-4A54-A7A4-C42CA8240FDA}" type="sibTrans" cxnId="{1624D9FE-7A01-4380-B87E-55FD1C67AD10}">
      <dgm:prSet/>
      <dgm:spPr/>
      <dgm:t>
        <a:bodyPr/>
        <a:lstStyle/>
        <a:p>
          <a:endParaRPr lang="nb-NO"/>
        </a:p>
      </dgm:t>
    </dgm:pt>
    <dgm:pt modelId="{BFDE1890-9B40-4F8E-B70F-2FB52CEF8048}" type="pres">
      <dgm:prSet presAssocID="{62224FE7-6F64-4044-B16D-15DC12380C15}" presName="compositeShape" presStyleCnt="0">
        <dgm:presLayoutVars>
          <dgm:chMax val="7"/>
          <dgm:dir/>
          <dgm:resizeHandles val="exact"/>
        </dgm:presLayoutVars>
      </dgm:prSet>
      <dgm:spPr/>
    </dgm:pt>
    <dgm:pt modelId="{3F983C26-4425-4866-AEDE-9E03FBD7A0EB}" type="pres">
      <dgm:prSet presAssocID="{897F7693-36EF-4ACA-8493-876D4BBC24E0}" presName="circ1" presStyleLbl="vennNode1" presStyleIdx="0" presStyleCnt="3"/>
      <dgm:spPr/>
      <dgm:t>
        <a:bodyPr/>
        <a:lstStyle/>
        <a:p>
          <a:endParaRPr lang="nb-NO"/>
        </a:p>
      </dgm:t>
    </dgm:pt>
    <dgm:pt modelId="{9B3F3718-C133-46E4-894A-585765B54F61}" type="pres">
      <dgm:prSet presAssocID="{897F7693-36EF-4ACA-8493-876D4BBC24E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7A13E08-03EA-44F1-911E-DA37CD565A7C}" type="pres">
      <dgm:prSet presAssocID="{70AAB357-575C-4DFB-A1EF-5BE14D14F508}" presName="circ2" presStyleLbl="vennNode1" presStyleIdx="1" presStyleCnt="3"/>
      <dgm:spPr/>
      <dgm:t>
        <a:bodyPr/>
        <a:lstStyle/>
        <a:p>
          <a:endParaRPr lang="nb-NO"/>
        </a:p>
      </dgm:t>
    </dgm:pt>
    <dgm:pt modelId="{93DCB35E-D8CD-4D3B-8E59-F19D65FB9AAF}" type="pres">
      <dgm:prSet presAssocID="{70AAB357-575C-4DFB-A1EF-5BE14D14F50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F3C70E2-44CD-443A-8CE4-BE6848AE4B63}" type="pres">
      <dgm:prSet presAssocID="{F111FFA2-81D1-4324-9291-3DB47EC8F3B7}" presName="circ3" presStyleLbl="vennNode1" presStyleIdx="2" presStyleCnt="3"/>
      <dgm:spPr/>
      <dgm:t>
        <a:bodyPr/>
        <a:lstStyle/>
        <a:p>
          <a:endParaRPr lang="nb-NO"/>
        </a:p>
      </dgm:t>
    </dgm:pt>
    <dgm:pt modelId="{F41840DE-7D50-4FD7-BA7D-B8FE663DCA02}" type="pres">
      <dgm:prSet presAssocID="{F111FFA2-81D1-4324-9291-3DB47EC8F3B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2BD29040-6E2D-4DA2-BC13-91B3DDFD289C}" type="presOf" srcId="{70AAB357-575C-4DFB-A1EF-5BE14D14F508}" destId="{27A13E08-03EA-44F1-911E-DA37CD565A7C}" srcOrd="0" destOrd="0" presId="urn:microsoft.com/office/officeart/2005/8/layout/venn1"/>
    <dgm:cxn modelId="{4094DD2E-148C-4D6E-9127-F4CF30BC9C19}" type="presOf" srcId="{897F7693-36EF-4ACA-8493-876D4BBC24E0}" destId="{3F983C26-4425-4866-AEDE-9E03FBD7A0EB}" srcOrd="0" destOrd="0" presId="urn:microsoft.com/office/officeart/2005/8/layout/venn1"/>
    <dgm:cxn modelId="{E9F0FAE0-F51E-4238-B55A-66198BCD9DE9}" type="presOf" srcId="{62224FE7-6F64-4044-B16D-15DC12380C15}" destId="{BFDE1890-9B40-4F8E-B70F-2FB52CEF8048}" srcOrd="0" destOrd="0" presId="urn:microsoft.com/office/officeart/2005/8/layout/venn1"/>
    <dgm:cxn modelId="{A95520CA-C86A-4EDD-91D7-24BF0151A44B}" srcId="{62224FE7-6F64-4044-B16D-15DC12380C15}" destId="{70AAB357-575C-4DFB-A1EF-5BE14D14F508}" srcOrd="1" destOrd="0" parTransId="{A80DDE29-A4C9-4855-BF00-BB82337519BD}" sibTransId="{858AF5B0-1B72-4F1F-8FF9-2CC45D6CE1F5}"/>
    <dgm:cxn modelId="{79797C75-2DF2-4E6B-B173-BEB856D2C5EA}" type="presOf" srcId="{F111FFA2-81D1-4324-9291-3DB47EC8F3B7}" destId="{F41840DE-7D50-4FD7-BA7D-B8FE663DCA02}" srcOrd="1" destOrd="0" presId="urn:microsoft.com/office/officeart/2005/8/layout/venn1"/>
    <dgm:cxn modelId="{80C4BF21-A029-4748-B8A1-E526F3DF3580}" srcId="{62224FE7-6F64-4044-B16D-15DC12380C15}" destId="{897F7693-36EF-4ACA-8493-876D4BBC24E0}" srcOrd="0" destOrd="0" parTransId="{C7C98D4A-A052-4676-98E0-4519F638B412}" sibTransId="{3348C8AE-61D4-495C-B8AE-1B18408F55C2}"/>
    <dgm:cxn modelId="{1624D9FE-7A01-4380-B87E-55FD1C67AD10}" srcId="{62224FE7-6F64-4044-B16D-15DC12380C15}" destId="{F111FFA2-81D1-4324-9291-3DB47EC8F3B7}" srcOrd="2" destOrd="0" parTransId="{59A71B7D-0564-4F31-8F70-2A49B8353E0E}" sibTransId="{0B32BC6C-B758-4A54-A7A4-C42CA8240FDA}"/>
    <dgm:cxn modelId="{C73E1FD5-058A-4996-8BD3-68A6689692EC}" type="presOf" srcId="{70AAB357-575C-4DFB-A1EF-5BE14D14F508}" destId="{93DCB35E-D8CD-4D3B-8E59-F19D65FB9AAF}" srcOrd="1" destOrd="0" presId="urn:microsoft.com/office/officeart/2005/8/layout/venn1"/>
    <dgm:cxn modelId="{65C6AC95-65F9-4217-BF9D-9ECBE26BBD22}" type="presOf" srcId="{897F7693-36EF-4ACA-8493-876D4BBC24E0}" destId="{9B3F3718-C133-46E4-894A-585765B54F61}" srcOrd="1" destOrd="0" presId="urn:microsoft.com/office/officeart/2005/8/layout/venn1"/>
    <dgm:cxn modelId="{B3EA1D89-70A1-4664-8327-8A7E16A19A06}" type="presOf" srcId="{F111FFA2-81D1-4324-9291-3DB47EC8F3B7}" destId="{0F3C70E2-44CD-443A-8CE4-BE6848AE4B63}" srcOrd="0" destOrd="0" presId="urn:microsoft.com/office/officeart/2005/8/layout/venn1"/>
    <dgm:cxn modelId="{1554B36C-2243-46C6-8126-CC07769349DB}" type="presParOf" srcId="{BFDE1890-9B40-4F8E-B70F-2FB52CEF8048}" destId="{3F983C26-4425-4866-AEDE-9E03FBD7A0EB}" srcOrd="0" destOrd="0" presId="urn:microsoft.com/office/officeart/2005/8/layout/venn1"/>
    <dgm:cxn modelId="{03B9525C-4FE3-416F-843A-E9FD511C40F4}" type="presParOf" srcId="{BFDE1890-9B40-4F8E-B70F-2FB52CEF8048}" destId="{9B3F3718-C133-46E4-894A-585765B54F61}" srcOrd="1" destOrd="0" presId="urn:microsoft.com/office/officeart/2005/8/layout/venn1"/>
    <dgm:cxn modelId="{1EAD0F6F-404E-4B52-8377-6128289B0167}" type="presParOf" srcId="{BFDE1890-9B40-4F8E-B70F-2FB52CEF8048}" destId="{27A13E08-03EA-44F1-911E-DA37CD565A7C}" srcOrd="2" destOrd="0" presId="urn:microsoft.com/office/officeart/2005/8/layout/venn1"/>
    <dgm:cxn modelId="{81B77A04-1A1C-435E-A43E-4D7DA529C442}" type="presParOf" srcId="{BFDE1890-9B40-4F8E-B70F-2FB52CEF8048}" destId="{93DCB35E-D8CD-4D3B-8E59-F19D65FB9AAF}" srcOrd="3" destOrd="0" presId="urn:microsoft.com/office/officeart/2005/8/layout/venn1"/>
    <dgm:cxn modelId="{25957149-8768-4553-9C4C-84EF523DAF1D}" type="presParOf" srcId="{BFDE1890-9B40-4F8E-B70F-2FB52CEF8048}" destId="{0F3C70E2-44CD-443A-8CE4-BE6848AE4B63}" srcOrd="4" destOrd="0" presId="urn:microsoft.com/office/officeart/2005/8/layout/venn1"/>
    <dgm:cxn modelId="{1930903C-6074-4784-B8E8-AC501495EFEE}" type="presParOf" srcId="{BFDE1890-9B40-4F8E-B70F-2FB52CEF8048}" destId="{F41840DE-7D50-4FD7-BA7D-B8FE663DCA0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83C26-4425-4866-AEDE-9E03FBD7A0EB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DMF</a:t>
          </a:r>
          <a:endParaRPr lang="nb-NO" sz="3200" kern="1200" dirty="0"/>
        </a:p>
      </dsp:txBody>
      <dsp:txXfrm>
        <a:off x="2153920" y="477519"/>
        <a:ext cx="1788160" cy="1097280"/>
      </dsp:txXfrm>
    </dsp:sp>
    <dsp:sp modelId="{27A13E08-03EA-44F1-911E-DA37CD565A7C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St Olav</a:t>
          </a:r>
          <a:endParaRPr lang="nb-NO" sz="3200" kern="1200" dirty="0"/>
        </a:p>
      </dsp:txBody>
      <dsp:txXfrm>
        <a:off x="3454400" y="2204719"/>
        <a:ext cx="1463040" cy="1341120"/>
      </dsp:txXfrm>
    </dsp:sp>
    <dsp:sp modelId="{0F3C70E2-44CD-443A-8CE4-BE6848AE4B63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200" kern="1200" dirty="0" smtClean="0"/>
            <a:t>EndNote</a:t>
          </a:r>
          <a:endParaRPr lang="nb-NO" sz="3200" kern="1200" dirty="0"/>
        </a:p>
      </dsp:txBody>
      <dsp:txXfrm>
        <a:off x="1178560" y="2204719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35AD-7EFD-4A48-B202-D05709C99B22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7C3B7-4A93-4EA1-992D-03E50F0568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583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9A464-9976-413D-B041-B0811D8994E1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E6E8D-FFC5-4D06-B06E-A32F8604F14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88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E6E8D-FFC5-4D06-B06E-A32F8604F14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9693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E6E8D-FFC5-4D06-B06E-A32F8604F14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060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07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9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496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159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151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563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919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0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613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85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640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CE49-C291-4386-B714-15084DEA2034}" type="datetimeFigureOut">
              <a:rPr lang="nb-NO" smtClean="0"/>
              <a:t>27.05.2013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3AB6F-777C-427D-A525-29554F0ED4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50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39552" y="332656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b="1" dirty="0"/>
              <a:t>Kartlegging av forskerstøtte, undervisning og veiledning på</a:t>
            </a:r>
          </a:p>
          <a:p>
            <a:r>
              <a:rPr lang="nb-NO" sz="2400" b="1" dirty="0"/>
              <a:t>NTNU UB/Med og HIST/Øya‐biblioteket</a:t>
            </a:r>
            <a:endParaRPr lang="nb-NO" sz="24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51520" y="1484784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Mandat:</a:t>
            </a:r>
            <a:r>
              <a:rPr lang="nb-NO" i="1" dirty="0" smtClean="0"/>
              <a:t/>
            </a:r>
            <a:br>
              <a:rPr lang="nb-NO" i="1" dirty="0" smtClean="0"/>
            </a:br>
            <a:r>
              <a:rPr lang="nb-NO" i="1" dirty="0" smtClean="0"/>
              <a:t>Kartlegge </a:t>
            </a:r>
            <a:r>
              <a:rPr lang="nb-NO" i="1" dirty="0"/>
              <a:t>dagens virksomhet innen forskerstøtte, undervisning og veiledning til ulike </a:t>
            </a:r>
            <a:r>
              <a:rPr lang="nb-NO" i="1" dirty="0" smtClean="0"/>
              <a:t>brukergrupper på </a:t>
            </a:r>
            <a:r>
              <a:rPr lang="nb-NO" i="1" dirty="0"/>
              <a:t>NTNU UB/Med og </a:t>
            </a:r>
            <a:r>
              <a:rPr lang="nb-NO" i="1" dirty="0" err="1"/>
              <a:t>HiST</a:t>
            </a:r>
            <a:r>
              <a:rPr lang="nb-NO" i="1" dirty="0"/>
              <a:t>/Øya‐biblioteket. Kartleggingen vil danne grunnlag for seinere </a:t>
            </a:r>
            <a:r>
              <a:rPr lang="nb-NO" i="1" dirty="0" smtClean="0"/>
              <a:t>utredning om </a:t>
            </a:r>
            <a:r>
              <a:rPr lang="nb-NO" i="1" dirty="0"/>
              <a:t>samarbeid og felles prosjekter på området</a:t>
            </a:r>
            <a:r>
              <a:rPr lang="nb-NO" i="1" dirty="0" smtClean="0"/>
              <a:t>.</a:t>
            </a:r>
            <a:br>
              <a:rPr lang="nb-NO" i="1" dirty="0" smtClean="0"/>
            </a:br>
            <a:endParaRPr lang="nb-NO" i="1" dirty="0"/>
          </a:p>
          <a:p>
            <a:r>
              <a:rPr lang="nb-NO" dirty="0" smtClean="0"/>
              <a:t>	‐ </a:t>
            </a:r>
            <a:r>
              <a:rPr lang="nb-NO" i="1" dirty="0"/>
              <a:t>Utarbeide oversikt over omfanget av dagens aktiviteter på begge </a:t>
            </a:r>
            <a:r>
              <a:rPr lang="nb-NO" i="1" dirty="0" smtClean="0"/>
              <a:t>institusjonene</a:t>
            </a:r>
            <a:r>
              <a:rPr lang="nb-NO" i="1" dirty="0"/>
              <a:t>.</a:t>
            </a:r>
          </a:p>
          <a:p>
            <a:r>
              <a:rPr lang="nb-NO" dirty="0" smtClean="0"/>
              <a:t>	‐ </a:t>
            </a:r>
            <a:r>
              <a:rPr lang="nb-NO" i="1" dirty="0"/>
              <a:t>Anslå tidsbruk og personalressurser knyttet til </a:t>
            </a:r>
            <a:r>
              <a:rPr lang="nb-NO" i="1" dirty="0" smtClean="0"/>
              <a:t>aktivitetene</a:t>
            </a:r>
            <a:br>
              <a:rPr lang="nb-NO" i="1" dirty="0" smtClean="0"/>
            </a:br>
            <a:endParaRPr lang="nb-NO" i="1" dirty="0"/>
          </a:p>
          <a:p>
            <a:r>
              <a:rPr lang="nb-NO" dirty="0"/>
              <a:t>Deltagere i arbeidsgruppen har vært Liv Inger Lamøy (HIST), Katrina Aronsen (NTNU) og Jan Ove </a:t>
            </a:r>
            <a:r>
              <a:rPr lang="nb-NO" dirty="0" smtClean="0"/>
              <a:t>Rein (NTNU).</a:t>
            </a:r>
          </a:p>
          <a:p>
            <a:endParaRPr lang="nb-NO" dirty="0"/>
          </a:p>
          <a:p>
            <a:r>
              <a:rPr lang="nb-NO" dirty="0" smtClean="0"/>
              <a:t>Gruppas rapport er tilgjengelig på BMH Wikien.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6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57150" y="116632"/>
            <a:ext cx="908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Medisinsk biblioteks åpne kurs høsten 2012</a:t>
            </a:r>
          </a:p>
          <a:p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 smtClean="0"/>
              <a:t>Hvert kurs har egen infoside med detaljert informasjon om kurset og mulighet til påmelding.</a:t>
            </a:r>
            <a:endParaRPr lang="nb-NO" sz="1400" dirty="0"/>
          </a:p>
        </p:txBody>
      </p:sp>
      <p:grpSp>
        <p:nvGrpSpPr>
          <p:cNvPr id="4" name="Gruppe 3"/>
          <p:cNvGrpSpPr/>
          <p:nvPr/>
        </p:nvGrpSpPr>
        <p:grpSpPr>
          <a:xfrm>
            <a:off x="251520" y="1268760"/>
            <a:ext cx="4824536" cy="5400600"/>
            <a:chOff x="251520" y="1132295"/>
            <a:chExt cx="4485793" cy="514393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1132295"/>
              <a:ext cx="4485793" cy="4029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229" y="5171668"/>
              <a:ext cx="4348145" cy="1104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5033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50" y="260648"/>
            <a:ext cx="908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Medisinsk biblioteks bestillingskurs høsten 2012</a:t>
            </a:r>
          </a:p>
          <a:p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 smtClean="0"/>
              <a:t>Kurs fra biblioteket om det du er interessert i når og hvor det passer deg best.</a:t>
            </a:r>
            <a:endParaRPr lang="nb-NO" sz="1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9882"/>
            <a:ext cx="4239861" cy="4143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980728"/>
            <a:ext cx="3052332" cy="515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429" y="6138670"/>
            <a:ext cx="3030169" cy="501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179512" y="6536377"/>
            <a:ext cx="504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http://www.ntnu.no/web/ub/fagside/medisin/medbiblkurs/skreddersydd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9475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50" y="260648"/>
            <a:ext cx="9086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Statistikk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611560" y="980728"/>
            <a:ext cx="13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Antall kurs:</a:t>
            </a:r>
            <a:endParaRPr lang="nb-NO" b="1" dirty="0"/>
          </a:p>
        </p:txBody>
      </p:sp>
      <p:sp>
        <p:nvSpPr>
          <p:cNvPr id="6" name="TekstSylinder 5"/>
          <p:cNvSpPr txBox="1"/>
          <p:nvPr/>
        </p:nvSpPr>
        <p:spPr>
          <a:xfrm>
            <a:off x="4600575" y="9807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Antall </a:t>
            </a:r>
            <a:r>
              <a:rPr lang="nb-NO" b="1" dirty="0" smtClean="0"/>
              <a:t>kurstimer:</a:t>
            </a:r>
            <a:endParaRPr lang="nb-NO" b="1" dirty="0"/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6735571"/>
              </p:ext>
            </p:extLst>
          </p:nvPr>
        </p:nvGraphicFramePr>
        <p:xfrm>
          <a:off x="395536" y="1350060"/>
          <a:ext cx="3648075" cy="271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441049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038310" cy="316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46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4763591" cy="31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74" y="3429000"/>
            <a:ext cx="4035152" cy="33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40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mbis\Bilder\Fotograf\_DSF7564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69" y="1628800"/>
            <a:ext cx="5648127" cy="377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323528" y="69269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Kurs og undervisning ved Medisinsk bibliotek</a:t>
            </a:r>
            <a:endParaRPr lang="nb-NO" sz="36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331640" y="580526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Presentasjon på </a:t>
            </a:r>
            <a:r>
              <a:rPr lang="nb-NO" dirty="0" smtClean="0"/>
              <a:t>arbeidsmøte</a:t>
            </a:r>
            <a:r>
              <a:rPr lang="nb-NO" dirty="0" smtClean="0"/>
              <a:t> </a:t>
            </a:r>
            <a:r>
              <a:rPr lang="nb-NO" dirty="0" smtClean="0"/>
              <a:t>for </a:t>
            </a:r>
            <a:r>
              <a:rPr lang="nb-NO" dirty="0" smtClean="0"/>
              <a:t>BMH 28.05.13.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09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710203" y="1412776"/>
            <a:ext cx="3600400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b="1" dirty="0" smtClean="0"/>
          </a:p>
          <a:p>
            <a:pPr algn="ctr"/>
            <a:endParaRPr lang="nb-NO" b="1" dirty="0" smtClean="0"/>
          </a:p>
          <a:p>
            <a:pPr algn="ctr"/>
            <a:r>
              <a:rPr lang="nb-NO" b="1" dirty="0" smtClean="0"/>
              <a:t>DMF</a:t>
            </a:r>
            <a:endParaRPr lang="nb-NO" b="1" dirty="0"/>
          </a:p>
          <a:p>
            <a:pPr algn="ctr"/>
            <a:r>
              <a:rPr lang="nb-NO" dirty="0"/>
              <a:t>726 medisinstudenter</a:t>
            </a:r>
            <a:br>
              <a:rPr lang="nb-NO" dirty="0"/>
            </a:br>
            <a:r>
              <a:rPr lang="nb-NO" dirty="0"/>
              <a:t>394 masterstudenter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200 andre studenter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>390 </a:t>
            </a:r>
            <a:r>
              <a:rPr lang="nb-NO" dirty="0" err="1" smtClean="0"/>
              <a:t>PhD</a:t>
            </a:r>
            <a:r>
              <a:rPr lang="nb-NO" dirty="0" smtClean="0"/>
              <a:t> </a:t>
            </a:r>
            <a:r>
              <a:rPr lang="nb-NO" dirty="0"/>
              <a:t>studenter</a:t>
            </a:r>
            <a:br>
              <a:rPr lang="nb-NO" dirty="0"/>
            </a:br>
            <a:r>
              <a:rPr lang="nb-NO" dirty="0" smtClean="0"/>
              <a:t>1163 ansatte </a:t>
            </a:r>
            <a:endParaRPr lang="nb-NO" dirty="0"/>
          </a:p>
        </p:txBody>
      </p:sp>
      <p:sp>
        <p:nvSpPr>
          <p:cNvPr id="9" name="Rektangel 8"/>
          <p:cNvSpPr/>
          <p:nvPr/>
        </p:nvSpPr>
        <p:spPr>
          <a:xfrm>
            <a:off x="4814658" y="1412776"/>
            <a:ext cx="3600400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b="1" dirty="0" smtClean="0"/>
          </a:p>
          <a:p>
            <a:pPr algn="ctr"/>
            <a:endParaRPr lang="nb-NO" b="1" dirty="0" smtClean="0"/>
          </a:p>
          <a:p>
            <a:pPr algn="ctr"/>
            <a:r>
              <a:rPr lang="nb-NO" b="1" dirty="0" smtClean="0"/>
              <a:t>St</a:t>
            </a:r>
            <a:r>
              <a:rPr lang="nb-NO" b="1" dirty="0"/>
              <a:t>. Olav</a:t>
            </a:r>
          </a:p>
          <a:p>
            <a:pPr algn="ctr"/>
            <a:r>
              <a:rPr lang="nb-NO" dirty="0" smtClean="0"/>
              <a:t>9600 ansatte</a:t>
            </a:r>
            <a:br>
              <a:rPr lang="nb-NO" dirty="0" smtClean="0"/>
            </a:br>
            <a:r>
              <a:rPr lang="nb-NO" dirty="0" smtClean="0"/>
              <a:t>(leger, sykepleiere, fysioterapeuter, ergoterapeuter, radiografer, jordmødre m.fl.) </a:t>
            </a:r>
            <a:endParaRPr lang="nb-NO" dirty="0"/>
          </a:p>
        </p:txBody>
      </p:sp>
      <p:sp>
        <p:nvSpPr>
          <p:cNvPr id="2" name="TekstSylinder 1"/>
          <p:cNvSpPr txBox="1"/>
          <p:nvPr/>
        </p:nvSpPr>
        <p:spPr>
          <a:xfrm>
            <a:off x="57150" y="260648"/>
            <a:ext cx="9086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Brukere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548" y="1556792"/>
            <a:ext cx="3524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903" y="1556792"/>
            <a:ext cx="27527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539552" y="4005064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Medisinsk bibliotek tilbyr kurs, </a:t>
            </a:r>
            <a:r>
              <a:rPr lang="nb-NO" sz="2000" dirty="0" smtClean="0"/>
              <a:t>undervisning, brukerstøtte og søkehjelp </a:t>
            </a:r>
            <a:r>
              <a:rPr lang="nb-NO" sz="2000" dirty="0" smtClean="0"/>
              <a:t>til studenter og ansatte ved Det medisinske fakultet og St. Olav hospital.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8163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50" y="260648"/>
            <a:ext cx="9086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Organisering</a:t>
            </a:r>
          </a:p>
        </p:txBody>
      </p:sp>
      <p:grpSp>
        <p:nvGrpSpPr>
          <p:cNvPr id="10" name="Gruppe 9"/>
          <p:cNvGrpSpPr/>
          <p:nvPr/>
        </p:nvGrpSpPr>
        <p:grpSpPr>
          <a:xfrm>
            <a:off x="3156520" y="1196752"/>
            <a:ext cx="6096000" cy="4392488"/>
            <a:chOff x="1644352" y="1412776"/>
            <a:chExt cx="6096000" cy="4392488"/>
          </a:xfrm>
        </p:grpSpPr>
        <p:grpSp>
          <p:nvGrpSpPr>
            <p:cNvPr id="9" name="Gruppe 8"/>
            <p:cNvGrpSpPr/>
            <p:nvPr/>
          </p:nvGrpSpPr>
          <p:grpSpPr>
            <a:xfrm>
              <a:off x="1644352" y="1412776"/>
              <a:ext cx="6096000" cy="4392488"/>
              <a:chOff x="1644352" y="1412776"/>
              <a:chExt cx="6096000" cy="4392488"/>
            </a:xfrm>
          </p:grpSpPr>
          <p:graphicFrame>
            <p:nvGraphicFramePr>
              <p:cNvPr id="6" name="Diagram 5"/>
              <p:cNvGraphicFramePr/>
              <p:nvPr>
                <p:extLst>
                  <p:ext uri="{D42A27DB-BD31-4B8C-83A1-F6EECF244321}">
                    <p14:modId xmlns:p14="http://schemas.microsoft.com/office/powerpoint/2010/main" val="4174200909"/>
                  </p:ext>
                </p:extLst>
              </p:nvPr>
            </p:nvGraphicFramePr>
            <p:xfrm>
              <a:off x="1644352" y="1556792"/>
              <a:ext cx="60960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7" name="Rektangel 6"/>
              <p:cNvSpPr/>
              <p:nvPr/>
            </p:nvSpPr>
            <p:spPr>
              <a:xfrm>
                <a:off x="2051720" y="1412776"/>
                <a:ext cx="5328592" cy="439248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8" name="TekstSylinder 7"/>
            <p:cNvSpPr txBox="1"/>
            <p:nvPr/>
          </p:nvSpPr>
          <p:spPr>
            <a:xfrm>
              <a:off x="2123728" y="1484784"/>
              <a:ext cx="12241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3200" b="1" dirty="0" smtClean="0"/>
                <a:t>UV-Team</a:t>
              </a:r>
              <a:endParaRPr lang="nb-NO" sz="3200" b="1" dirty="0"/>
            </a:p>
          </p:txBody>
        </p:sp>
      </p:grpSp>
      <p:sp>
        <p:nvSpPr>
          <p:cNvPr id="11" name="TekstSylinder 10"/>
          <p:cNvSpPr txBox="1"/>
          <p:nvPr/>
        </p:nvSpPr>
        <p:spPr>
          <a:xfrm>
            <a:off x="179512" y="980728"/>
            <a:ext cx="33123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nb-NO" dirty="0" smtClean="0"/>
              <a:t>All </a:t>
            </a:r>
            <a:r>
              <a:rPr lang="nb-NO" dirty="0" smtClean="0"/>
              <a:t>undervisning og brukerstøtte </a:t>
            </a:r>
            <a:r>
              <a:rPr lang="nb-NO" dirty="0"/>
              <a:t>ved Medisinsk bibliotek håndteres av et </a:t>
            </a:r>
            <a:r>
              <a:rPr lang="nb-NO" dirty="0" err="1"/>
              <a:t>undervisningsteam</a:t>
            </a:r>
            <a:r>
              <a:rPr lang="nb-NO" dirty="0"/>
              <a:t> bestående av seks </a:t>
            </a:r>
            <a:r>
              <a:rPr lang="nb-NO" dirty="0" smtClean="0"/>
              <a:t>ansatte (to universitetsbibliotekarer og fire spesialbibliotekarer).</a:t>
            </a:r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UV-teamet ledes av en leder/koordinator som har ansvar for at oppdrag følges opp og ansvar for påmeldings-systemet.</a:t>
            </a:r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UV-teamet er delt opp i tre </a:t>
            </a:r>
            <a:r>
              <a:rPr lang="nb-NO" dirty="0" err="1" smtClean="0"/>
              <a:t>underteam</a:t>
            </a:r>
            <a:r>
              <a:rPr lang="nb-NO" dirty="0" smtClean="0"/>
              <a:t> hvor medlemmene har et hovedansvar for en bestemt brukergruppe (men alle medlemmer bistår over team-grensene når det er behov).</a:t>
            </a:r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Medisinsk bibliotek er svært fornøyd med </a:t>
            </a:r>
            <a:r>
              <a:rPr lang="nb-NO" dirty="0" err="1" smtClean="0"/>
              <a:t>teammodelen</a:t>
            </a:r>
            <a:r>
              <a:rPr lang="nb-N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8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50" y="44624"/>
            <a:ext cx="9086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Organisering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179512" y="908720"/>
            <a:ext cx="88569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nb-NO" dirty="0" smtClean="0"/>
              <a:t>Kursoppdrag sendes ut til alle medlemmer i UV-teamet slik at interesserte kan melde seg på som forelesere.</a:t>
            </a:r>
          </a:p>
          <a:p>
            <a:endParaRPr lang="nb-NO" dirty="0" smtClean="0"/>
          </a:p>
          <a:p>
            <a:pPr marL="285750" indent="-285750">
              <a:buFont typeface="Arial" charset="0"/>
              <a:buChar char="•"/>
            </a:pPr>
            <a:r>
              <a:rPr lang="nb-NO" dirty="0"/>
              <a:t>Egen nettside for åpne og lukkede kurs med lenke til eget påmeldingssystem (ikke </a:t>
            </a:r>
            <a:r>
              <a:rPr lang="nb-NO" dirty="0" err="1"/>
              <a:t>Wufoo</a:t>
            </a:r>
            <a:r>
              <a:rPr lang="nb-NO" dirty="0"/>
              <a:t>) som genererer kvitteringsbilde avhengig av status og egen liste over påmeldte som kan åpnes i Excel</a:t>
            </a:r>
            <a:r>
              <a:rPr lang="nb-NO" dirty="0" smtClean="0"/>
              <a:t>. Systemet styrer en teller på kurssidene slik at brukerne kan se antall ledige plasser til enhver tid (og om kurs er fulle).</a:t>
            </a:r>
          </a:p>
          <a:p>
            <a:endParaRPr lang="nb-NO" dirty="0" smtClean="0"/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Sender alltid ut påminningsepost til påmeldte cirka en uke før kurs (eventuelt med tilleggsinformasjon om kurset).</a:t>
            </a:r>
          </a:p>
          <a:p>
            <a:endParaRPr lang="nb-NO" dirty="0" smtClean="0"/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Overbooker på de fleste kurs for å utnytte kapasitet da det alltid er 1-2 som ikke dukker opp.</a:t>
            </a:r>
          </a:p>
          <a:p>
            <a:endParaRPr lang="nb-NO" dirty="0" smtClean="0"/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Kan holde kurs både på norsk og engelsk.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Arial" charset="0"/>
              <a:buChar char="•"/>
            </a:pPr>
            <a:r>
              <a:rPr lang="nb-NO" dirty="0" smtClean="0"/>
              <a:t>Kurs og undervisningstilbudet markedsføres via Innsida, St. Olavs virksomhetsportal, egne nettsider og blogger, kontaktpersoner, sosiale medier og via epostlister </a:t>
            </a:r>
            <a:r>
              <a:rPr lang="nb-NO" smtClean="0"/>
              <a:t>(studentene).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4551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323528" y="836712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nb-NO" dirty="0">
                <a:solidFill>
                  <a:prstClr val="black"/>
                </a:solidFill>
              </a:rPr>
              <a:t>Eget kursrom med bærbare kurs </a:t>
            </a:r>
            <a:r>
              <a:rPr lang="nb-NO" dirty="0" err="1">
                <a:solidFill>
                  <a:prstClr val="black"/>
                </a:solidFill>
              </a:rPr>
              <a:t>pc’er</a:t>
            </a:r>
            <a:r>
              <a:rPr lang="nb-NO" dirty="0">
                <a:solidFill>
                  <a:prstClr val="black"/>
                </a:solidFill>
              </a:rPr>
              <a:t> som vi administrerer selv (men oppfordrer brukere til å ta med egen pc</a:t>
            </a:r>
            <a:r>
              <a:rPr lang="nb-NO" dirty="0" smtClean="0">
                <a:solidFill>
                  <a:prstClr val="black"/>
                </a:solidFill>
              </a:rPr>
              <a:t>).</a:t>
            </a:r>
          </a:p>
          <a:p>
            <a:pPr lvl="0"/>
            <a:endParaRPr lang="nb-NO" dirty="0">
              <a:solidFill>
                <a:prstClr val="black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nb-NO" dirty="0">
                <a:solidFill>
                  <a:prstClr val="black"/>
                </a:solidFill>
              </a:rPr>
              <a:t>Har gjestenett tilgjengelig på kursrom for deltagere fra St. Olav som ikke har NTNU pålogging</a:t>
            </a:r>
            <a:r>
              <a:rPr lang="nb-NO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nb-NO" dirty="0">
              <a:solidFill>
                <a:prstClr val="black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nb-NO" dirty="0">
                <a:solidFill>
                  <a:prstClr val="black"/>
                </a:solidFill>
              </a:rPr>
              <a:t>Alltid to kursholdere på de fleste kurs (unntatt mindre opplegg) sikrer </a:t>
            </a:r>
            <a:r>
              <a:rPr lang="nb-NO" dirty="0" smtClean="0">
                <a:solidFill>
                  <a:prstClr val="black"/>
                </a:solidFill>
              </a:rPr>
              <a:t>back up </a:t>
            </a:r>
            <a:r>
              <a:rPr lang="nb-NO" dirty="0">
                <a:solidFill>
                  <a:prstClr val="black"/>
                </a:solidFill>
              </a:rPr>
              <a:t>ved sykdom, bedre kvalitet ved teknisk krevende kurs, reduserer belastning og gjør det lettere å motivere nye kursholdere (erfaren + ny</a:t>
            </a:r>
            <a:r>
              <a:rPr lang="nb-NO" dirty="0" smtClean="0">
                <a:solidFill>
                  <a:prstClr val="black"/>
                </a:solidFill>
              </a:rPr>
              <a:t>).</a:t>
            </a:r>
          </a:p>
          <a:p>
            <a:pPr lvl="0"/>
            <a:endParaRPr lang="nb-NO" dirty="0">
              <a:solidFill>
                <a:prstClr val="black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Kursdeltagere får utdelt kursmateriale (</a:t>
            </a:r>
            <a:r>
              <a:rPr lang="nb-NO" dirty="0" err="1" smtClean="0">
                <a:solidFill>
                  <a:prstClr val="black"/>
                </a:solidFill>
              </a:rPr>
              <a:t>handouts</a:t>
            </a:r>
            <a:r>
              <a:rPr lang="nb-NO" dirty="0" smtClean="0">
                <a:solidFill>
                  <a:prstClr val="black"/>
                </a:solidFill>
              </a:rPr>
              <a:t>) ved kursstart på opplegg der dette er naturlig.</a:t>
            </a:r>
          </a:p>
          <a:p>
            <a:pPr lvl="0"/>
            <a:endParaRPr lang="nb-NO" dirty="0">
              <a:solidFill>
                <a:prstClr val="black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nb-NO" dirty="0">
                <a:solidFill>
                  <a:prstClr val="black"/>
                </a:solidFill>
              </a:rPr>
              <a:t>Har jevnlige møter i UV-team der undervisning diskuteres og planlegges, samt at medlemmene kan ta opp saker som de trenger tilbakemelding på</a:t>
            </a:r>
            <a:r>
              <a:rPr lang="nb-NO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nb-NO" dirty="0">
              <a:solidFill>
                <a:prstClr val="black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nb-NO" dirty="0">
                <a:solidFill>
                  <a:prstClr val="black"/>
                </a:solidFill>
              </a:rPr>
              <a:t>Har stort fokus på å tilpasse undervisningen etter brukernes behov og endringer innenfor informasjonskompetanseområdet</a:t>
            </a:r>
            <a:r>
              <a:rPr lang="nb-NO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nb-NO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I tillegg til undervisning gir også personlige veiledninger og søkehjelp til enkeltpersoner.</a:t>
            </a:r>
            <a:endParaRPr lang="nb-NO" dirty="0">
              <a:solidFill>
                <a:prstClr val="black"/>
              </a:solidFill>
            </a:endParaRPr>
          </a:p>
          <a:p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57150" y="44624"/>
            <a:ext cx="9086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Organisering</a:t>
            </a:r>
          </a:p>
        </p:txBody>
      </p:sp>
    </p:spTree>
    <p:extLst>
      <p:ext uri="{BB962C8B-B14F-4D97-AF65-F5344CB8AC3E}">
        <p14:creationId xmlns:p14="http://schemas.microsoft.com/office/powerpoint/2010/main" val="144717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57150" y="260648"/>
            <a:ext cx="908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Medisinsk biblioteks bidrag til DMF’s studier</a:t>
            </a:r>
          </a:p>
          <a:p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 smtClean="0"/>
              <a:t>Kurs og undervisning fra Medisinsk bibliotek som er integrert i undervisningen ved DMF.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716393"/>
              </p:ext>
            </p:extLst>
          </p:nvPr>
        </p:nvGraphicFramePr>
        <p:xfrm>
          <a:off x="244091" y="1302199"/>
          <a:ext cx="8712967" cy="5219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3441"/>
                <a:gridCol w="1161197"/>
                <a:gridCol w="771273"/>
                <a:gridCol w="1093802"/>
                <a:gridCol w="3983254"/>
              </a:tblGrid>
              <a:tr h="499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300" dirty="0">
                          <a:effectLst/>
                        </a:rPr>
                        <a:t>Studium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300">
                          <a:effectLst/>
                        </a:rPr>
                        <a:t>«Søkekurs»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300">
                          <a:effectLst/>
                        </a:rPr>
                        <a:t>EndNote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300" dirty="0">
                          <a:effectLst/>
                        </a:rPr>
                        <a:t>Annet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300">
                          <a:effectLst/>
                        </a:rPr>
                        <a:t>Kommentar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1873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Medisin: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  Stadium I: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  Stadium II: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  Stadium </a:t>
                      </a:r>
                      <a:r>
                        <a:rPr lang="nb-NO" sz="1000" dirty="0" smtClean="0">
                          <a:effectLst/>
                        </a:rPr>
                        <a:t>III: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  </a:t>
                      </a:r>
                      <a:r>
                        <a:rPr lang="nb-NO" sz="1000" dirty="0" smtClean="0">
                          <a:effectLst/>
                        </a:rPr>
                        <a:t>Forskerlinje: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</a:rPr>
                        <a:t>X</a:t>
                      </a:r>
                      <a:endParaRPr lang="nb-NO" sz="1000" baseline="30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aseline="0" dirty="0">
                          <a:effectLst/>
                        </a:rPr>
                        <a:t>(</a:t>
                      </a:r>
                      <a:r>
                        <a:rPr lang="nb-NO" sz="1000" dirty="0" smtClean="0">
                          <a:effectLst/>
                        </a:rPr>
                        <a:t>X)</a:t>
                      </a:r>
                      <a:r>
                        <a:rPr lang="nb-NO" sz="1000" baseline="30000" dirty="0" smtClean="0">
                          <a:effectLst/>
                        </a:rPr>
                        <a:t>3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</a:rPr>
                        <a:t>X</a:t>
                      </a:r>
                      <a:endParaRPr lang="nb-NO" sz="9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dirty="0" smtClean="0">
                          <a:effectLst/>
                        </a:rPr>
                        <a:t>(X)</a:t>
                      </a:r>
                      <a:r>
                        <a:rPr lang="nb-NO" sz="900" baseline="30000" dirty="0" smtClean="0">
                          <a:effectLst/>
                        </a:rPr>
                        <a:t>3</a:t>
                      </a:r>
                      <a:endParaRPr lang="nb-NO" sz="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X</a:t>
                      </a:r>
                      <a:r>
                        <a:rPr lang="nb-NO" sz="1000" baseline="30000">
                          <a:effectLst/>
                        </a:rPr>
                        <a:t>1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X</a:t>
                      </a:r>
                      <a:r>
                        <a:rPr lang="nb-NO" sz="1000" baseline="30000">
                          <a:effectLst/>
                        </a:rPr>
                        <a:t>2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aseline="30000" dirty="0">
                          <a:effectLst/>
                        </a:rPr>
                        <a:t>1 </a:t>
                      </a:r>
                      <a:r>
                        <a:rPr lang="nb-NO" sz="1000" dirty="0">
                          <a:effectLst/>
                        </a:rPr>
                        <a:t>IA 45 + 45 min</a:t>
                      </a:r>
                      <a:r>
                        <a:rPr lang="nb-NO" sz="1000" baseline="30000" dirty="0">
                          <a:effectLst/>
                        </a:rPr>
                        <a:t/>
                      </a:r>
                      <a:br>
                        <a:rPr lang="nb-NO" sz="1000" baseline="30000" dirty="0">
                          <a:effectLst/>
                        </a:rPr>
                      </a:br>
                      <a:r>
                        <a:rPr lang="nb-NO" sz="1000" baseline="30000" dirty="0">
                          <a:effectLst/>
                        </a:rPr>
                        <a:t>2 </a:t>
                      </a:r>
                      <a:r>
                        <a:rPr lang="nb-NO" sz="1000" dirty="0">
                          <a:effectLst/>
                        </a:rPr>
                        <a:t>IIC/IID: 45 min.</a:t>
                      </a:r>
                      <a:br>
                        <a:rPr lang="nb-NO" sz="1000" dirty="0">
                          <a:effectLst/>
                        </a:rPr>
                      </a:br>
                      <a:r>
                        <a:rPr lang="nb-NO" sz="1000" baseline="30000" dirty="0" smtClean="0">
                          <a:effectLst/>
                        </a:rPr>
                        <a:t>3</a:t>
                      </a:r>
                      <a:r>
                        <a:rPr lang="nb-NO" sz="1000" dirty="0" smtClean="0">
                          <a:effectLst/>
                        </a:rPr>
                        <a:t> Forskerlinja har tidligere hatt egne kurs, men deltar nå på våre åpne kurs</a:t>
                      </a:r>
                      <a:br>
                        <a:rPr lang="nb-NO" sz="1000" dirty="0" smtClean="0">
                          <a:effectLst/>
                        </a:rPr>
                      </a:br>
                      <a:r>
                        <a:rPr lang="nb-NO" sz="1000" dirty="0" smtClean="0">
                          <a:effectLst/>
                        </a:rPr>
                        <a:t>  </a:t>
                      </a:r>
                      <a:r>
                        <a:rPr lang="nb-NO" sz="1000" baseline="0" dirty="0" smtClean="0">
                          <a:effectLst/>
                        </a:rPr>
                        <a:t> </a:t>
                      </a:r>
                      <a:r>
                        <a:rPr lang="nb-NO" sz="1000" dirty="0" smtClean="0">
                          <a:effectLst/>
                        </a:rPr>
                        <a:t>etter behov.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</a:rPr>
                        <a:t>Våre</a:t>
                      </a:r>
                      <a:r>
                        <a:rPr lang="nb-NO" sz="1000" baseline="0" dirty="0" smtClean="0">
                          <a:effectLst/>
                        </a:rPr>
                        <a:t> åpne kurs er tilgjengelige for alle medisin- og masterstudenter, og e</a:t>
                      </a:r>
                      <a:r>
                        <a:rPr lang="nb-NO" sz="1000" dirty="0" smtClean="0">
                          <a:effectLst/>
                        </a:rPr>
                        <a:t>nkeltstudenter deltar </a:t>
                      </a:r>
                      <a:r>
                        <a:rPr lang="nb-NO" sz="1000" dirty="0">
                          <a:effectLst/>
                        </a:rPr>
                        <a:t>jevnlig </a:t>
                      </a:r>
                      <a:r>
                        <a:rPr lang="nb-NO" sz="1000" dirty="0" smtClean="0">
                          <a:effectLst/>
                        </a:rPr>
                        <a:t>på</a:t>
                      </a:r>
                      <a:r>
                        <a:rPr lang="nb-NO" sz="1000" baseline="0" dirty="0">
                          <a:effectLst/>
                        </a:rPr>
                        <a:t> </a:t>
                      </a:r>
                      <a:r>
                        <a:rPr lang="nb-NO" sz="1000" dirty="0" smtClean="0">
                          <a:effectLst/>
                        </a:rPr>
                        <a:t>åpne </a:t>
                      </a:r>
                      <a:r>
                        <a:rPr lang="nb-NO" sz="1000" dirty="0">
                          <a:effectLst/>
                        </a:rPr>
                        <a:t>kurs eller ber om personlig veiledning fra biblioteket.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1498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Master: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 Neuroscience: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 Exercise Physiology: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 Molecular sciences: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 Klinisk helsevitenskap: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 BUPH: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 Helseinformatikk: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aseline="30000">
                          <a:effectLst/>
                        </a:rPr>
                        <a:t>1)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X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X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X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err="1">
                          <a:effectLst/>
                        </a:rPr>
                        <a:t>X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</a:rPr>
                        <a:t>X</a:t>
                      </a:r>
                      <a:r>
                        <a:rPr lang="nb-NO" sz="1000" baseline="30000" dirty="0" smtClean="0">
                          <a:effectLst/>
                        </a:rPr>
                        <a:t>2</a:t>
                      </a:r>
                      <a:r>
                        <a:rPr lang="nb-NO" sz="1000" baseline="30000" dirty="0">
                          <a:effectLst/>
                        </a:rPr>
                        <a:t>)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X</a:t>
                      </a:r>
                      <a:r>
                        <a:rPr lang="nb-NO" sz="1000" baseline="30000" dirty="0">
                          <a:effectLst/>
                        </a:rPr>
                        <a:t>3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err="1">
                          <a:effectLst/>
                        </a:rPr>
                        <a:t>X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err="1">
                          <a:effectLst/>
                        </a:rPr>
                        <a:t>X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aseline="30000" dirty="0">
                          <a:effectLst/>
                        </a:rPr>
                        <a:t>1</a:t>
                      </a:r>
                      <a:r>
                        <a:rPr lang="nb-NO" sz="1000" dirty="0">
                          <a:effectLst/>
                        </a:rPr>
                        <a:t> </a:t>
                      </a:r>
                      <a:r>
                        <a:rPr lang="nb-NO" sz="1000" dirty="0" err="1">
                          <a:effectLst/>
                        </a:rPr>
                        <a:t>Neuroscience</a:t>
                      </a:r>
                      <a:r>
                        <a:rPr lang="nb-NO" sz="1000" dirty="0">
                          <a:effectLst/>
                        </a:rPr>
                        <a:t> har et eget integrert opplegg i </a:t>
                      </a:r>
                      <a:r>
                        <a:rPr lang="nb-NO" sz="1000" dirty="0" smtClean="0">
                          <a:effectLst/>
                        </a:rPr>
                        <a:t>informasjonskompetanse</a:t>
                      </a:r>
                      <a:r>
                        <a:rPr lang="nb-NO" sz="1000" dirty="0">
                          <a:effectLst/>
                        </a:rPr>
                        <a:t>, </a:t>
                      </a:r>
                      <a:r>
                        <a:rPr lang="nb-NO" sz="1000" dirty="0" smtClean="0">
                          <a:effectLst/>
                        </a:rPr>
                        <a:t/>
                      </a:r>
                      <a:br>
                        <a:rPr lang="nb-NO" sz="1000" dirty="0" smtClean="0">
                          <a:effectLst/>
                        </a:rPr>
                      </a:br>
                      <a:r>
                        <a:rPr lang="nb-NO" sz="1000" dirty="0" smtClean="0">
                          <a:effectLst/>
                        </a:rPr>
                        <a:t>   men har eget </a:t>
                      </a:r>
                      <a:r>
                        <a:rPr lang="nb-NO" sz="1000" dirty="0" err="1">
                          <a:effectLst/>
                        </a:rPr>
                        <a:t>EndNotekurs</a:t>
                      </a:r>
                      <a:r>
                        <a:rPr lang="nb-NO" sz="1000" dirty="0">
                          <a:effectLst/>
                        </a:rPr>
                        <a:t> fra biblioteket.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aseline="30000" dirty="0">
                          <a:effectLst/>
                        </a:rPr>
                        <a:t>2</a:t>
                      </a:r>
                      <a:r>
                        <a:rPr lang="nb-NO" sz="1000" dirty="0">
                          <a:effectLst/>
                        </a:rPr>
                        <a:t> </a:t>
                      </a:r>
                      <a:r>
                        <a:rPr lang="nb-NO" sz="1000" dirty="0" smtClean="0">
                          <a:effectLst/>
                        </a:rPr>
                        <a:t>Det blir</a:t>
                      </a:r>
                      <a:r>
                        <a:rPr lang="nb-NO" sz="1000" baseline="0" dirty="0" smtClean="0">
                          <a:effectLst/>
                        </a:rPr>
                        <a:t> vanligvis satt opp felles </a:t>
                      </a:r>
                      <a:r>
                        <a:rPr lang="nb-NO" sz="1000" baseline="0" dirty="0" err="1" smtClean="0">
                          <a:effectLst/>
                        </a:rPr>
                        <a:t>EndNotekurs</a:t>
                      </a:r>
                      <a:r>
                        <a:rPr lang="nb-NO" sz="1000" baseline="0" dirty="0" smtClean="0">
                          <a:effectLst/>
                        </a:rPr>
                        <a:t> for de internasjonale </a:t>
                      </a:r>
                      <a:br>
                        <a:rPr lang="nb-NO" sz="1000" baseline="0" dirty="0" smtClean="0">
                          <a:effectLst/>
                        </a:rPr>
                      </a:br>
                      <a:r>
                        <a:rPr lang="nb-NO" sz="1000" baseline="0" dirty="0" smtClean="0">
                          <a:effectLst/>
                        </a:rPr>
                        <a:t>   </a:t>
                      </a:r>
                      <a:r>
                        <a:rPr lang="nb-NO" sz="1000" baseline="0" dirty="0" err="1" smtClean="0">
                          <a:effectLst/>
                        </a:rPr>
                        <a:t>masterene</a:t>
                      </a:r>
                      <a:r>
                        <a:rPr lang="nb-NO" sz="1000" baseline="0" dirty="0" smtClean="0">
                          <a:effectLst/>
                        </a:rPr>
                        <a:t> i vårsemesteret i regi av studieseksjonen ved DMF.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aseline="30000" dirty="0">
                          <a:effectLst/>
                        </a:rPr>
                        <a:t>3</a:t>
                      </a:r>
                      <a:r>
                        <a:rPr lang="nb-NO" sz="1000" dirty="0">
                          <a:effectLst/>
                        </a:rPr>
                        <a:t> Alle som tar </a:t>
                      </a:r>
                      <a:r>
                        <a:rPr lang="nb-NO" sz="1000" dirty="0" smtClean="0">
                          <a:effectLst/>
                        </a:rPr>
                        <a:t>MOL3000 (obligatorisk emne for master i </a:t>
                      </a:r>
                      <a:r>
                        <a:rPr lang="nb-NO" sz="1000" dirty="0" err="1" smtClean="0">
                          <a:effectLst/>
                        </a:rPr>
                        <a:t>molecular</a:t>
                      </a:r>
                      <a:r>
                        <a:rPr lang="nb-NO" sz="1000" dirty="0" smtClean="0">
                          <a:effectLst/>
                        </a:rPr>
                        <a:t> </a:t>
                      </a:r>
                      <a:r>
                        <a:rPr lang="nb-NO" sz="1000" dirty="0" err="1" smtClean="0">
                          <a:effectLst/>
                        </a:rPr>
                        <a:t>science</a:t>
                      </a:r>
                      <a:r>
                        <a:rPr lang="nb-NO" sz="1000" dirty="0" smtClean="0">
                          <a:effectLst/>
                        </a:rPr>
                        <a:t>)</a:t>
                      </a:r>
                      <a:br>
                        <a:rPr lang="nb-NO" sz="1000" dirty="0" smtClean="0">
                          <a:effectLst/>
                        </a:rPr>
                      </a:br>
                      <a:r>
                        <a:rPr lang="nb-NO" sz="1000" dirty="0" smtClean="0">
                          <a:effectLst/>
                        </a:rPr>
                        <a:t>   tilbys </a:t>
                      </a:r>
                      <a:r>
                        <a:rPr lang="nb-NO" sz="1000" dirty="0" err="1" smtClean="0">
                          <a:effectLst/>
                        </a:rPr>
                        <a:t>EndNotekurs</a:t>
                      </a:r>
                      <a:r>
                        <a:rPr lang="nb-NO" sz="1000" dirty="0" smtClean="0">
                          <a:effectLst/>
                        </a:rPr>
                        <a:t> i høstsemesteret.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 smtClean="0">
                          <a:effectLst/>
                        </a:rPr>
                        <a:t>Våre</a:t>
                      </a:r>
                      <a:r>
                        <a:rPr lang="nb-NO" sz="1000" baseline="0" dirty="0" smtClean="0">
                          <a:effectLst/>
                        </a:rPr>
                        <a:t> åpne kurs er tilgjengelige for alle medisin- og masterstudenter, og e</a:t>
                      </a:r>
                      <a:r>
                        <a:rPr lang="nb-NO" sz="1000" dirty="0" smtClean="0">
                          <a:effectLst/>
                        </a:rPr>
                        <a:t>nkeltstudenter deltar jevnlig på</a:t>
                      </a:r>
                      <a:r>
                        <a:rPr lang="nb-NO" sz="1000" baseline="0" dirty="0" smtClean="0">
                          <a:effectLst/>
                        </a:rPr>
                        <a:t> </a:t>
                      </a:r>
                      <a:r>
                        <a:rPr lang="nb-NO" sz="1000" dirty="0" smtClean="0">
                          <a:effectLst/>
                        </a:rPr>
                        <a:t>åpne kurs eller ber om personlig veiledning fra biblioteket.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9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936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PhD:</a:t>
                      </a:r>
                      <a:endParaRPr lang="nb-NO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  SMED8004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 </a:t>
                      </a:r>
                      <a:endParaRPr lang="nb-NO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X</a:t>
                      </a:r>
                      <a:endParaRPr lang="nb-NO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I tillegg til en 45 minutters presentasjon i </a:t>
                      </a:r>
                      <a:r>
                        <a:rPr lang="nb-NO" sz="1000" dirty="0" smtClean="0">
                          <a:effectLst/>
                        </a:rPr>
                        <a:t>SMED8004 (obligatorisk for alle </a:t>
                      </a:r>
                      <a:r>
                        <a:rPr lang="nb-NO" sz="1000" dirty="0" err="1" smtClean="0">
                          <a:effectLst/>
                        </a:rPr>
                        <a:t>PhD</a:t>
                      </a:r>
                      <a:r>
                        <a:rPr lang="nb-NO" sz="1000" dirty="0" smtClean="0">
                          <a:effectLst/>
                        </a:rPr>
                        <a:t>), </a:t>
                      </a:r>
                      <a:r>
                        <a:rPr lang="nb-NO" sz="1000" dirty="0">
                          <a:effectLst/>
                        </a:rPr>
                        <a:t>tilbyr biblioteket et eget fem timers søkekurs for </a:t>
                      </a:r>
                      <a:r>
                        <a:rPr lang="nb-NO" sz="1000" dirty="0" smtClean="0">
                          <a:effectLst/>
                        </a:rPr>
                        <a:t>PhD-studenter. </a:t>
                      </a:r>
                      <a:r>
                        <a:rPr lang="nb-NO" sz="1000" dirty="0">
                          <a:effectLst/>
                        </a:rPr>
                        <a:t>Denne gruppen er i tillegg flittige deltagere på våre åpne kurs, samt benytter vårt tilbud om brukerstøtte og personlig veiledning.</a:t>
                      </a:r>
                      <a:endParaRPr lang="nb-NO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6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50" y="260648"/>
            <a:ext cx="908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Undervisning ved St. Olav</a:t>
            </a:r>
          </a:p>
          <a:p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 smtClean="0"/>
              <a:t>Kurs og undervisning fra Medisinsk bibliotek som holdes for ansatte ved universitetsklinikken St. Olavs hospital.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395536" y="59492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395537" y="1484784"/>
            <a:ext cx="7776864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15000"/>
              </a:lnSpc>
              <a:buFont typeface="Arial" charset="0"/>
              <a:buChar char="•"/>
            </a:pPr>
            <a:r>
              <a:rPr lang="nb-NO" sz="1400" dirty="0" smtClean="0">
                <a:solidFill>
                  <a:prstClr val="black"/>
                </a:solidFill>
              </a:rPr>
              <a:t>Våre </a:t>
            </a:r>
            <a:r>
              <a:rPr lang="nb-NO" sz="1400" dirty="0">
                <a:solidFill>
                  <a:prstClr val="black"/>
                </a:solidFill>
              </a:rPr>
              <a:t>åpne kurs er tilgjengelige for alle ansatte ved St. Olav, og enkeltpersoner deltar jevnlig på åpne kurs eller ber om personlig veiledning fra biblioteket</a:t>
            </a:r>
            <a:r>
              <a:rPr lang="nb-NO" sz="1400" dirty="0" smtClean="0">
                <a:solidFill>
                  <a:prstClr val="black"/>
                </a:solidFill>
              </a:rPr>
              <a:t>.</a:t>
            </a:r>
            <a:br>
              <a:rPr lang="nb-NO" sz="1400" dirty="0" smtClean="0">
                <a:solidFill>
                  <a:prstClr val="black"/>
                </a:solidFill>
              </a:rPr>
            </a:br>
            <a:endParaRPr lang="nb-NO" sz="1400" dirty="0" smtClean="0">
              <a:solidFill>
                <a:prstClr val="black"/>
              </a:solidFill>
            </a:endParaRPr>
          </a:p>
          <a:p>
            <a:pPr marL="285750" indent="-285750">
              <a:lnSpc>
                <a:spcPct val="115000"/>
              </a:lnSpc>
              <a:buFont typeface="Arial" charset="0"/>
              <a:buChar char="•"/>
            </a:pPr>
            <a:r>
              <a:rPr lang="nb-NO" sz="1400" dirty="0">
                <a:solidFill>
                  <a:prstClr val="black"/>
                </a:solidFill>
              </a:rPr>
              <a:t>Kurset </a:t>
            </a:r>
            <a:r>
              <a:rPr lang="nb-NO" sz="1400" b="1" dirty="0" err="1"/>
              <a:t>Biblioteksbruk</a:t>
            </a:r>
            <a:r>
              <a:rPr lang="nb-NO" sz="1400" b="1" dirty="0"/>
              <a:t> og litteratursøking for sykepleiere </a:t>
            </a:r>
            <a:r>
              <a:rPr lang="nb-NO" sz="1400" dirty="0"/>
              <a:t>er en del av vårt åpne kurstilbud. </a:t>
            </a:r>
            <a:r>
              <a:rPr lang="nb-NO" sz="1400" b="1" dirty="0" err="1" smtClean="0"/>
              <a:t>PubMed</a:t>
            </a:r>
            <a:r>
              <a:rPr lang="nb-NO" sz="1400" b="1" dirty="0" smtClean="0"/>
              <a:t> </a:t>
            </a:r>
            <a:r>
              <a:rPr lang="nb-NO" sz="1400" dirty="0"/>
              <a:t>og</a:t>
            </a:r>
            <a:r>
              <a:rPr lang="nb-NO" sz="1400" b="1" dirty="0"/>
              <a:t> </a:t>
            </a:r>
            <a:r>
              <a:rPr lang="nb-NO" sz="1400" b="1" dirty="0" err="1" smtClean="0"/>
              <a:t>EndNotekurs</a:t>
            </a:r>
            <a:r>
              <a:rPr lang="nb-NO" sz="1400" b="1" dirty="0" smtClean="0"/>
              <a:t> </a:t>
            </a:r>
            <a:r>
              <a:rPr lang="nb-NO" sz="1400" dirty="0"/>
              <a:t>er også godt </a:t>
            </a:r>
            <a:r>
              <a:rPr lang="nb-NO" sz="1400" dirty="0" smtClean="0"/>
              <a:t>besøkt</a:t>
            </a:r>
            <a:br>
              <a:rPr lang="nb-NO" sz="1400" dirty="0" smtClean="0"/>
            </a:br>
            <a:endParaRPr lang="nb-NO" sz="1400" dirty="0"/>
          </a:p>
          <a:p>
            <a:pPr marL="285750" indent="-285750">
              <a:lnSpc>
                <a:spcPct val="115000"/>
              </a:lnSpc>
              <a:buFont typeface="Arial" charset="0"/>
              <a:buChar char="•"/>
            </a:pPr>
            <a:r>
              <a:rPr lang="nb-NO" sz="1400" dirty="0">
                <a:solidFill>
                  <a:prstClr val="black"/>
                </a:solidFill>
              </a:rPr>
              <a:t>For sykepleiere som tar </a:t>
            </a:r>
            <a:r>
              <a:rPr lang="nb-NO" sz="1400" b="1" dirty="0">
                <a:solidFill>
                  <a:prstClr val="black"/>
                </a:solidFill>
              </a:rPr>
              <a:t>fagstigen</a:t>
            </a:r>
            <a:r>
              <a:rPr lang="nb-NO" sz="1400" dirty="0">
                <a:solidFill>
                  <a:prstClr val="black"/>
                </a:solidFill>
              </a:rPr>
              <a:t> (etterutdanning), har vi eget integrert opplegg</a:t>
            </a:r>
            <a:r>
              <a:rPr lang="nb-NO" sz="1400" dirty="0" smtClean="0">
                <a:solidFill>
                  <a:prstClr val="black"/>
                </a:solidFill>
              </a:rPr>
              <a:t>.</a:t>
            </a:r>
            <a:br>
              <a:rPr lang="nb-NO" sz="1400" dirty="0" smtClean="0">
                <a:solidFill>
                  <a:prstClr val="black"/>
                </a:solidFill>
              </a:rPr>
            </a:br>
            <a:endParaRPr lang="nb-NO" sz="1400" dirty="0">
              <a:solidFill>
                <a:prstClr val="black"/>
              </a:solidFill>
            </a:endParaRPr>
          </a:p>
          <a:p>
            <a:pPr marL="285750" indent="-285750">
              <a:lnSpc>
                <a:spcPct val="115000"/>
              </a:lnSpc>
              <a:buFont typeface="Arial" charset="0"/>
              <a:buChar char="•"/>
            </a:pPr>
            <a:r>
              <a:rPr lang="nb-NO" sz="1400" dirty="0">
                <a:solidFill>
                  <a:prstClr val="black"/>
                </a:solidFill>
              </a:rPr>
              <a:t>Økende aktivitet med </a:t>
            </a:r>
            <a:r>
              <a:rPr lang="nb-NO" sz="1400" b="1" dirty="0">
                <a:solidFill>
                  <a:prstClr val="black"/>
                </a:solidFill>
              </a:rPr>
              <a:t>besøk på ulike avdelinger </a:t>
            </a:r>
            <a:r>
              <a:rPr lang="nb-NO" sz="1400" dirty="0">
                <a:solidFill>
                  <a:prstClr val="black"/>
                </a:solidFill>
              </a:rPr>
              <a:t>på </a:t>
            </a:r>
            <a:r>
              <a:rPr lang="nb-NO" sz="1400" dirty="0" err="1">
                <a:solidFill>
                  <a:prstClr val="black"/>
                </a:solidFill>
              </a:rPr>
              <a:t>St.Olav</a:t>
            </a:r>
            <a:r>
              <a:rPr lang="nb-NO" sz="1400" dirty="0">
                <a:solidFill>
                  <a:prstClr val="black"/>
                </a:solidFill>
              </a:rPr>
              <a:t> i forbindelse med </a:t>
            </a:r>
            <a:r>
              <a:rPr lang="nb-NO" sz="1400" dirty="0" smtClean="0">
                <a:solidFill>
                  <a:prstClr val="black"/>
                </a:solidFill>
              </a:rPr>
              <a:t>fagdager </a:t>
            </a:r>
            <a:r>
              <a:rPr lang="nb-NO" sz="1400" dirty="0" err="1" smtClean="0">
                <a:solidFill>
                  <a:prstClr val="black"/>
                </a:solidFill>
              </a:rPr>
              <a:t>o.l</a:t>
            </a:r>
            <a:r>
              <a:rPr lang="nb-NO" sz="1400" dirty="0" smtClean="0">
                <a:solidFill>
                  <a:prstClr val="black"/>
                </a:solidFill>
              </a:rPr>
              <a:t/>
            </a:r>
            <a:br>
              <a:rPr lang="nb-NO" sz="1400" dirty="0" smtClean="0">
                <a:solidFill>
                  <a:prstClr val="black"/>
                </a:solidFill>
              </a:rPr>
            </a:br>
            <a:endParaRPr lang="nb-NO" sz="1400" dirty="0">
              <a:solidFill>
                <a:prstClr val="black"/>
              </a:solidFill>
            </a:endParaRPr>
          </a:p>
          <a:p>
            <a:pPr marL="285750" indent="-285750">
              <a:lnSpc>
                <a:spcPct val="115000"/>
              </a:lnSpc>
              <a:buFont typeface="Arial" charset="0"/>
              <a:buChar char="•"/>
            </a:pPr>
            <a:r>
              <a:rPr lang="nb-NO" sz="1400" dirty="0">
                <a:solidFill>
                  <a:prstClr val="black"/>
                </a:solidFill>
              </a:rPr>
              <a:t>Vårt nye opplegg med </a:t>
            </a:r>
            <a:r>
              <a:rPr lang="nb-NO" sz="1400" b="1" dirty="0">
                <a:solidFill>
                  <a:prstClr val="black"/>
                </a:solidFill>
              </a:rPr>
              <a:t>bestillingskurs/kortkurs</a:t>
            </a:r>
            <a:r>
              <a:rPr lang="nb-NO" sz="1400" dirty="0">
                <a:solidFill>
                  <a:prstClr val="black"/>
                </a:solidFill>
              </a:rPr>
              <a:t> har vært populært. Spesielt introduksjon til helsebiblioteket</a:t>
            </a:r>
            <a:r>
              <a:rPr lang="nb-NO" sz="1400" dirty="0" smtClean="0">
                <a:solidFill>
                  <a:prstClr val="black"/>
                </a:solidFill>
              </a:rPr>
              <a:t>.</a:t>
            </a:r>
            <a:br>
              <a:rPr lang="nb-NO" sz="1400" dirty="0" smtClean="0">
                <a:solidFill>
                  <a:prstClr val="black"/>
                </a:solidFill>
              </a:rPr>
            </a:br>
            <a:endParaRPr lang="nb-NO" sz="1400" dirty="0">
              <a:solidFill>
                <a:prstClr val="black"/>
              </a:solidFill>
            </a:endParaRPr>
          </a:p>
          <a:p>
            <a:pPr marL="285750" indent="-285750">
              <a:lnSpc>
                <a:spcPct val="115000"/>
              </a:lnSpc>
              <a:buFont typeface="Arial" charset="0"/>
              <a:buChar char="•"/>
            </a:pPr>
            <a:r>
              <a:rPr lang="nb-NO" sz="1400" dirty="0">
                <a:solidFill>
                  <a:prstClr val="black"/>
                </a:solidFill>
              </a:rPr>
              <a:t>Vi bidrar i «</a:t>
            </a:r>
            <a:r>
              <a:rPr lang="nb-NO" sz="1400" b="1" dirty="0">
                <a:solidFill>
                  <a:prstClr val="black"/>
                </a:solidFill>
              </a:rPr>
              <a:t>Nasjonalt nettverk for fagprosedyrer</a:t>
            </a:r>
            <a:r>
              <a:rPr lang="nb-NO" sz="1400" dirty="0">
                <a:solidFill>
                  <a:prstClr val="black"/>
                </a:solidFill>
              </a:rPr>
              <a:t>» - metode for litteratursøk. </a:t>
            </a:r>
            <a:r>
              <a:rPr lang="nb-NO" sz="1400" dirty="0" err="1">
                <a:solidFill>
                  <a:prstClr val="black"/>
                </a:solidFill>
              </a:rPr>
              <a:t>St.Olav</a:t>
            </a:r>
            <a:r>
              <a:rPr lang="nb-NO" sz="1400" dirty="0">
                <a:solidFill>
                  <a:prstClr val="black"/>
                </a:solidFill>
              </a:rPr>
              <a:t> er med i dette nettverket. </a:t>
            </a:r>
          </a:p>
        </p:txBody>
      </p:sp>
    </p:spTree>
    <p:extLst>
      <p:ext uri="{BB962C8B-B14F-4D97-AF65-F5344CB8AC3E}">
        <p14:creationId xmlns:p14="http://schemas.microsoft.com/office/powerpoint/2010/main" val="2550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57150" y="260648"/>
            <a:ext cx="9086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 smtClean="0"/>
              <a:t>Medisinsk biblioteks åpne kurs høsten 2012</a:t>
            </a:r>
          </a:p>
          <a:p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 smtClean="0"/>
              <a:t>Våre åpne kurs er tilgjengelig for studenter og ansatte ved DMF og St. Olav.</a:t>
            </a:r>
            <a:endParaRPr lang="nb-NO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9" y="1353880"/>
            <a:ext cx="4501105" cy="46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807" y="1796751"/>
            <a:ext cx="4480697" cy="3398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35496" y="6505599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http://www.ntnu.no/ub/fagside/medisin/medbiblkurs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4561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Skjermfremvisning (4:3)</PresentationFormat>
  <Paragraphs>138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Jan Ove Rein</dc:creator>
  <cp:lastModifiedBy>Jan Ove Rein</cp:lastModifiedBy>
  <cp:revision>56</cp:revision>
  <cp:lastPrinted>2013-05-27T07:40:34Z</cp:lastPrinted>
  <dcterms:created xsi:type="dcterms:W3CDTF">2012-09-10T06:59:20Z</dcterms:created>
  <dcterms:modified xsi:type="dcterms:W3CDTF">2013-05-27T08:34:41Z</dcterms:modified>
</cp:coreProperties>
</file>